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7" r:id="rId5"/>
    <p:sldId id="271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8" r:id="rId14"/>
    <p:sldId id="282" r:id="rId15"/>
    <p:sldId id="270" r:id="rId16"/>
    <p:sldId id="264" r:id="rId17"/>
    <p:sldId id="283" r:id="rId18"/>
    <p:sldId id="266" r:id="rId19"/>
    <p:sldId id="269" r:id="rId20"/>
    <p:sldId id="284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12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0E901-9058-48B9-A460-22605C352A4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DB7D-D1A2-42A6-BEA9-E0706F3F8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6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DB7D-D1A2-42A6-BEA9-E0706F3F8F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A4FBC-B01E-41C8-B2E9-3BDE4899BD9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59A3-CFAC-465D-B6E9-9DE7229D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288" y="0"/>
            <a:ext cx="91297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00218" y="548680"/>
            <a:ext cx="7064270" cy="792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Частное дошкольное образовательное учреждение «Детский сад №199 открытого акционерного общества «Российские железные дороги»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3826" y="1592796"/>
            <a:ext cx="6672234" cy="3672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i="1" dirty="0">
                <a:latin typeface="Times New Roman" pitchFamily="18" charset="0"/>
                <a:cs typeface="Shonar Bangla" pitchFamily="34" charset="0"/>
              </a:rPr>
              <a:t>Использование методики </a:t>
            </a:r>
            <a:r>
              <a:rPr lang="ru-RU" sz="4000" i="1" dirty="0" err="1">
                <a:latin typeface="Times New Roman" pitchFamily="18" charset="0"/>
                <a:cs typeface="Shonar Bangla" pitchFamily="34" charset="0"/>
              </a:rPr>
              <a:t>Н.А.Зайцева</a:t>
            </a:r>
            <a:r>
              <a:rPr lang="ru-RU" sz="4000" i="1" dirty="0">
                <a:latin typeface="Times New Roman" pitchFamily="18" charset="0"/>
                <a:cs typeface="Shonar Bangla" pitchFamily="34" charset="0"/>
              </a:rPr>
              <a:t> при обучении чтению и развитии </a:t>
            </a:r>
            <a:r>
              <a:rPr lang="ru-RU" sz="4000" i="1" dirty="0" smtClean="0">
                <a:latin typeface="Times New Roman" pitchFamily="18" charset="0"/>
                <a:cs typeface="Shonar Bangla" pitchFamily="34" charset="0"/>
              </a:rPr>
              <a:t>речи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Ковальчук Л.Е.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Склады </a:t>
            </a:r>
            <a:r>
              <a:rPr lang="ru-RU" sz="3600" dirty="0"/>
              <a:t>на кубиках и таблицах</a:t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62500" lnSpcReduction="20000"/>
          </a:bodyPr>
          <a:lstStyle/>
          <a:p>
            <a:pPr marL="17780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Метод затрагивает 3 сенсорные области: слуховую, зрительную и тактильную. </a:t>
            </a:r>
          </a:p>
          <a:p>
            <a:pPr marL="177800" indent="0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Склады написаны на гранях кубиков.</a:t>
            </a:r>
          </a:p>
          <a:p>
            <a:pPr marL="177800" indent="0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Кубики различны по цвету, размеру и звуку, который они издают.</a:t>
            </a:r>
          </a:p>
          <a:p>
            <a:pPr marL="177800" indent="0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Каждый раз при обращении к ним включаются разные каналы восприятия.</a:t>
            </a:r>
          </a:p>
          <a:p>
            <a:pPr marL="17780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Это помогает детям именно почувствовать, а не понять разницу между гласными и согласными, звонкими и мягкими.</a:t>
            </a:r>
          </a:p>
          <a:p>
            <a:pPr marL="17780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комплект также входят таблицы со складами.</a:t>
            </a:r>
          </a:p>
          <a:p>
            <a:pPr marL="531813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rostov_b_106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02" y="1048325"/>
            <a:ext cx="3461097" cy="25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tabl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3" y="4005064"/>
            <a:ext cx="4413947" cy="24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Какие бывают кубики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pic>
        <p:nvPicPr>
          <p:cNvPr id="5" name="Объект 4" descr="01labdqcu124323201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55098"/>
            <a:ext cx="376841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556792"/>
            <a:ext cx="3456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наборе "Кубики Зайцева" 52 кубика. Кубики со складами склеивают и наполняют разным содержимым:  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деревянными палочками (для кубиков с глухими звуками)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металлическими крышечками (для "звонких" кубиков)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бубенчиками или колокольчиками (для кубиков с гласными звуками). </a:t>
            </a:r>
          </a:p>
        </p:txBody>
      </p:sp>
    </p:spTree>
    <p:extLst>
      <p:ext uri="{BB962C8B-B14F-4D97-AF65-F5344CB8AC3E}">
        <p14:creationId xmlns:p14="http://schemas.microsoft.com/office/powerpoint/2010/main" val="3532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pic>
        <p:nvPicPr>
          <p:cNvPr id="5" name="Объект 4" descr="123323612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46" y="476672"/>
            <a:ext cx="3595255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2labdqcu1243232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43" y="3682351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6430" y="620688"/>
            <a:ext cx="3486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Кубики отличаются:</a:t>
            </a:r>
          </a:p>
          <a:p>
            <a:pPr marL="182563"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- по размеру: 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большие и большие двойные(для твёрдых складов), 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маленькие и маленькие двойные (для мягких складов).</a:t>
            </a:r>
          </a:p>
          <a:p>
            <a:pPr marL="182563"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- по цвету: 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"золотые" (желтые) - для складов с гласными,   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"железные" (серые) - для звонких складов, 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"деревянные" (коричневые) - для глухих складов, </a:t>
            </a:r>
          </a:p>
          <a:p>
            <a:pPr marL="182563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белые-зеленые - для знаков препинания. </a:t>
            </a:r>
          </a:p>
        </p:txBody>
      </p:sp>
    </p:spTree>
    <p:extLst>
      <p:ext uri="{BB962C8B-B14F-4D97-AF65-F5344CB8AC3E}">
        <p14:creationId xmlns:p14="http://schemas.microsoft.com/office/powerpoint/2010/main" val="18951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011222"/>
          </a:xfrm>
          <a:noFill/>
        </p:spPr>
        <p:txBody>
          <a:bodyPr>
            <a:noAutofit/>
          </a:bodyPr>
          <a:lstStyle/>
          <a:p>
            <a:r>
              <a:rPr lang="ru-RU" sz="3600" dirty="0" smtClean="0"/>
              <a:t>Обучение чтению с пением идёт веселее и продуктивнее</a:t>
            </a:r>
            <a:endParaRPr lang="ru-RU" sz="3600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pic>
        <p:nvPicPr>
          <p:cNvPr id="5" name="Содержимое 4" descr="IMG_04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428736"/>
            <a:ext cx="5458550" cy="49961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250" y="449106"/>
            <a:ext cx="6543692" cy="1143000"/>
          </a:xfrm>
          <a:noFill/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60648"/>
            <a:ext cx="5680662" cy="426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5732" y="4653136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975" indent="-34290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С первых занятий пишем    указкой и составляем из кубиков множество слов:</a:t>
            </a:r>
          </a:p>
          <a:p>
            <a:pPr marL="434975" indent="-34290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Самые близкие слова: мама, папа, бабушка, имя,  фамилия, название города, улицы, страны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434975" indent="-34290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Игры: «Магазин», «Игрушки», «Обед», «Зоопарк», «Путешествие», День рождения», «Семья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434975" indent="-34290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Списывание со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складовых</a:t>
            </a:r>
            <a:r>
              <a:rPr lang="ru-RU" dirty="0">
                <a:latin typeface="Arial" pitchFamily="34" charset="0"/>
                <a:cs typeface="Arial" pitchFamily="34" charset="0"/>
              </a:rPr>
              <a:t> картинок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215238" cy="1500198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Таблицы дают большой простор для творчества. По ним можно писать предложения, и даже тексты</a:t>
            </a:r>
            <a:endParaRPr lang="ru-RU" sz="3200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pic>
        <p:nvPicPr>
          <p:cNvPr id="5" name="Содержимое 4" descr="obuchenie-chteniyu-zayce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43174" y="1857364"/>
            <a:ext cx="5429288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2594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Виды работы</a:t>
            </a: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31614" y="822368"/>
            <a:ext cx="3723896" cy="542928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Складывание слов из кубиков;</a:t>
            </a:r>
          </a:p>
          <a:p>
            <a:r>
              <a:rPr lang="ru-RU" dirty="0" smtClean="0"/>
              <a:t>Прописывание слов по таблице,</a:t>
            </a:r>
          </a:p>
          <a:p>
            <a:r>
              <a:rPr lang="ru-RU" dirty="0" smtClean="0"/>
              <a:t>Озвучивание складов, кубиков;</a:t>
            </a:r>
          </a:p>
          <a:p>
            <a:r>
              <a:rPr lang="ru-RU" b="1" dirty="0" smtClean="0"/>
              <a:t>Классификации;</a:t>
            </a:r>
          </a:p>
          <a:p>
            <a:r>
              <a:rPr lang="ru-RU" dirty="0" err="1" smtClean="0"/>
              <a:t>Попевки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Игры по таблицам;</a:t>
            </a:r>
          </a:p>
          <a:p>
            <a:r>
              <a:rPr lang="ru-RU" dirty="0" smtClean="0"/>
              <a:t>Живое слово;</a:t>
            </a:r>
          </a:p>
          <a:p>
            <a:r>
              <a:rPr lang="ru-RU" dirty="0" smtClean="0"/>
              <a:t>Какое слово я задумал?</a:t>
            </a:r>
          </a:p>
          <a:p>
            <a:r>
              <a:rPr lang="ru-RU" dirty="0" smtClean="0"/>
              <a:t>Волшебник;</a:t>
            </a:r>
          </a:p>
          <a:p>
            <a:r>
              <a:rPr lang="ru-RU" dirty="0" err="1" smtClean="0"/>
              <a:t>Трансформер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Цепочка слов;</a:t>
            </a:r>
          </a:p>
          <a:p>
            <a:r>
              <a:rPr lang="ru-RU" b="1" dirty="0" smtClean="0"/>
              <a:t>Логопедическая работа с заданными кубиками;</a:t>
            </a:r>
          </a:p>
          <a:p>
            <a:r>
              <a:rPr lang="ru-RU" dirty="0" smtClean="0"/>
              <a:t>Загадки;</a:t>
            </a:r>
          </a:p>
          <a:p>
            <a:r>
              <a:rPr lang="ru-RU" dirty="0" smtClean="0"/>
              <a:t>Толковый словарь;</a:t>
            </a:r>
          </a:p>
          <a:p>
            <a:r>
              <a:rPr lang="ru-RU" b="1" dirty="0" smtClean="0"/>
              <a:t>Диктанты</a:t>
            </a:r>
            <a:r>
              <a:rPr lang="ru-RU" dirty="0" smtClean="0"/>
              <a:t> с кубиками;</a:t>
            </a:r>
          </a:p>
          <a:p>
            <a:r>
              <a:rPr lang="ru-RU" dirty="0" smtClean="0"/>
              <a:t>Диктанты с указкой;</a:t>
            </a:r>
          </a:p>
          <a:p>
            <a:r>
              <a:rPr lang="ru-RU" dirty="0" smtClean="0"/>
              <a:t>Письмо слов из заданных кубиков</a:t>
            </a:r>
          </a:p>
          <a:p>
            <a:r>
              <a:rPr lang="ru-RU" dirty="0" smtClean="0"/>
              <a:t>«Диктант по Тоцкому » у таблиц Зайцева;</a:t>
            </a:r>
          </a:p>
          <a:p>
            <a:r>
              <a:rPr lang="ru-RU" b="1" dirty="0" smtClean="0"/>
              <a:t>Изучение правил переноса слов с кубиками;</a:t>
            </a:r>
          </a:p>
          <a:p>
            <a:endParaRPr lang="ru-RU" dirty="0" smtClean="0"/>
          </a:p>
        </p:txBody>
      </p:sp>
      <p:pic>
        <p:nvPicPr>
          <p:cNvPr id="5" name="Picture 3" descr="C:\Users\Люба\к аттестации\развитие речи\IMG_20180504_163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01" y="1052736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2594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Виды работы</a:t>
            </a: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980728"/>
            <a:ext cx="3888432" cy="5328592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Игры «Принеси любой кубик», «Какую песенку тебе спеть?» (взрослый озвучивает кубик или песенку, выбранную ребенком)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Игры на классификацию кубиков: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по звонкости-глухости, 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по мягкости-    твердости</a:t>
            </a:r>
          </a:p>
          <a:p>
            <a:pPr marL="48006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Выделение складов с гласными по парам: А-Я, О-Ё, У-Ю, Ы-И, Э-Е.</a:t>
            </a:r>
          </a:p>
          <a:p>
            <a:pPr marL="48006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Чтение отдельных складов </a:t>
            </a:r>
          </a:p>
          <a:p>
            <a:pPr marL="48006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Чтение слов на кубиках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складовых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картинках</a:t>
            </a:r>
          </a:p>
          <a:p>
            <a:pPr marL="48006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Пение песенок по плакатам</a:t>
            </a:r>
          </a:p>
          <a:p>
            <a:pPr marL="48006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Чтение загадок, скороговорок,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потешек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т.д.</a:t>
            </a:r>
          </a:p>
          <a:p>
            <a:pPr marL="48006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Выход в чтение текста </a:t>
            </a:r>
          </a:p>
          <a:p>
            <a:endParaRPr lang="ru-RU" sz="1600" dirty="0"/>
          </a:p>
        </p:txBody>
      </p:sp>
      <p:pic>
        <p:nvPicPr>
          <p:cNvPr id="7" name="Picture 2" descr="C:\Users\Люба\к аттестации\развитие речи\IMG_20180504_162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78" y="1556792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Autofit/>
          </a:bodyPr>
          <a:lstStyle/>
          <a:p>
            <a:r>
              <a:rPr lang="ru-RU" sz="3600" b="1" i="1" dirty="0" smtClean="0"/>
              <a:t>Результаты работы по методике Н.А.Зайцева</a:t>
            </a:r>
            <a:endParaRPr lang="ru-RU" sz="3600" b="1" i="1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600200"/>
            <a:ext cx="668656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Возможность раннего обучения чтению;</a:t>
            </a:r>
          </a:p>
          <a:p>
            <a:r>
              <a:rPr lang="ru-RU" dirty="0" smtClean="0"/>
              <a:t>Дети, знакомые с «Кубиками», быстрее выходят в речь, чище берут звуки, успешнее развиваются;</a:t>
            </a:r>
          </a:p>
          <a:p>
            <a:r>
              <a:rPr lang="ru-RU" dirty="0" smtClean="0"/>
              <a:t>Принцип «Не навреди!» соблюдается </a:t>
            </a:r>
            <a:r>
              <a:rPr lang="ru-RU" dirty="0" err="1" smtClean="0"/>
              <a:t>скрупулёзнейши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3-10 уроков для выхода в чтение даже у дошкольников;</a:t>
            </a:r>
          </a:p>
          <a:p>
            <a:r>
              <a:rPr lang="ru-RU" dirty="0" smtClean="0"/>
              <a:t>Обогащение языка;</a:t>
            </a:r>
          </a:p>
          <a:p>
            <a:r>
              <a:rPr lang="ru-RU" dirty="0" smtClean="0"/>
              <a:t>Грамотное письмо без принуждения;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7215238" cy="1000132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/>
              <a:t>Место методики в образовательном пространстве</a:t>
            </a:r>
            <a:endParaRPr lang="ru-RU" sz="3600" b="1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691680" y="1643050"/>
            <a:ext cx="3744416" cy="448311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Индивидуальные и групповые занятия;</a:t>
            </a:r>
          </a:p>
          <a:p>
            <a:r>
              <a:rPr lang="ru-RU" sz="3200" dirty="0" smtClean="0"/>
              <a:t>Занятия в коррекционной группе;</a:t>
            </a:r>
          </a:p>
          <a:p>
            <a:r>
              <a:rPr lang="ru-RU" sz="3200" dirty="0" smtClean="0"/>
              <a:t>Занятия в детском саду .</a:t>
            </a:r>
          </a:p>
        </p:txBody>
      </p:sp>
      <p:pic>
        <p:nvPicPr>
          <p:cNvPr id="5" name="Рисунок 4" descr="C:\Users\Люба\к аттестации\развитие речи\IMG_20180504_1627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3016"/>
            <a:ext cx="360040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600200"/>
            <a:ext cx="6686568" cy="452596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Слабая подготовка детей к школе</a:t>
            </a:r>
          </a:p>
          <a:p>
            <a:r>
              <a:rPr lang="ru-RU" dirty="0" smtClean="0"/>
              <a:t>Трудности в овладении чтением</a:t>
            </a:r>
          </a:p>
          <a:p>
            <a:r>
              <a:rPr lang="ru-RU" dirty="0" smtClean="0"/>
              <a:t>Трудности в понимании прочитанного</a:t>
            </a:r>
          </a:p>
          <a:p>
            <a:r>
              <a:rPr lang="ru-RU" dirty="0" smtClean="0"/>
              <a:t>Нежелание читать</a:t>
            </a:r>
          </a:p>
          <a:p>
            <a:r>
              <a:rPr lang="ru-RU" dirty="0" smtClean="0"/>
              <a:t>Ошибки в написании слов </a:t>
            </a:r>
          </a:p>
          <a:p>
            <a:r>
              <a:rPr lang="ru-RU" dirty="0" smtClean="0"/>
              <a:t>Ошибки при переносе слов</a:t>
            </a:r>
          </a:p>
          <a:p>
            <a:r>
              <a:rPr lang="ru-RU" dirty="0" smtClean="0"/>
              <a:t>Появление </a:t>
            </a:r>
            <a:r>
              <a:rPr lang="ru-RU" dirty="0" err="1" smtClean="0"/>
              <a:t>нечитающих</a:t>
            </a:r>
            <a:r>
              <a:rPr lang="ru-RU" dirty="0" smtClean="0"/>
              <a:t> и </a:t>
            </a:r>
            <a:r>
              <a:rPr lang="ru-RU" dirty="0" err="1" smtClean="0"/>
              <a:t>слабочитающих</a:t>
            </a:r>
            <a:r>
              <a:rPr lang="ru-RU" dirty="0" smtClean="0"/>
              <a:t> детей в классе в результате миграции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716016" y="884498"/>
            <a:ext cx="4032448" cy="55688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Чтение – это не самоцель!</a:t>
            </a:r>
          </a:p>
          <a:p>
            <a:pPr marL="0" indent="0"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«С каждой прочитанной строчкой узнаем что-то новое, интересное, обогащающее язык, нравственность, чувства».</a:t>
            </a:r>
          </a:p>
          <a:p>
            <a:pPr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Чтение – процесс индивидуальный!</a:t>
            </a:r>
          </a:p>
          <a:p>
            <a:pPr marL="0" indent="0"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Не форсируйте события! Не ругайте, а помогайте!</a:t>
            </a:r>
          </a:p>
          <a:p>
            <a:pPr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Ребенку нужен успех! </a:t>
            </a:r>
          </a:p>
          <a:p>
            <a:pPr marL="0" indent="0"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«Дети намного умнее, чем мы о них думаем, загоняя в ситуацию, где они чувствуют себя несмышлеными и неумелыми. Успех рождает радость. Я знаю. Я умею. Я могу.  Это стойкие положительные эмоции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38166"/>
            <a:ext cx="4598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Советы родителям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4" descr="IMG_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331306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600200"/>
            <a:ext cx="668656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Звуковой способ обучения чтению замедляет процесс обучения чтению;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Одебиливание</a:t>
            </a:r>
            <a:r>
              <a:rPr lang="ru-RU" dirty="0" smtClean="0"/>
              <a:t> речи»;</a:t>
            </a:r>
          </a:p>
          <a:p>
            <a:r>
              <a:rPr lang="ru-RU" dirty="0" smtClean="0"/>
              <a:t>Фонетические и фонематические анализы слов отрицательно сказываются на детском письме.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7215238" cy="714379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Л.Н.Толстой</a:t>
            </a:r>
            <a:endParaRPr lang="ru-RU" sz="4000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285860"/>
            <a:ext cx="6929486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 «…звуковой способ является недоразумением, противен духу русского языка и привычкам народа»;</a:t>
            </a:r>
          </a:p>
          <a:p>
            <a:r>
              <a:rPr lang="ru-RU" dirty="0" smtClean="0"/>
              <a:t>«…по </a:t>
            </a:r>
            <a:r>
              <a:rPr lang="ru-RU" dirty="0" err="1" smtClean="0"/>
              <a:t>складовому</a:t>
            </a:r>
            <a:r>
              <a:rPr lang="ru-RU" dirty="0" smtClean="0"/>
              <a:t> способу ученики выучиваются грамоте гораздо скорее, чем по всякому другому: способный ученик в 3, 4 урока, хотя медленно, но правильно, а неспособный ученик выучивается в 10 уроков…»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600200"/>
            <a:ext cx="6686568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 примере опыта работы показать преимущества методики Н.А.Зайцева перед другими способами обучения чтению и письму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pic>
        <p:nvPicPr>
          <p:cNvPr id="5" name="Объект 4" descr="zaycev3000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95" y="1556792"/>
            <a:ext cx="28829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>
              <a:defRPr/>
            </a:pPr>
            <a:r>
              <a:rPr lang="ru-RU" dirty="0">
                <a:latin typeface="Arial" charset="0"/>
                <a:cs typeface="Arial" charset="0"/>
              </a:rPr>
              <a:t>Зайцев Н.А. (1939 г.р.) - российский педагог-новатор, профессор, академик Академии творческой педагогики, создатель и руководитель центра "Нестандартные технологии в образовании". </a:t>
            </a:r>
          </a:p>
          <a:p>
            <a:pPr marL="92075">
              <a:defRPr/>
            </a:pPr>
            <a:r>
              <a:rPr lang="ru-RU" dirty="0">
                <a:latin typeface="Arial" charset="0"/>
                <a:cs typeface="Arial" charset="0"/>
              </a:rPr>
              <a:t>Автор методических пособий и материалов для обучения детей чтению, письму, счету и английскому языку по авторской методике (главным и наиболее известным из которых являются "Кубики Зайцева")</a:t>
            </a:r>
          </a:p>
        </p:txBody>
      </p:sp>
    </p:spTree>
    <p:extLst>
      <p:ext uri="{BB962C8B-B14F-4D97-AF65-F5344CB8AC3E}">
        <p14:creationId xmlns:p14="http://schemas.microsoft.com/office/powerpoint/2010/main" val="7706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Почему методика Зайцева?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600200"/>
            <a:ext cx="6686568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Соответствует физиологическим и психологическим особенностям ребенка дошкольного возраста;</a:t>
            </a:r>
          </a:p>
          <a:p>
            <a:pPr marL="0" indent="0"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dirty="0">
                <a:latin typeface="Arial" pitchFamily="34" charset="0"/>
                <a:cs typeface="Arial" pitchFamily="34" charset="0"/>
              </a:rPr>
              <a:t> технологией</a:t>
            </a:r>
          </a:p>
          <a:p>
            <a:pPr marL="0" indent="0"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эффективна в работе с дошкольниками, раннее начало обучения дает возможность каждому ребенку обучаться в своем темпе.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73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3600" dirty="0"/>
              <a:t>Основные принципы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600200"/>
            <a:ext cx="6686568" cy="4525963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Отказ от терминов  и определений до выхода в чтение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Чтобы научиться читать, не обязательно знать названия букв.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Путь к чтению лежит через письмо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00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noFill/>
        </p:spPr>
        <p:txBody>
          <a:bodyPr>
            <a:normAutofit/>
          </a:bodyPr>
          <a:lstStyle/>
          <a:p>
            <a:r>
              <a:rPr lang="ru-RU" dirty="0"/>
              <a:t>Сущность методики </a:t>
            </a:r>
          </a:p>
        </p:txBody>
      </p:sp>
      <p:pic>
        <p:nvPicPr>
          <p:cNvPr id="6" name="Содержимое 5" descr="б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272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00232" y="1600200"/>
            <a:ext cx="6686568" cy="4525963"/>
          </a:xfrm>
        </p:spPr>
        <p:txBody>
          <a:bodyPr>
            <a:normAutofit/>
          </a:bodyPr>
          <a:lstStyle/>
          <a:p>
            <a:pPr marL="53181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Единица чтения – склад!</a:t>
            </a:r>
          </a:p>
          <a:p>
            <a:pPr marL="53181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Дети учатся читать по складам!</a:t>
            </a:r>
          </a:p>
          <a:p>
            <a:r>
              <a:rPr lang="ru-RU" dirty="0"/>
              <a:t>Склад  - буквенные эквиваленты «цельных артикуляционных комплексов», задаваемых «единым блоком нейрофизиологических команд к мышцам», единицы чтения, письма, акустические и произносительные единицы.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22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926</Words>
  <Application>Microsoft Office PowerPoint</Application>
  <PresentationFormat>Экран (4:3)</PresentationFormat>
  <Paragraphs>118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Проблемы</vt:lpstr>
      <vt:lpstr>Причины</vt:lpstr>
      <vt:lpstr>Л.Н.Толстой</vt:lpstr>
      <vt:lpstr>Цель</vt:lpstr>
      <vt:lpstr>Презентация PowerPoint</vt:lpstr>
      <vt:lpstr>Почему методика Зайцева? </vt:lpstr>
      <vt:lpstr>Основные принципы обучения </vt:lpstr>
      <vt:lpstr>Сущность методики </vt:lpstr>
      <vt:lpstr>  Склады на кубиках и таблицах  </vt:lpstr>
      <vt:lpstr>Какие бывают кубики </vt:lpstr>
      <vt:lpstr>Презентация PowerPoint</vt:lpstr>
      <vt:lpstr>Обучение чтению с пением идёт веселее и продуктивнее</vt:lpstr>
      <vt:lpstr>Презентация PowerPoint</vt:lpstr>
      <vt:lpstr>Таблицы дают большой простор для творчества. По ним можно писать предложения, и даже тексты</vt:lpstr>
      <vt:lpstr>Виды работы</vt:lpstr>
      <vt:lpstr>Виды работы</vt:lpstr>
      <vt:lpstr>Результаты работы по методике Н.А.Зайцева</vt:lpstr>
      <vt:lpstr>Место методики в образовательном пространстве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Andrei</dc:creator>
  <cp:lastModifiedBy>Люба</cp:lastModifiedBy>
  <cp:revision>83</cp:revision>
  <dcterms:created xsi:type="dcterms:W3CDTF">2011-11-26T11:19:16Z</dcterms:created>
  <dcterms:modified xsi:type="dcterms:W3CDTF">2018-09-27T01:55:49Z</dcterms:modified>
</cp:coreProperties>
</file>