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4" r:id="rId5"/>
    <p:sldId id="273" r:id="rId6"/>
    <p:sldId id="274" r:id="rId7"/>
    <p:sldId id="276"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77777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2362200"/>
            <a:ext cx="6477000" cy="1238250"/>
          </a:xfrm>
        </p:spPr>
        <p:txBody>
          <a:bodyPr/>
          <a:lstStyle>
            <a:lvl1pPr>
              <a:defRPr sz="4800">
                <a:solidFill>
                  <a:schemeClr val="tx1"/>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2590800" y="3962400"/>
            <a:ext cx="6553200" cy="533400"/>
          </a:xfrm>
        </p:spPr>
        <p:txBody>
          <a:bodyPr/>
          <a:lstStyle>
            <a:lvl1pPr marL="0" indent="0">
              <a:buFontTx/>
              <a:buNone/>
              <a:defRPr/>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269A522D-56CA-49EE-A686-C2B36405FA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306561-D2E3-4EB3-9629-8BBE4087FEF2}" type="slidenum">
              <a:rPr lang="en-US"/>
              <a:pPr/>
              <a:t>‹#›</a:t>
            </a:fld>
            <a:endParaRPr lang="en-US"/>
          </a:p>
        </p:txBody>
      </p:sp>
    </p:spTree>
    <p:extLst>
      <p:ext uri="{BB962C8B-B14F-4D97-AF65-F5344CB8AC3E}">
        <p14:creationId xmlns:p14="http://schemas.microsoft.com/office/powerpoint/2010/main" val="311444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228600"/>
            <a:ext cx="1790700" cy="58975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0" y="228600"/>
            <a:ext cx="5219700" cy="5897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C9310D4-89F2-4351-A3C3-FE12E5E35FE2}" type="slidenum">
              <a:rPr lang="en-US"/>
              <a:pPr/>
              <a:t>‹#›</a:t>
            </a:fld>
            <a:endParaRPr lang="en-US"/>
          </a:p>
        </p:txBody>
      </p:sp>
    </p:spTree>
    <p:extLst>
      <p:ext uri="{BB962C8B-B14F-4D97-AF65-F5344CB8AC3E}">
        <p14:creationId xmlns:p14="http://schemas.microsoft.com/office/powerpoint/2010/main" val="36559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7604CA2-0AF5-48D8-B9AC-7B8E42A23C3F}" type="slidenum">
              <a:rPr lang="en-US"/>
              <a:pPr/>
              <a:t>‹#›</a:t>
            </a:fld>
            <a:endParaRPr lang="en-US"/>
          </a:p>
        </p:txBody>
      </p:sp>
    </p:spTree>
    <p:extLst>
      <p:ext uri="{BB962C8B-B14F-4D97-AF65-F5344CB8AC3E}">
        <p14:creationId xmlns:p14="http://schemas.microsoft.com/office/powerpoint/2010/main" val="375185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42CCC55-EB97-4310-9954-D3394FD36E15}" type="slidenum">
              <a:rPr lang="en-US"/>
              <a:pPr/>
              <a:t>‹#›</a:t>
            </a:fld>
            <a:endParaRPr lang="en-US"/>
          </a:p>
        </p:txBody>
      </p:sp>
    </p:spTree>
    <p:extLst>
      <p:ext uri="{BB962C8B-B14F-4D97-AF65-F5344CB8AC3E}">
        <p14:creationId xmlns:p14="http://schemas.microsoft.com/office/powerpoint/2010/main" val="336387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00200" y="1295400"/>
            <a:ext cx="3467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19700" y="1295400"/>
            <a:ext cx="3467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9A3396D-FF00-40E5-ACF7-27392E3DAFCB}" type="slidenum">
              <a:rPr lang="en-US"/>
              <a:pPr/>
              <a:t>‹#›</a:t>
            </a:fld>
            <a:endParaRPr lang="en-US"/>
          </a:p>
        </p:txBody>
      </p:sp>
    </p:spTree>
    <p:extLst>
      <p:ext uri="{BB962C8B-B14F-4D97-AF65-F5344CB8AC3E}">
        <p14:creationId xmlns:p14="http://schemas.microsoft.com/office/powerpoint/2010/main" val="338568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29A0568-CFAF-4622-A8D2-AC6F1DC2141D}" type="slidenum">
              <a:rPr lang="en-US"/>
              <a:pPr/>
              <a:t>‹#›</a:t>
            </a:fld>
            <a:endParaRPr lang="en-US"/>
          </a:p>
        </p:txBody>
      </p:sp>
    </p:spTree>
    <p:extLst>
      <p:ext uri="{BB962C8B-B14F-4D97-AF65-F5344CB8AC3E}">
        <p14:creationId xmlns:p14="http://schemas.microsoft.com/office/powerpoint/2010/main" val="343204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E258B382-A6D1-4FC6-A217-2D40625F380A}" type="slidenum">
              <a:rPr lang="en-US"/>
              <a:pPr/>
              <a:t>‹#›</a:t>
            </a:fld>
            <a:endParaRPr lang="en-US"/>
          </a:p>
        </p:txBody>
      </p:sp>
    </p:spTree>
    <p:extLst>
      <p:ext uri="{BB962C8B-B14F-4D97-AF65-F5344CB8AC3E}">
        <p14:creationId xmlns:p14="http://schemas.microsoft.com/office/powerpoint/2010/main" val="11827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5855F9D-D7D0-4FF5-A7FE-3B293EE16D69}" type="slidenum">
              <a:rPr lang="en-US"/>
              <a:pPr/>
              <a:t>‹#›</a:t>
            </a:fld>
            <a:endParaRPr lang="en-US"/>
          </a:p>
        </p:txBody>
      </p:sp>
    </p:spTree>
    <p:extLst>
      <p:ext uri="{BB962C8B-B14F-4D97-AF65-F5344CB8AC3E}">
        <p14:creationId xmlns:p14="http://schemas.microsoft.com/office/powerpoint/2010/main" val="106602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F5E1DDC-082C-4B5D-A7DF-3D6CF0322FA9}" type="slidenum">
              <a:rPr lang="en-US"/>
              <a:pPr/>
              <a:t>‹#›</a:t>
            </a:fld>
            <a:endParaRPr lang="en-US"/>
          </a:p>
        </p:txBody>
      </p:sp>
    </p:spTree>
    <p:extLst>
      <p:ext uri="{BB962C8B-B14F-4D97-AF65-F5344CB8AC3E}">
        <p14:creationId xmlns:p14="http://schemas.microsoft.com/office/powerpoint/2010/main" val="10065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2B6C4C9-13CC-4605-9784-95223DFF2598}" type="slidenum">
              <a:rPr lang="en-US"/>
              <a:pPr/>
              <a:t>‹#›</a:t>
            </a:fld>
            <a:endParaRPr lang="en-US"/>
          </a:p>
        </p:txBody>
      </p:sp>
    </p:spTree>
    <p:extLst>
      <p:ext uri="{BB962C8B-B14F-4D97-AF65-F5344CB8AC3E}">
        <p14:creationId xmlns:p14="http://schemas.microsoft.com/office/powerpoint/2010/main" val="31107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716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600200" y="1295400"/>
            <a:ext cx="7086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58FCDC-476A-4E4A-9F2F-6611F935B9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333333"/>
          </a:solidFill>
          <a:latin typeface="+mj-lt"/>
          <a:ea typeface="+mj-ea"/>
          <a:cs typeface="+mj-cs"/>
        </a:defRPr>
      </a:lvl1pPr>
      <a:lvl2pPr algn="l" rtl="0" eaLnBrk="1" fontAlgn="base" hangingPunct="1">
        <a:spcBef>
          <a:spcPct val="0"/>
        </a:spcBef>
        <a:spcAft>
          <a:spcPct val="0"/>
        </a:spcAft>
        <a:defRPr sz="4400">
          <a:solidFill>
            <a:srgbClr val="333333"/>
          </a:solidFill>
          <a:latin typeface="Times New Roman" pitchFamily="18" charset="0"/>
        </a:defRPr>
      </a:lvl2pPr>
      <a:lvl3pPr algn="l" rtl="0" eaLnBrk="1" fontAlgn="base" hangingPunct="1">
        <a:spcBef>
          <a:spcPct val="0"/>
        </a:spcBef>
        <a:spcAft>
          <a:spcPct val="0"/>
        </a:spcAft>
        <a:defRPr sz="4400">
          <a:solidFill>
            <a:srgbClr val="333333"/>
          </a:solidFill>
          <a:latin typeface="Times New Roman" pitchFamily="18" charset="0"/>
        </a:defRPr>
      </a:lvl3pPr>
      <a:lvl4pPr algn="l" rtl="0" eaLnBrk="1" fontAlgn="base" hangingPunct="1">
        <a:spcBef>
          <a:spcPct val="0"/>
        </a:spcBef>
        <a:spcAft>
          <a:spcPct val="0"/>
        </a:spcAft>
        <a:defRPr sz="4400">
          <a:solidFill>
            <a:srgbClr val="333333"/>
          </a:solidFill>
          <a:latin typeface="Times New Roman" pitchFamily="18" charset="0"/>
        </a:defRPr>
      </a:lvl4pPr>
      <a:lvl5pPr algn="l" rtl="0" eaLnBrk="1" fontAlgn="base" hangingPunct="1">
        <a:spcBef>
          <a:spcPct val="0"/>
        </a:spcBef>
        <a:spcAft>
          <a:spcPct val="0"/>
        </a:spcAft>
        <a:defRPr sz="4400">
          <a:solidFill>
            <a:srgbClr val="333333"/>
          </a:solidFill>
          <a:latin typeface="Times New Roman" pitchFamily="18" charset="0"/>
        </a:defRPr>
      </a:lvl5pPr>
      <a:lvl6pPr marL="457200" algn="l" rtl="0" eaLnBrk="1" fontAlgn="base" hangingPunct="1">
        <a:spcBef>
          <a:spcPct val="0"/>
        </a:spcBef>
        <a:spcAft>
          <a:spcPct val="0"/>
        </a:spcAft>
        <a:defRPr sz="4400">
          <a:solidFill>
            <a:srgbClr val="333333"/>
          </a:solidFill>
          <a:latin typeface="Times New Roman" pitchFamily="18" charset="0"/>
        </a:defRPr>
      </a:lvl6pPr>
      <a:lvl7pPr marL="914400" algn="l" rtl="0" eaLnBrk="1" fontAlgn="base" hangingPunct="1">
        <a:spcBef>
          <a:spcPct val="0"/>
        </a:spcBef>
        <a:spcAft>
          <a:spcPct val="0"/>
        </a:spcAft>
        <a:defRPr sz="4400">
          <a:solidFill>
            <a:srgbClr val="333333"/>
          </a:solidFill>
          <a:latin typeface="Times New Roman" pitchFamily="18" charset="0"/>
        </a:defRPr>
      </a:lvl7pPr>
      <a:lvl8pPr marL="1371600" algn="l" rtl="0" eaLnBrk="1" fontAlgn="base" hangingPunct="1">
        <a:spcBef>
          <a:spcPct val="0"/>
        </a:spcBef>
        <a:spcAft>
          <a:spcPct val="0"/>
        </a:spcAft>
        <a:defRPr sz="4400">
          <a:solidFill>
            <a:srgbClr val="333333"/>
          </a:solidFill>
          <a:latin typeface="Times New Roman" pitchFamily="18" charset="0"/>
        </a:defRPr>
      </a:lvl8pPr>
      <a:lvl9pPr marL="1828800" algn="l" rtl="0" eaLnBrk="1" fontAlgn="base" hangingPunct="1">
        <a:spcBef>
          <a:spcPct val="0"/>
        </a:spcBef>
        <a:spcAft>
          <a:spcPct val="0"/>
        </a:spcAft>
        <a:defRPr sz="4400">
          <a:solidFill>
            <a:srgbClr val="333333"/>
          </a:solidFill>
          <a:latin typeface="Times New Roman" pitchFamily="18" charset="0"/>
        </a:defRPr>
      </a:lvl9pPr>
    </p:titleStyle>
    <p:bodyStyle>
      <a:lvl1pPr marL="342900" indent="-342900" algn="l" rtl="0" eaLnBrk="1" fontAlgn="base" hangingPunct="1">
        <a:spcBef>
          <a:spcPct val="20000"/>
        </a:spcBef>
        <a:spcAft>
          <a:spcPct val="0"/>
        </a:spcAft>
        <a:buBlip>
          <a:blip r:embed="rId14"/>
        </a:buBlip>
        <a:defRPr sz="2400">
          <a:solidFill>
            <a:srgbClr val="333333"/>
          </a:solidFill>
          <a:latin typeface="+mn-lt"/>
          <a:ea typeface="+mn-ea"/>
          <a:cs typeface="+mn-cs"/>
        </a:defRPr>
      </a:lvl1pPr>
      <a:lvl2pPr marL="742950" indent="-285750" algn="l" rtl="0" eaLnBrk="1" fontAlgn="base" hangingPunct="1">
        <a:spcBef>
          <a:spcPct val="20000"/>
        </a:spcBef>
        <a:spcAft>
          <a:spcPct val="0"/>
        </a:spcAft>
        <a:buBlip>
          <a:blip r:embed="rId14"/>
        </a:buBlip>
        <a:defRPr sz="2000">
          <a:solidFill>
            <a:srgbClr val="333333"/>
          </a:solidFill>
          <a:latin typeface="+mn-lt"/>
        </a:defRPr>
      </a:lvl2pPr>
      <a:lvl3pPr marL="1143000" indent="-228600" algn="l" rtl="0" eaLnBrk="1" fontAlgn="base" hangingPunct="1">
        <a:spcBef>
          <a:spcPct val="20000"/>
        </a:spcBef>
        <a:spcAft>
          <a:spcPct val="0"/>
        </a:spcAft>
        <a:buBlip>
          <a:blip r:embed="rId14"/>
        </a:buBlip>
        <a:defRPr>
          <a:solidFill>
            <a:srgbClr val="333333"/>
          </a:solidFill>
          <a:latin typeface="+mn-lt"/>
        </a:defRPr>
      </a:lvl3pPr>
      <a:lvl4pPr marL="1600200" indent="-228600" algn="l" rtl="0" eaLnBrk="1" fontAlgn="base" hangingPunct="1">
        <a:spcBef>
          <a:spcPct val="20000"/>
        </a:spcBef>
        <a:spcAft>
          <a:spcPct val="0"/>
        </a:spcAft>
        <a:buBlip>
          <a:blip r:embed="rId14"/>
        </a:buBlip>
        <a:defRPr sz="1600">
          <a:solidFill>
            <a:srgbClr val="333333"/>
          </a:solidFill>
          <a:latin typeface="+mn-lt"/>
        </a:defRPr>
      </a:lvl4pPr>
      <a:lvl5pPr marL="2057400" indent="-228600" algn="l" rtl="0" eaLnBrk="1" fontAlgn="base" hangingPunct="1">
        <a:spcBef>
          <a:spcPct val="20000"/>
        </a:spcBef>
        <a:spcAft>
          <a:spcPct val="0"/>
        </a:spcAft>
        <a:buBlip>
          <a:blip r:embed="rId14"/>
        </a:buBlip>
        <a:defRPr sz="1600">
          <a:solidFill>
            <a:srgbClr val="333333"/>
          </a:solidFill>
          <a:latin typeface="+mn-lt"/>
        </a:defRPr>
      </a:lvl5pPr>
      <a:lvl6pPr marL="2514600" indent="-228600" algn="l" rtl="0" eaLnBrk="1" fontAlgn="base" hangingPunct="1">
        <a:spcBef>
          <a:spcPct val="20000"/>
        </a:spcBef>
        <a:spcAft>
          <a:spcPct val="0"/>
        </a:spcAft>
        <a:buBlip>
          <a:blip r:embed="rId14"/>
        </a:buBlip>
        <a:defRPr sz="1600">
          <a:solidFill>
            <a:srgbClr val="333333"/>
          </a:solidFill>
          <a:latin typeface="+mn-lt"/>
        </a:defRPr>
      </a:lvl6pPr>
      <a:lvl7pPr marL="2971800" indent="-228600" algn="l" rtl="0" eaLnBrk="1" fontAlgn="base" hangingPunct="1">
        <a:spcBef>
          <a:spcPct val="20000"/>
        </a:spcBef>
        <a:spcAft>
          <a:spcPct val="0"/>
        </a:spcAft>
        <a:buBlip>
          <a:blip r:embed="rId14"/>
        </a:buBlip>
        <a:defRPr sz="1600">
          <a:solidFill>
            <a:srgbClr val="333333"/>
          </a:solidFill>
          <a:latin typeface="+mn-lt"/>
        </a:defRPr>
      </a:lvl7pPr>
      <a:lvl8pPr marL="3429000" indent="-228600" algn="l" rtl="0" eaLnBrk="1" fontAlgn="base" hangingPunct="1">
        <a:spcBef>
          <a:spcPct val="20000"/>
        </a:spcBef>
        <a:spcAft>
          <a:spcPct val="0"/>
        </a:spcAft>
        <a:buBlip>
          <a:blip r:embed="rId14"/>
        </a:buBlip>
        <a:defRPr sz="1600">
          <a:solidFill>
            <a:srgbClr val="333333"/>
          </a:solidFill>
          <a:latin typeface="+mn-lt"/>
        </a:defRPr>
      </a:lvl8pPr>
      <a:lvl9pPr marL="3886200" indent="-228600" algn="l" rtl="0" eaLnBrk="1" fontAlgn="base" hangingPunct="1">
        <a:spcBef>
          <a:spcPct val="20000"/>
        </a:spcBef>
        <a:spcAft>
          <a:spcPct val="0"/>
        </a:spcAft>
        <a:buBlip>
          <a:blip r:embed="rId14"/>
        </a:buBlip>
        <a:defRPr sz="1600">
          <a:solidFill>
            <a:srgbClr val="33333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xml"/><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audio" Target="file:///G:\&#1048;&#1047;%20&#1050;&#1054;&#1052;&#1055;&#1040;%20&#1055;&#1045;&#1056;&#1045;&#1044;%20&#1063;&#1048;&#1057;&#1058;&#1050;&#1054;&#1049;\&#1044;&#1086;&#1084;&#1072;&#1096;&#1085;&#1080;&#1077;%20&#1088;&#1072;&#1073;&#1086;&#1090;&#1099;\&#1055;&#1054;&#1056;&#1058;&#1056;&#1045;&#1058;%20&#1042;%20&#1052;&#1059;&#1047;&#1067;&#1050;&#1045;\fc59f4b1649a.mp3" TargetMode="External"/><Relationship Id="rId1" Type="http://schemas.microsoft.com/office/2007/relationships/media" Target="file:///G:\&#1048;&#1047;%20&#1050;&#1054;&#1052;&#1055;&#1040;%20&#1055;&#1045;&#1056;&#1045;&#1044;%20&#1063;&#1048;&#1057;&#1058;&#1050;&#1054;&#1049;\&#1044;&#1086;&#1084;&#1072;&#1096;&#1085;&#1080;&#1077;%20&#1088;&#1072;&#1073;&#1086;&#1090;&#1099;\&#1055;&#1054;&#1056;&#1058;&#1056;&#1045;&#1058;%20&#1042;%20&#1052;&#1059;&#1047;&#1067;&#1050;&#1045;\fc59f4b1649a.mp3" TargetMode="Externa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8860" y="2428868"/>
            <a:ext cx="6715140" cy="1000132"/>
          </a:xfrm>
        </p:spPr>
        <p:txBody>
          <a:bodyPr/>
          <a:lstStyle/>
          <a:p>
            <a:r>
              <a:rPr lang="ru-RU" sz="5400" dirty="0" smtClean="0">
                <a:solidFill>
                  <a:srgbClr val="C00000"/>
                </a:solidFill>
                <a:latin typeface="Monotype Corsiva" pitchFamily="66" charset="0"/>
              </a:rPr>
              <a:t>Портрет в  живописи, в литературе и в музыке.</a:t>
            </a:r>
            <a:endParaRPr lang="en-US" sz="5400" dirty="0">
              <a:solidFill>
                <a:srgbClr val="C00000"/>
              </a:solidFill>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smtClean="0">
                <a:solidFill>
                  <a:srgbClr val="C00000"/>
                </a:solidFill>
                <a:latin typeface="Monotype Corsiva" pitchFamily="66" charset="0"/>
              </a:rPr>
              <a:t>Что такое портрет…</a:t>
            </a:r>
            <a:endParaRPr lang="en-US" dirty="0">
              <a:solidFill>
                <a:srgbClr val="C00000"/>
              </a:solidFill>
              <a:latin typeface="Monotype Corsiva" pitchFamily="66" charset="0"/>
            </a:endParaRPr>
          </a:p>
        </p:txBody>
      </p:sp>
      <p:sp>
        <p:nvSpPr>
          <p:cNvPr id="4099" name="Rectangle 3"/>
          <p:cNvSpPr>
            <a:spLocks noGrp="1" noChangeArrowheads="1"/>
          </p:cNvSpPr>
          <p:nvPr>
            <p:ph type="body" idx="1"/>
          </p:nvPr>
        </p:nvSpPr>
        <p:spPr>
          <a:xfrm>
            <a:off x="1500166" y="1071546"/>
            <a:ext cx="7643834" cy="5572164"/>
          </a:xfrm>
        </p:spPr>
        <p:txBody>
          <a:bodyPr/>
          <a:lstStyle/>
          <a:p>
            <a:pPr marL="0" indent="0">
              <a:buNone/>
            </a:pPr>
            <a:r>
              <a:rPr lang="ru-RU" sz="4000" i="1" dirty="0" smtClean="0">
                <a:solidFill>
                  <a:srgbClr val="FF0000"/>
                </a:solidFill>
                <a:latin typeface="Monotype Corsiva" pitchFamily="66" charset="0"/>
              </a:rPr>
              <a:t>Портрет</a:t>
            </a:r>
            <a:r>
              <a:rPr lang="ru-RU" sz="4000" dirty="0" smtClean="0">
                <a:solidFill>
                  <a:srgbClr val="FF0000"/>
                </a:solidFill>
                <a:latin typeface="Monotype Corsiva" pitchFamily="66" charset="0"/>
              </a:rPr>
              <a:t> </a:t>
            </a:r>
            <a:r>
              <a:rPr lang="ru-RU" sz="4000" i="1" dirty="0" smtClean="0">
                <a:solidFill>
                  <a:srgbClr val="800000"/>
                </a:solidFill>
                <a:latin typeface="Monotype Corsiva" pitchFamily="66" charset="0"/>
              </a:rPr>
              <a:t>- это жанр изобразительного искусства, а также произведения этого жанра, показывающие внешний облик конкретного человека, изображение человека в живописи или скульптуре, воспроизводящее оригинал в точности, со всеми чертами внешности и индивидуального характера</a:t>
            </a:r>
            <a:r>
              <a:rPr lang="ru-RU" sz="4000" i="1" dirty="0" smtClean="0">
                <a:solidFill>
                  <a:srgbClr val="C00000"/>
                </a:solidFill>
                <a:latin typeface="Monotype Corsiva" pitchFamily="66" charset="0"/>
              </a:rPr>
              <a:t>.</a:t>
            </a:r>
            <a:endParaRPr lang="en-US" sz="4000" i="1" dirty="0" smtClean="0">
              <a:solidFill>
                <a:srgbClr val="C0000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latin typeface="Monotype Corsiva" pitchFamily="66" charset="0"/>
              </a:rPr>
              <a:t>Что такое портрет…</a:t>
            </a:r>
            <a:endParaRPr lang="ru-RU" dirty="0"/>
          </a:p>
        </p:txBody>
      </p:sp>
      <p:sp>
        <p:nvSpPr>
          <p:cNvPr id="4" name="TextBox 3"/>
          <p:cNvSpPr txBox="1"/>
          <p:nvPr/>
        </p:nvSpPr>
        <p:spPr>
          <a:xfrm>
            <a:off x="1500166" y="1071547"/>
            <a:ext cx="7215238" cy="5755422"/>
          </a:xfrm>
          <a:prstGeom prst="rect">
            <a:avLst/>
          </a:prstGeom>
          <a:noFill/>
        </p:spPr>
        <p:txBody>
          <a:bodyPr wrap="square" rtlCol="0">
            <a:spAutoFit/>
          </a:bodyPr>
          <a:lstStyle/>
          <a:p>
            <a:r>
              <a:rPr lang="ru-RU" dirty="0" smtClean="0"/>
              <a:t>	</a:t>
            </a:r>
            <a:r>
              <a:rPr lang="ru-RU" sz="2400" dirty="0" smtClean="0"/>
              <a:t> </a:t>
            </a:r>
            <a:r>
              <a:rPr lang="ru-RU" sz="2300" b="1" dirty="0" smtClean="0">
                <a:solidFill>
                  <a:srgbClr val="800000"/>
                </a:solidFill>
                <a:latin typeface="Monotype Corsiva" pitchFamily="66" charset="0"/>
              </a:rPr>
              <a:t>Как жанр портрет появился несколько тысячелетий назад в античном искусстве. Среди фресок знаменитого </a:t>
            </a:r>
            <a:r>
              <a:rPr lang="ru-RU" sz="2300" b="1" dirty="0" err="1" smtClean="0">
                <a:solidFill>
                  <a:srgbClr val="800000"/>
                </a:solidFill>
                <a:latin typeface="Monotype Corsiva" pitchFamily="66" charset="0"/>
              </a:rPr>
              <a:t>Кносского</a:t>
            </a:r>
            <a:r>
              <a:rPr lang="ru-RU" sz="2300" b="1" dirty="0" smtClean="0">
                <a:solidFill>
                  <a:srgbClr val="800000"/>
                </a:solidFill>
                <a:latin typeface="Monotype Corsiva" pitchFamily="66" charset="0"/>
              </a:rPr>
              <a:t> дворца, найденных археологами при раскопках на острове Крит, есть целый ряд живописных женских изображений, относящихся к  XVI веку до н.э. Хотя исследователи назвали эти образы "придворными дамами", нам неведомо, кого пытались показать критские мастера — богинь, жриц или знатных дам, одетых в нарядные платья.  	Наибольшую известность получил портрет молодой женщины, названный учеными "Парижанка". Мы видим перед собой профильное (по традициям искусства того времени) изображение молодой женщины, весьма кокетливой и не пренебрегавшей косметикой, о чем свидетельствуют ее глаза, обведенные темным контуром, и ярко накрашенные губы.</a:t>
            </a:r>
            <a:r>
              <a:rPr lang="ru-RU" sz="2300" dirty="0" smtClean="0"/>
              <a:t/>
            </a:r>
            <a:br>
              <a:rPr lang="ru-RU" sz="2300" dirty="0" smtClean="0"/>
            </a:br>
            <a:endParaRPr lang="ru-RU" sz="2300" b="1" dirty="0" smtClean="0">
              <a:solidFill>
                <a:srgbClr val="800000"/>
              </a:solidFill>
              <a:latin typeface="Monotype Corsiva" pitchFamily="66" charset="0"/>
            </a:endParaRPr>
          </a:p>
          <a:p>
            <a:r>
              <a:rPr lang="ru-RU" sz="2200" b="1" dirty="0" smtClean="0">
                <a:solidFill>
                  <a:srgbClr val="800000"/>
                </a:solidFill>
                <a:latin typeface="Monotype Corsiva" pitchFamily="66" charset="0"/>
              </a:rPr>
              <a:t>	</a:t>
            </a:r>
            <a:endParaRPr lang="ru-RU" sz="2200" b="1" dirty="0">
              <a:solidFill>
                <a:srgbClr val="800000"/>
              </a:solidFill>
            </a:endParaRPr>
          </a:p>
        </p:txBody>
      </p:sp>
      <p:pic>
        <p:nvPicPr>
          <p:cNvPr id="1026" name="Picture 2" descr="C:\Users\User\Desktop\ПОРТРЕТ В МУЗЫКЕ\26639565_1212817211_Parizhank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smtClean="0">
                <a:solidFill>
                  <a:srgbClr val="C00000"/>
                </a:solidFill>
                <a:latin typeface="Monotype Corsiva" pitchFamily="66" charset="0"/>
              </a:rPr>
              <a:t>Портрет  в  живописи.</a:t>
            </a:r>
            <a:endParaRPr lang="en-US" dirty="0">
              <a:solidFill>
                <a:srgbClr val="C00000"/>
              </a:solidFill>
              <a:latin typeface="Monotype Corsiva" pitchFamily="66" charset="0"/>
            </a:endParaRPr>
          </a:p>
        </p:txBody>
      </p:sp>
      <p:sp>
        <p:nvSpPr>
          <p:cNvPr id="4099" name="Rectangle 3"/>
          <p:cNvSpPr>
            <a:spLocks noGrp="1" noChangeArrowheads="1"/>
          </p:cNvSpPr>
          <p:nvPr>
            <p:ph type="body" idx="1"/>
          </p:nvPr>
        </p:nvSpPr>
        <p:spPr>
          <a:xfrm>
            <a:off x="1500166" y="1071546"/>
            <a:ext cx="7086600" cy="4830763"/>
          </a:xfrm>
        </p:spPr>
        <p:txBody>
          <a:bodyPr/>
          <a:lstStyle/>
          <a:p>
            <a:pPr marL="0" indent="0">
              <a:buNone/>
            </a:pPr>
            <a:r>
              <a:rPr lang="ru-RU" sz="3200" i="1" dirty="0" smtClean="0">
                <a:solidFill>
                  <a:srgbClr val="FF0000"/>
                </a:solidFill>
                <a:latin typeface="Monotype Corsiva" pitchFamily="66" charset="0"/>
              </a:rPr>
              <a:t>Внешнее сходство </a:t>
            </a:r>
            <a:r>
              <a:rPr lang="ru-RU" sz="3200" i="1" dirty="0" smtClean="0">
                <a:solidFill>
                  <a:srgbClr val="800000"/>
                </a:solidFill>
                <a:latin typeface="Monotype Corsiva" pitchFamily="66" charset="0"/>
              </a:rPr>
              <a:t>— не единственное и, пожалуй, не самое главное свойство, присущее портрету. Настоящий портретист не ограничивается воспроизведением внешних черт своей модели, он стремится передать свойства ее характера, раскрыть ее внутренний, духовный мир. Очень важно также показать социальное положение портретируемого, создать типический образ представителя определенной эпохи.</a:t>
            </a:r>
          </a:p>
        </p:txBody>
      </p:sp>
      <p:pic>
        <p:nvPicPr>
          <p:cNvPr id="2050" name="Picture 2" descr="C:\Users\User\Desktop\ПОРТРЕТ В МУЗЫКЕ\26639567_1212817477_Portret_molodogo_rimlyanina.jpg"/>
          <p:cNvPicPr>
            <a:picLocks noChangeAspect="1" noChangeArrowheads="1"/>
          </p:cNvPicPr>
          <p:nvPr/>
        </p:nvPicPr>
        <p:blipFill>
          <a:blip r:embed="rId2"/>
          <a:srcRect/>
          <a:stretch>
            <a:fillRect/>
          </a:stretch>
        </p:blipFill>
        <p:spPr bwMode="auto">
          <a:xfrm>
            <a:off x="0" y="0"/>
            <a:ext cx="4643438" cy="6858000"/>
          </a:xfrm>
          <a:prstGeom prst="rect">
            <a:avLst/>
          </a:prstGeom>
          <a:ln>
            <a:noFill/>
          </a:ln>
          <a:effectLst>
            <a:softEdge rad="112500"/>
          </a:effectLst>
        </p:spPr>
      </p:pic>
      <p:pic>
        <p:nvPicPr>
          <p:cNvPr id="2051" name="Picture 3" descr="C:\Users\User\Desktop\ПОРТРЕТ В МУЗЫКЕ\26639569_1212817638_Portret_fayumskoy_mumii.jpg"/>
          <p:cNvPicPr>
            <a:picLocks noChangeAspect="1" noChangeArrowheads="1"/>
          </p:cNvPicPr>
          <p:nvPr/>
        </p:nvPicPr>
        <p:blipFill>
          <a:blip r:embed="rId3"/>
          <a:srcRect/>
          <a:stretch>
            <a:fillRect/>
          </a:stretch>
        </p:blipFill>
        <p:spPr bwMode="auto">
          <a:xfrm>
            <a:off x="4429124" y="0"/>
            <a:ext cx="4714876"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par>
                                <p:cTn id="10" presetID="53"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2000" fill="hold"/>
                                        <p:tgtEl>
                                          <p:spTgt spid="2051"/>
                                        </p:tgtEl>
                                        <p:attrNameLst>
                                          <p:attrName>ppt_w</p:attrName>
                                        </p:attrNameLst>
                                      </p:cBhvr>
                                      <p:tavLst>
                                        <p:tav tm="0">
                                          <p:val>
                                            <p:fltVal val="0"/>
                                          </p:val>
                                        </p:tav>
                                        <p:tav tm="100000">
                                          <p:val>
                                            <p:strVal val="#ppt_w"/>
                                          </p:val>
                                        </p:tav>
                                      </p:tavLst>
                                    </p:anim>
                                    <p:anim calcmode="lin" valueType="num">
                                      <p:cBhvr>
                                        <p:cTn id="13" dur="2000" fill="hold"/>
                                        <p:tgtEl>
                                          <p:spTgt spid="2051"/>
                                        </p:tgtEl>
                                        <p:attrNameLst>
                                          <p:attrName>ppt_h</p:attrName>
                                        </p:attrNameLst>
                                      </p:cBhvr>
                                      <p:tavLst>
                                        <p:tav tm="0">
                                          <p:val>
                                            <p:fltVal val="0"/>
                                          </p:val>
                                        </p:tav>
                                        <p:tav tm="100000">
                                          <p:val>
                                            <p:strVal val="#ppt_h"/>
                                          </p:val>
                                        </p:tav>
                                      </p:tavLst>
                                    </p:anim>
                                    <p:animEffect transition="in" filter="fade">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smtClean="0">
                <a:solidFill>
                  <a:srgbClr val="C00000"/>
                </a:solidFill>
                <a:latin typeface="Monotype Corsiva" pitchFamily="66" charset="0"/>
              </a:rPr>
              <a:t>Портрет  в  живописи.</a:t>
            </a:r>
            <a:endParaRPr lang="en-US" dirty="0">
              <a:solidFill>
                <a:srgbClr val="C00000"/>
              </a:solidFill>
              <a:latin typeface="Monotype Corsiva" pitchFamily="66" charset="0"/>
            </a:endParaRPr>
          </a:p>
        </p:txBody>
      </p:sp>
      <p:sp>
        <p:nvSpPr>
          <p:cNvPr id="4099" name="Rectangle 3"/>
          <p:cNvSpPr>
            <a:spLocks noGrp="1" noChangeArrowheads="1"/>
          </p:cNvSpPr>
          <p:nvPr>
            <p:ph type="body" idx="1"/>
          </p:nvPr>
        </p:nvSpPr>
        <p:spPr>
          <a:xfrm>
            <a:off x="1500166" y="1214422"/>
            <a:ext cx="7429552" cy="4830763"/>
          </a:xfrm>
        </p:spPr>
        <p:txBody>
          <a:bodyPr/>
          <a:lstStyle/>
          <a:p>
            <a:pPr marL="0" indent="0">
              <a:buNone/>
            </a:pPr>
            <a:r>
              <a:rPr lang="ru-RU" i="1" dirty="0" smtClean="0">
                <a:solidFill>
                  <a:srgbClr val="800000"/>
                </a:solidFill>
                <a:latin typeface="Monotype Corsiva" pitchFamily="66" charset="0"/>
              </a:rPr>
              <a:t>Первым появлением портрета можно считать женские лики, изображенные на фресках 16 века до н.э., найденные археологами на острове Крит. Искусство портрета в Древнем Риме и Древней Греции оставило большой след только в скульптуре. Мастерами были воссозданы идеализированные пластические образы элиты — политиков, военачальников, философов и поэтов. Живописные портреты Древнего Египта служили для выполнения магических ритуалов. Изображения людей выполнялись на холсте или деревянных досках и отправлялись вместе в гробницу. Римляне-завоеватели принесли свои обычаи хранить в домах портреты хозяев. Портретная живопись в Древнем Египте была в технике темперы или энкаустики — живописи красками с использованием воска.</a:t>
            </a:r>
          </a:p>
        </p:txBody>
      </p:sp>
      <p:pic>
        <p:nvPicPr>
          <p:cNvPr id="3074" name="Picture 2" descr="C:\Users\User\Desktop\ПОРТРЕТ В МУЗЫКЕ\26639571_1212817847_Portret_Donatora.jpg"/>
          <p:cNvPicPr>
            <a:picLocks noChangeAspect="1" noChangeArrowheads="1"/>
          </p:cNvPicPr>
          <p:nvPr/>
        </p:nvPicPr>
        <p:blipFill>
          <a:blip r:embed="rId2"/>
          <a:srcRect/>
          <a:stretch>
            <a:fillRect/>
          </a:stretch>
        </p:blipFill>
        <p:spPr bwMode="auto">
          <a:xfrm>
            <a:off x="0" y="0"/>
            <a:ext cx="4572000" cy="6858000"/>
          </a:xfrm>
          <a:prstGeom prst="rect">
            <a:avLst/>
          </a:prstGeom>
          <a:noFill/>
        </p:spPr>
      </p:pic>
      <p:pic>
        <p:nvPicPr>
          <p:cNvPr id="3075" name="Picture 3" descr="C:\Users\User\Desktop\ПОРТРЕТ В МУЗЫКЕ\26640777_1212818737_Portret_mal_chika.jpg"/>
          <p:cNvPicPr>
            <a:picLocks noChangeAspect="1" noChangeArrowheads="1"/>
          </p:cNvPicPr>
          <p:nvPr/>
        </p:nvPicPr>
        <p:blipFill>
          <a:blip r:embed="rId3"/>
          <a:srcRect/>
          <a:stretch>
            <a:fillRect/>
          </a:stretch>
        </p:blipFill>
        <p:spPr bwMode="auto">
          <a:xfrm>
            <a:off x="4572001" y="0"/>
            <a:ext cx="4572000" cy="6858000"/>
          </a:xfrm>
          <a:prstGeom prst="rect">
            <a:avLst/>
          </a:prstGeom>
          <a:noFill/>
        </p:spPr>
      </p:pic>
      <p:pic>
        <p:nvPicPr>
          <p:cNvPr id="3076" name="Picture 4" descr="C:\Users\User\Desktop\ПОРТРЕТ В МУЗЫКЕ\26640779_1212818959_Mona_Liza_151415_Luvr_Parizh.jpg"/>
          <p:cNvPicPr>
            <a:picLocks noChangeAspect="1" noChangeArrowheads="1"/>
          </p:cNvPicPr>
          <p:nvPr/>
        </p:nvPicPr>
        <p:blipFill>
          <a:blip r:embed="rId4"/>
          <a:srcRect/>
          <a:stretch>
            <a:fillRect/>
          </a:stretch>
        </p:blipFill>
        <p:spPr bwMode="auto">
          <a:xfrm>
            <a:off x="0" y="-207404"/>
            <a:ext cx="9144001" cy="7272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animEffect transition="in" filter="fade">
                                      <p:cBhvr>
                                        <p:cTn id="9" dur="2000"/>
                                        <p:tgtEl>
                                          <p:spTgt spid="3074"/>
                                        </p:tgtEl>
                                      </p:cBhvr>
                                    </p:animEffect>
                                  </p:childTnLst>
                                </p:cTn>
                              </p:par>
                              <p:par>
                                <p:cTn id="10" presetID="53"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2000" fill="hold"/>
                                        <p:tgtEl>
                                          <p:spTgt spid="3075"/>
                                        </p:tgtEl>
                                        <p:attrNameLst>
                                          <p:attrName>ppt_w</p:attrName>
                                        </p:attrNameLst>
                                      </p:cBhvr>
                                      <p:tavLst>
                                        <p:tav tm="0">
                                          <p:val>
                                            <p:fltVal val="0"/>
                                          </p:val>
                                        </p:tav>
                                        <p:tav tm="100000">
                                          <p:val>
                                            <p:strVal val="#ppt_w"/>
                                          </p:val>
                                        </p:tav>
                                      </p:tavLst>
                                    </p:anim>
                                    <p:anim calcmode="lin" valueType="num">
                                      <p:cBhvr>
                                        <p:cTn id="13" dur="2000" fill="hold"/>
                                        <p:tgtEl>
                                          <p:spTgt spid="3075"/>
                                        </p:tgtEl>
                                        <p:attrNameLst>
                                          <p:attrName>ppt_h</p:attrName>
                                        </p:attrNameLst>
                                      </p:cBhvr>
                                      <p:tavLst>
                                        <p:tav tm="0">
                                          <p:val>
                                            <p:fltVal val="0"/>
                                          </p:val>
                                        </p:tav>
                                        <p:tav tm="100000">
                                          <p:val>
                                            <p:strVal val="#ppt_h"/>
                                          </p:val>
                                        </p:tav>
                                      </p:tavLst>
                                    </p:anim>
                                    <p:animEffect transition="in" filter="fade">
                                      <p:cBhvr>
                                        <p:cTn id="14" dur="2000"/>
                                        <p:tgtEl>
                                          <p:spTgt spid="3075"/>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3000" fill="hold"/>
                                        <p:tgtEl>
                                          <p:spTgt spid="3076"/>
                                        </p:tgtEl>
                                        <p:attrNameLst>
                                          <p:attrName>ppt_w</p:attrName>
                                        </p:attrNameLst>
                                      </p:cBhvr>
                                      <p:tavLst>
                                        <p:tav tm="0">
                                          <p:val>
                                            <p:fltVal val="0"/>
                                          </p:val>
                                        </p:tav>
                                        <p:tav tm="100000">
                                          <p:val>
                                            <p:strVal val="#ppt_w"/>
                                          </p:val>
                                        </p:tav>
                                      </p:tavLst>
                                    </p:anim>
                                    <p:anim calcmode="lin" valueType="num">
                                      <p:cBhvr>
                                        <p:cTn id="19" dur="3000" fill="hold"/>
                                        <p:tgtEl>
                                          <p:spTgt spid="3076"/>
                                        </p:tgtEl>
                                        <p:attrNameLst>
                                          <p:attrName>ppt_h</p:attrName>
                                        </p:attrNameLst>
                                      </p:cBhvr>
                                      <p:tavLst>
                                        <p:tav tm="0">
                                          <p:val>
                                            <p:fltVal val="0"/>
                                          </p:val>
                                        </p:tav>
                                        <p:tav tm="100000">
                                          <p:val>
                                            <p:strVal val="#ppt_h"/>
                                          </p:val>
                                        </p:tav>
                                      </p:tavLst>
                                    </p:anim>
                                    <p:animEffect transition="in" filter="fade">
                                      <p:cBhvr>
                                        <p:cTn id="20"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14290"/>
            <a:ext cx="7162800" cy="838200"/>
          </a:xfrm>
        </p:spPr>
        <p:txBody>
          <a:bodyPr/>
          <a:lstStyle/>
          <a:p>
            <a:r>
              <a:rPr lang="ru-RU" dirty="0" smtClean="0">
                <a:solidFill>
                  <a:srgbClr val="C00000"/>
                </a:solidFill>
                <a:latin typeface="Monotype Corsiva" pitchFamily="66" charset="0"/>
              </a:rPr>
              <a:t/>
            </a:r>
            <a:br>
              <a:rPr lang="ru-RU" dirty="0" smtClean="0">
                <a:solidFill>
                  <a:srgbClr val="C00000"/>
                </a:solidFill>
                <a:latin typeface="Monotype Corsiva" pitchFamily="66" charset="0"/>
              </a:rPr>
            </a:br>
            <a:r>
              <a:rPr lang="ru-RU" dirty="0" smtClean="0">
                <a:solidFill>
                  <a:srgbClr val="C00000"/>
                </a:solidFill>
                <a:latin typeface="Monotype Corsiva" pitchFamily="66" charset="0"/>
              </a:rPr>
              <a:t>Разновидности портрета…</a:t>
            </a:r>
            <a:br>
              <a:rPr lang="ru-RU" dirty="0" smtClean="0">
                <a:solidFill>
                  <a:srgbClr val="C00000"/>
                </a:solidFill>
                <a:latin typeface="Monotype Corsiva" pitchFamily="66" charset="0"/>
              </a:rPr>
            </a:br>
            <a:endParaRPr lang="ru-RU" dirty="0" smtClean="0">
              <a:solidFill>
                <a:srgbClr val="C00000"/>
              </a:solidFill>
              <a:latin typeface="Monotype Corsiva" pitchFamily="66" charset="0"/>
            </a:endParaRPr>
          </a:p>
        </p:txBody>
      </p:sp>
      <p:sp>
        <p:nvSpPr>
          <p:cNvPr id="3" name="Содержимое 2"/>
          <p:cNvSpPr>
            <a:spLocks noGrp="1"/>
          </p:cNvSpPr>
          <p:nvPr>
            <p:ph idx="1"/>
          </p:nvPr>
        </p:nvSpPr>
        <p:spPr>
          <a:xfrm>
            <a:off x="1428728" y="1142984"/>
            <a:ext cx="7715272" cy="4830763"/>
          </a:xfrm>
        </p:spPr>
        <p:txBody>
          <a:bodyPr/>
          <a:lstStyle/>
          <a:p>
            <a:pPr>
              <a:buNone/>
            </a:pPr>
            <a:r>
              <a:rPr lang="ru-RU" i="1" dirty="0" smtClean="0">
                <a:solidFill>
                  <a:srgbClr val="800000"/>
                </a:solidFill>
                <a:latin typeface="Monotype Corsiva" pitchFamily="66" charset="0"/>
              </a:rPr>
              <a:t>На портрете человек может быть изображен по грудь, по</a:t>
            </a:r>
          </a:p>
          <a:p>
            <a:pPr>
              <a:buNone/>
            </a:pPr>
            <a:r>
              <a:rPr lang="ru-RU" i="1" dirty="0" smtClean="0">
                <a:solidFill>
                  <a:srgbClr val="800000"/>
                </a:solidFill>
                <a:latin typeface="Monotype Corsiva" pitchFamily="66" charset="0"/>
              </a:rPr>
              <a:t>пояс, по бедра, по колени, в полный рост. На портрете может</a:t>
            </a:r>
          </a:p>
          <a:p>
            <a:pPr>
              <a:buNone/>
            </a:pPr>
            <a:r>
              <a:rPr lang="ru-RU" i="1" dirty="0" smtClean="0">
                <a:solidFill>
                  <a:srgbClr val="800000"/>
                </a:solidFill>
                <a:latin typeface="Monotype Corsiva" pitchFamily="66" charset="0"/>
              </a:rPr>
              <a:t>быть разный поворот головы: в анфас, в четверть поворота</a:t>
            </a:r>
          </a:p>
          <a:p>
            <a:pPr>
              <a:buNone/>
            </a:pPr>
            <a:r>
              <a:rPr lang="ru-RU" i="1" dirty="0" smtClean="0">
                <a:solidFill>
                  <a:srgbClr val="800000"/>
                </a:solidFill>
                <a:latin typeface="Monotype Corsiva" pitchFamily="66" charset="0"/>
              </a:rPr>
              <a:t>направо или налево, вполоборота, в три четверти, в профиль.</a:t>
            </a:r>
          </a:p>
          <a:p>
            <a:pPr>
              <a:buNone/>
            </a:pPr>
            <a:r>
              <a:rPr lang="ru-RU" i="1" dirty="0" smtClean="0">
                <a:solidFill>
                  <a:srgbClr val="800000"/>
                </a:solidFill>
                <a:latin typeface="Monotype Corsiva" pitchFamily="66" charset="0"/>
              </a:rPr>
              <a:t>Формат портрета может быть разным: прямоугольный</a:t>
            </a:r>
          </a:p>
          <a:p>
            <a:pPr>
              <a:buNone/>
            </a:pPr>
            <a:r>
              <a:rPr lang="ru-RU" i="1" dirty="0" smtClean="0">
                <a:solidFill>
                  <a:srgbClr val="800000"/>
                </a:solidFill>
                <a:latin typeface="Monotype Corsiva" pitchFamily="66" charset="0"/>
              </a:rPr>
              <a:t>вертикальный, прямоугольный горизонтальный, квадратный,</a:t>
            </a:r>
          </a:p>
          <a:p>
            <a:pPr>
              <a:buNone/>
            </a:pPr>
            <a:r>
              <a:rPr lang="ru-RU" i="1" dirty="0" smtClean="0">
                <a:solidFill>
                  <a:srgbClr val="800000"/>
                </a:solidFill>
                <a:latin typeface="Monotype Corsiva" pitchFamily="66" charset="0"/>
              </a:rPr>
              <a:t>овальный или круглый. Портрет разделяется по размеру:</a:t>
            </a:r>
          </a:p>
          <a:p>
            <a:pPr>
              <a:buNone/>
            </a:pPr>
            <a:r>
              <a:rPr lang="ru-RU" i="1" dirty="0" smtClean="0">
                <a:solidFill>
                  <a:srgbClr val="800000"/>
                </a:solidFill>
                <a:latin typeface="Monotype Corsiva" pitchFamily="66" charset="0"/>
              </a:rPr>
              <a:t>портретная миниатюра, станковый портрет (живопись,</a:t>
            </a:r>
          </a:p>
          <a:p>
            <a:pPr>
              <a:buNone/>
            </a:pPr>
            <a:r>
              <a:rPr lang="ru-RU" i="1" dirty="0" smtClean="0">
                <a:solidFill>
                  <a:srgbClr val="800000"/>
                </a:solidFill>
                <a:latin typeface="Monotype Corsiva" pitchFamily="66" charset="0"/>
              </a:rPr>
              <a:t>графика, скульптура), монументальный портрет (монумент,</a:t>
            </a:r>
          </a:p>
          <a:p>
            <a:pPr>
              <a:buNone/>
            </a:pPr>
            <a:r>
              <a:rPr lang="ru-RU" i="1" dirty="0" smtClean="0">
                <a:solidFill>
                  <a:srgbClr val="800000"/>
                </a:solidFill>
                <a:latin typeface="Monotype Corsiva" pitchFamily="66" charset="0"/>
              </a:rPr>
              <a:t>фреска, мозаика). Портрет разделяется по способу исполнения:</a:t>
            </a:r>
          </a:p>
          <a:p>
            <a:pPr>
              <a:buNone/>
            </a:pPr>
            <a:r>
              <a:rPr lang="ru-RU" i="1" dirty="0" smtClean="0">
                <a:solidFill>
                  <a:srgbClr val="800000"/>
                </a:solidFill>
                <a:latin typeface="Monotype Corsiva" pitchFamily="66" charset="0"/>
              </a:rPr>
              <a:t>масляный, карандашный, пастельный, акварельный, сухой</a:t>
            </a:r>
          </a:p>
          <a:p>
            <a:pPr>
              <a:buNone/>
            </a:pPr>
            <a:r>
              <a:rPr lang="ru-RU" i="1" dirty="0" smtClean="0">
                <a:solidFill>
                  <a:srgbClr val="800000"/>
                </a:solidFill>
                <a:latin typeface="Monotype Corsiva" pitchFamily="66" charset="0"/>
              </a:rPr>
              <a:t>кистью, гравированный, миниатюрный, фотографический ит.д. </a:t>
            </a:r>
          </a:p>
        </p:txBody>
      </p:sp>
      <p:pic>
        <p:nvPicPr>
          <p:cNvPr id="4099" name="Picture 3" descr="C:\Users\User\Desktop\ПОРТРЕТ В МУЗЫКЕ\portrait-of-alexandra-struiskay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100" name="Picture 4" descr="C:\Users\User\Desktop\ПОРТРЕТ В МУЗЫКЕ\portret-molodoy-zhenschiny-s-edinorogom.jpg"/>
          <p:cNvPicPr>
            <a:picLocks noChangeArrowheads="1"/>
          </p:cNvPicPr>
          <p:nvPr/>
        </p:nvPicPr>
        <p:blipFill>
          <a:blip r:embed="rId3"/>
          <a:srcRect/>
          <a:stretch>
            <a:fillRect/>
          </a:stretch>
        </p:blipFill>
        <p:spPr bwMode="auto">
          <a:xfrm>
            <a:off x="0" y="0"/>
            <a:ext cx="9144000" cy="6858000"/>
          </a:xfrm>
          <a:prstGeom prst="rect">
            <a:avLst/>
          </a:prstGeom>
          <a:noFill/>
        </p:spPr>
      </p:pic>
      <p:pic>
        <p:nvPicPr>
          <p:cNvPr id="4101" name="Picture 5" descr="C:\Users\User\Desktop\ПОРТРЕТ В МУЗЫКЕ\5e015e7a977ct.jpg"/>
          <p:cNvPicPr>
            <a:picLocks noChangeAspect="1" noChangeArrowheads="1"/>
          </p:cNvPicPr>
          <p:nvPr/>
        </p:nvPicPr>
        <p:blipFill>
          <a:blip r:embed="rId4"/>
          <a:srcRect/>
          <a:stretch>
            <a:fillRect/>
          </a:stretch>
        </p:blipFill>
        <p:spPr bwMode="auto">
          <a:xfrm>
            <a:off x="0" y="0"/>
            <a:ext cx="4572000" cy="6858000"/>
          </a:xfrm>
          <a:prstGeom prst="rect">
            <a:avLst/>
          </a:prstGeom>
          <a:noFill/>
        </p:spPr>
      </p:pic>
      <p:pic>
        <p:nvPicPr>
          <p:cNvPr id="4102" name="Picture 6" descr="C:\Users\User\Desktop\ПОРТРЕТ В МУЗЫКЕ\f8f44ca6d32ct.jpg"/>
          <p:cNvPicPr>
            <a:picLocks noChangeAspect="1" noChangeArrowheads="1"/>
          </p:cNvPicPr>
          <p:nvPr/>
        </p:nvPicPr>
        <p:blipFill>
          <a:blip r:embed="rId5"/>
          <a:srcRect/>
          <a:stretch>
            <a:fillRect/>
          </a:stretch>
        </p:blipFill>
        <p:spPr bwMode="auto">
          <a:xfrm>
            <a:off x="4572000" y="0"/>
            <a:ext cx="4572000" cy="6858000"/>
          </a:xfrm>
          <a:prstGeom prst="rect">
            <a:avLst/>
          </a:prstGeom>
          <a:noFill/>
        </p:spPr>
      </p:pic>
      <p:pic>
        <p:nvPicPr>
          <p:cNvPr id="4103" name="Picture 7" descr="C:\Users\User\Desktop\ПОРТРЕТ В МУЗЫКЕ\b_s_02.jpg"/>
          <p:cNvPicPr>
            <a:picLocks noChangeAspect="1" noChangeArrowheads="1"/>
          </p:cNvPicPr>
          <p:nvPr/>
        </p:nvPicPr>
        <p:blipFill>
          <a:blip r:embed="rId6"/>
          <a:srcRect/>
          <a:stretch>
            <a:fillRect/>
          </a:stretch>
        </p:blipFill>
        <p:spPr bwMode="auto">
          <a:xfrm>
            <a:off x="0" y="0"/>
            <a:ext cx="4762500" cy="6858000"/>
          </a:xfrm>
          <a:prstGeom prst="rect">
            <a:avLst/>
          </a:prstGeom>
          <a:noFill/>
        </p:spPr>
      </p:pic>
      <p:pic>
        <p:nvPicPr>
          <p:cNvPr id="4104" name="Picture 8" descr="C:\Users\User\Desktop\ПОРТРЕТ В МУЗЫКЕ\Портрет.-2011.-Е.Андреева.jpg"/>
          <p:cNvPicPr>
            <a:picLocks noChangeAspect="1" noChangeArrowheads="1"/>
          </p:cNvPicPr>
          <p:nvPr/>
        </p:nvPicPr>
        <p:blipFill>
          <a:blip r:embed="rId7"/>
          <a:srcRect l="12953" t="14063" r="14507" b="16562"/>
          <a:stretch>
            <a:fillRect/>
          </a:stretch>
        </p:blipFill>
        <p:spPr bwMode="auto">
          <a:xfrm>
            <a:off x="4714876" y="0"/>
            <a:ext cx="4429124" cy="6858000"/>
          </a:xfrm>
          <a:prstGeom prst="rect">
            <a:avLst/>
          </a:prstGeom>
          <a:noFill/>
        </p:spPr>
      </p:pic>
      <p:pic>
        <p:nvPicPr>
          <p:cNvPr id="4106" name="Picture 10" descr="C:\Users\User\Desktop\ПОРТРЕТ В МУЗЫКЕ\000103_disp - копия.jpg"/>
          <p:cNvPicPr>
            <a:picLocks noChangeAspect="1" noChangeArrowheads="1"/>
          </p:cNvPicPr>
          <p:nvPr/>
        </p:nvPicPr>
        <p:blipFill>
          <a:blip r:embed="rId8"/>
          <a:srcRect/>
          <a:stretch>
            <a:fillRect/>
          </a:stretch>
        </p:blipFill>
        <p:spPr bwMode="auto">
          <a:xfrm>
            <a:off x="0" y="0"/>
            <a:ext cx="4786314" cy="6858000"/>
          </a:xfrm>
          <a:prstGeom prst="rect">
            <a:avLst/>
          </a:prstGeom>
          <a:noFill/>
        </p:spPr>
      </p:pic>
      <p:pic>
        <p:nvPicPr>
          <p:cNvPr id="4107" name="Picture 11" descr="C:\Users\User\Desktop\ПОРТРЕТ В МУЗЫКЕ\regnum_picture_1461268372216998_normal.jpg"/>
          <p:cNvPicPr>
            <a:picLocks noChangeAspect="1" noChangeArrowheads="1"/>
          </p:cNvPicPr>
          <p:nvPr/>
        </p:nvPicPr>
        <p:blipFill>
          <a:blip r:embed="rId9"/>
          <a:srcRect/>
          <a:stretch>
            <a:fillRect/>
          </a:stretch>
        </p:blipFill>
        <p:spPr bwMode="auto">
          <a:xfrm>
            <a:off x="4714876" y="0"/>
            <a:ext cx="4429124" cy="6869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2000" fill="hold"/>
                                        <p:tgtEl>
                                          <p:spTgt spid="4099"/>
                                        </p:tgtEl>
                                        <p:attrNameLst>
                                          <p:attrName>ppt_w</p:attrName>
                                        </p:attrNameLst>
                                      </p:cBhvr>
                                      <p:tavLst>
                                        <p:tav tm="0">
                                          <p:val>
                                            <p:fltVal val="0"/>
                                          </p:val>
                                        </p:tav>
                                        <p:tav tm="100000">
                                          <p:val>
                                            <p:strVal val="#ppt_w"/>
                                          </p:val>
                                        </p:tav>
                                      </p:tavLst>
                                    </p:anim>
                                    <p:anim calcmode="lin" valueType="num">
                                      <p:cBhvr>
                                        <p:cTn id="8" dur="2000" fill="hold"/>
                                        <p:tgtEl>
                                          <p:spTgt spid="4099"/>
                                        </p:tgtEl>
                                        <p:attrNameLst>
                                          <p:attrName>ppt_h</p:attrName>
                                        </p:attrNameLst>
                                      </p:cBhvr>
                                      <p:tavLst>
                                        <p:tav tm="0">
                                          <p:val>
                                            <p:fltVal val="0"/>
                                          </p:val>
                                        </p:tav>
                                        <p:tav tm="100000">
                                          <p:val>
                                            <p:strVal val="#ppt_h"/>
                                          </p:val>
                                        </p:tav>
                                      </p:tavLst>
                                    </p:anim>
                                    <p:animEffect transition="in" filter="fade">
                                      <p:cBhvr>
                                        <p:cTn id="9" dur="2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2000" fill="hold"/>
                                        <p:tgtEl>
                                          <p:spTgt spid="4100"/>
                                        </p:tgtEl>
                                        <p:attrNameLst>
                                          <p:attrName>ppt_w</p:attrName>
                                        </p:attrNameLst>
                                      </p:cBhvr>
                                      <p:tavLst>
                                        <p:tav tm="0">
                                          <p:val>
                                            <p:fltVal val="0"/>
                                          </p:val>
                                        </p:tav>
                                        <p:tav tm="100000">
                                          <p:val>
                                            <p:strVal val="#ppt_w"/>
                                          </p:val>
                                        </p:tav>
                                      </p:tavLst>
                                    </p:anim>
                                    <p:anim calcmode="lin" valueType="num">
                                      <p:cBhvr>
                                        <p:cTn id="15" dur="2000" fill="hold"/>
                                        <p:tgtEl>
                                          <p:spTgt spid="4100"/>
                                        </p:tgtEl>
                                        <p:attrNameLst>
                                          <p:attrName>ppt_h</p:attrName>
                                        </p:attrNameLst>
                                      </p:cBhvr>
                                      <p:tavLst>
                                        <p:tav tm="0">
                                          <p:val>
                                            <p:fltVal val="0"/>
                                          </p:val>
                                        </p:tav>
                                        <p:tav tm="100000">
                                          <p:val>
                                            <p:strVal val="#ppt_h"/>
                                          </p:val>
                                        </p:tav>
                                      </p:tavLst>
                                    </p:anim>
                                    <p:animEffect transition="in" filter="fade">
                                      <p:cBhvr>
                                        <p:cTn id="16" dur="20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p:cTn id="21" dur="2000" fill="hold"/>
                                        <p:tgtEl>
                                          <p:spTgt spid="4101"/>
                                        </p:tgtEl>
                                        <p:attrNameLst>
                                          <p:attrName>ppt_w</p:attrName>
                                        </p:attrNameLst>
                                      </p:cBhvr>
                                      <p:tavLst>
                                        <p:tav tm="0">
                                          <p:val>
                                            <p:fltVal val="0"/>
                                          </p:val>
                                        </p:tav>
                                        <p:tav tm="100000">
                                          <p:val>
                                            <p:strVal val="#ppt_w"/>
                                          </p:val>
                                        </p:tav>
                                      </p:tavLst>
                                    </p:anim>
                                    <p:anim calcmode="lin" valueType="num">
                                      <p:cBhvr>
                                        <p:cTn id="22" dur="2000" fill="hold"/>
                                        <p:tgtEl>
                                          <p:spTgt spid="4101"/>
                                        </p:tgtEl>
                                        <p:attrNameLst>
                                          <p:attrName>ppt_h</p:attrName>
                                        </p:attrNameLst>
                                      </p:cBhvr>
                                      <p:tavLst>
                                        <p:tav tm="0">
                                          <p:val>
                                            <p:fltVal val="0"/>
                                          </p:val>
                                        </p:tav>
                                        <p:tav tm="100000">
                                          <p:val>
                                            <p:strVal val="#ppt_h"/>
                                          </p:val>
                                        </p:tav>
                                      </p:tavLst>
                                    </p:anim>
                                    <p:animEffect transition="in" filter="fade">
                                      <p:cBhvr>
                                        <p:cTn id="23" dur="2000"/>
                                        <p:tgtEl>
                                          <p:spTgt spid="4101"/>
                                        </p:tgtEl>
                                      </p:cBhvr>
                                    </p:animEffect>
                                  </p:childTnLst>
                                </p:cTn>
                              </p:par>
                              <p:par>
                                <p:cTn id="24" presetID="53" presetClass="entr" presetSubtype="0"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p:cTn id="26" dur="2000" fill="hold"/>
                                        <p:tgtEl>
                                          <p:spTgt spid="4102"/>
                                        </p:tgtEl>
                                        <p:attrNameLst>
                                          <p:attrName>ppt_w</p:attrName>
                                        </p:attrNameLst>
                                      </p:cBhvr>
                                      <p:tavLst>
                                        <p:tav tm="0">
                                          <p:val>
                                            <p:fltVal val="0"/>
                                          </p:val>
                                        </p:tav>
                                        <p:tav tm="100000">
                                          <p:val>
                                            <p:strVal val="#ppt_w"/>
                                          </p:val>
                                        </p:tav>
                                      </p:tavLst>
                                    </p:anim>
                                    <p:anim calcmode="lin" valueType="num">
                                      <p:cBhvr>
                                        <p:cTn id="27" dur="2000" fill="hold"/>
                                        <p:tgtEl>
                                          <p:spTgt spid="4102"/>
                                        </p:tgtEl>
                                        <p:attrNameLst>
                                          <p:attrName>ppt_h</p:attrName>
                                        </p:attrNameLst>
                                      </p:cBhvr>
                                      <p:tavLst>
                                        <p:tav tm="0">
                                          <p:val>
                                            <p:fltVal val="0"/>
                                          </p:val>
                                        </p:tav>
                                        <p:tav tm="100000">
                                          <p:val>
                                            <p:strVal val="#ppt_h"/>
                                          </p:val>
                                        </p:tav>
                                      </p:tavLst>
                                    </p:anim>
                                    <p:animEffect transition="in" filter="fade">
                                      <p:cBhvr>
                                        <p:cTn id="28" dur="20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2000" fill="hold"/>
                                        <p:tgtEl>
                                          <p:spTgt spid="4103"/>
                                        </p:tgtEl>
                                        <p:attrNameLst>
                                          <p:attrName>ppt_w</p:attrName>
                                        </p:attrNameLst>
                                      </p:cBhvr>
                                      <p:tavLst>
                                        <p:tav tm="0">
                                          <p:val>
                                            <p:fltVal val="0"/>
                                          </p:val>
                                        </p:tav>
                                        <p:tav tm="100000">
                                          <p:val>
                                            <p:strVal val="#ppt_w"/>
                                          </p:val>
                                        </p:tav>
                                      </p:tavLst>
                                    </p:anim>
                                    <p:anim calcmode="lin" valueType="num">
                                      <p:cBhvr>
                                        <p:cTn id="34" dur="2000" fill="hold"/>
                                        <p:tgtEl>
                                          <p:spTgt spid="4103"/>
                                        </p:tgtEl>
                                        <p:attrNameLst>
                                          <p:attrName>ppt_h</p:attrName>
                                        </p:attrNameLst>
                                      </p:cBhvr>
                                      <p:tavLst>
                                        <p:tav tm="0">
                                          <p:val>
                                            <p:fltVal val="0"/>
                                          </p:val>
                                        </p:tav>
                                        <p:tav tm="100000">
                                          <p:val>
                                            <p:strVal val="#ppt_h"/>
                                          </p:val>
                                        </p:tav>
                                      </p:tavLst>
                                    </p:anim>
                                    <p:animEffect transition="in" filter="fade">
                                      <p:cBhvr>
                                        <p:cTn id="35" dur="2000"/>
                                        <p:tgtEl>
                                          <p:spTgt spid="4103"/>
                                        </p:tgtEl>
                                      </p:cBhvr>
                                    </p:animEffect>
                                  </p:childTnLst>
                                </p:cTn>
                              </p:par>
                              <p:par>
                                <p:cTn id="36" presetID="53" presetClass="entr" presetSubtype="0" fill="hold" nodeType="withEffect">
                                  <p:stCondLst>
                                    <p:cond delay="0"/>
                                  </p:stCondLst>
                                  <p:childTnLst>
                                    <p:set>
                                      <p:cBhvr>
                                        <p:cTn id="37" dur="1" fill="hold">
                                          <p:stCondLst>
                                            <p:cond delay="0"/>
                                          </p:stCondLst>
                                        </p:cTn>
                                        <p:tgtEl>
                                          <p:spTgt spid="4104"/>
                                        </p:tgtEl>
                                        <p:attrNameLst>
                                          <p:attrName>style.visibility</p:attrName>
                                        </p:attrNameLst>
                                      </p:cBhvr>
                                      <p:to>
                                        <p:strVal val="visible"/>
                                      </p:to>
                                    </p:set>
                                    <p:anim calcmode="lin" valueType="num">
                                      <p:cBhvr>
                                        <p:cTn id="38" dur="2000" fill="hold"/>
                                        <p:tgtEl>
                                          <p:spTgt spid="4104"/>
                                        </p:tgtEl>
                                        <p:attrNameLst>
                                          <p:attrName>ppt_w</p:attrName>
                                        </p:attrNameLst>
                                      </p:cBhvr>
                                      <p:tavLst>
                                        <p:tav tm="0">
                                          <p:val>
                                            <p:fltVal val="0"/>
                                          </p:val>
                                        </p:tav>
                                        <p:tav tm="100000">
                                          <p:val>
                                            <p:strVal val="#ppt_w"/>
                                          </p:val>
                                        </p:tav>
                                      </p:tavLst>
                                    </p:anim>
                                    <p:anim calcmode="lin" valueType="num">
                                      <p:cBhvr>
                                        <p:cTn id="39" dur="2000" fill="hold"/>
                                        <p:tgtEl>
                                          <p:spTgt spid="4104"/>
                                        </p:tgtEl>
                                        <p:attrNameLst>
                                          <p:attrName>ppt_h</p:attrName>
                                        </p:attrNameLst>
                                      </p:cBhvr>
                                      <p:tavLst>
                                        <p:tav tm="0">
                                          <p:val>
                                            <p:fltVal val="0"/>
                                          </p:val>
                                        </p:tav>
                                        <p:tav tm="100000">
                                          <p:val>
                                            <p:strVal val="#ppt_h"/>
                                          </p:val>
                                        </p:tav>
                                      </p:tavLst>
                                    </p:anim>
                                    <p:animEffect transition="in" filter="fade">
                                      <p:cBhvr>
                                        <p:cTn id="40" dur="2000"/>
                                        <p:tgtEl>
                                          <p:spTgt spid="410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4106"/>
                                        </p:tgtEl>
                                        <p:attrNameLst>
                                          <p:attrName>style.visibility</p:attrName>
                                        </p:attrNameLst>
                                      </p:cBhvr>
                                      <p:to>
                                        <p:strVal val="visible"/>
                                      </p:to>
                                    </p:set>
                                    <p:anim calcmode="lin" valueType="num">
                                      <p:cBhvr>
                                        <p:cTn id="45" dur="2000" fill="hold"/>
                                        <p:tgtEl>
                                          <p:spTgt spid="4106"/>
                                        </p:tgtEl>
                                        <p:attrNameLst>
                                          <p:attrName>ppt_w</p:attrName>
                                        </p:attrNameLst>
                                      </p:cBhvr>
                                      <p:tavLst>
                                        <p:tav tm="0">
                                          <p:val>
                                            <p:fltVal val="0"/>
                                          </p:val>
                                        </p:tav>
                                        <p:tav tm="100000">
                                          <p:val>
                                            <p:strVal val="#ppt_w"/>
                                          </p:val>
                                        </p:tav>
                                      </p:tavLst>
                                    </p:anim>
                                    <p:anim calcmode="lin" valueType="num">
                                      <p:cBhvr>
                                        <p:cTn id="46" dur="2000" fill="hold"/>
                                        <p:tgtEl>
                                          <p:spTgt spid="4106"/>
                                        </p:tgtEl>
                                        <p:attrNameLst>
                                          <p:attrName>ppt_h</p:attrName>
                                        </p:attrNameLst>
                                      </p:cBhvr>
                                      <p:tavLst>
                                        <p:tav tm="0">
                                          <p:val>
                                            <p:fltVal val="0"/>
                                          </p:val>
                                        </p:tav>
                                        <p:tav tm="100000">
                                          <p:val>
                                            <p:strVal val="#ppt_h"/>
                                          </p:val>
                                        </p:tav>
                                      </p:tavLst>
                                    </p:anim>
                                    <p:animEffect transition="in" filter="fade">
                                      <p:cBhvr>
                                        <p:cTn id="47" dur="2000"/>
                                        <p:tgtEl>
                                          <p:spTgt spid="4106"/>
                                        </p:tgtEl>
                                      </p:cBhvr>
                                    </p:animEffect>
                                  </p:childTnLst>
                                </p:cTn>
                              </p:par>
                              <p:par>
                                <p:cTn id="48" presetID="53" presetClass="entr" presetSubtype="0" fill="hold" nodeType="withEffect">
                                  <p:stCondLst>
                                    <p:cond delay="0"/>
                                  </p:stCondLst>
                                  <p:childTnLst>
                                    <p:set>
                                      <p:cBhvr>
                                        <p:cTn id="49" dur="1" fill="hold">
                                          <p:stCondLst>
                                            <p:cond delay="0"/>
                                          </p:stCondLst>
                                        </p:cTn>
                                        <p:tgtEl>
                                          <p:spTgt spid="4107"/>
                                        </p:tgtEl>
                                        <p:attrNameLst>
                                          <p:attrName>style.visibility</p:attrName>
                                        </p:attrNameLst>
                                      </p:cBhvr>
                                      <p:to>
                                        <p:strVal val="visible"/>
                                      </p:to>
                                    </p:set>
                                    <p:anim calcmode="lin" valueType="num">
                                      <p:cBhvr>
                                        <p:cTn id="50" dur="2000" fill="hold"/>
                                        <p:tgtEl>
                                          <p:spTgt spid="4107"/>
                                        </p:tgtEl>
                                        <p:attrNameLst>
                                          <p:attrName>ppt_w</p:attrName>
                                        </p:attrNameLst>
                                      </p:cBhvr>
                                      <p:tavLst>
                                        <p:tav tm="0">
                                          <p:val>
                                            <p:fltVal val="0"/>
                                          </p:val>
                                        </p:tav>
                                        <p:tav tm="100000">
                                          <p:val>
                                            <p:strVal val="#ppt_w"/>
                                          </p:val>
                                        </p:tav>
                                      </p:tavLst>
                                    </p:anim>
                                    <p:anim calcmode="lin" valueType="num">
                                      <p:cBhvr>
                                        <p:cTn id="51" dur="2000" fill="hold"/>
                                        <p:tgtEl>
                                          <p:spTgt spid="4107"/>
                                        </p:tgtEl>
                                        <p:attrNameLst>
                                          <p:attrName>ppt_h</p:attrName>
                                        </p:attrNameLst>
                                      </p:cBhvr>
                                      <p:tavLst>
                                        <p:tav tm="0">
                                          <p:val>
                                            <p:fltVal val="0"/>
                                          </p:val>
                                        </p:tav>
                                        <p:tav tm="100000">
                                          <p:val>
                                            <p:strVal val="#ppt_h"/>
                                          </p:val>
                                        </p:tav>
                                      </p:tavLst>
                                    </p:anim>
                                    <p:animEffect transition="in" filter="fade">
                                      <p:cBhvr>
                                        <p:cTn id="52" dur="2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14290"/>
            <a:ext cx="7162800" cy="838200"/>
          </a:xfrm>
        </p:spPr>
        <p:txBody>
          <a:bodyPr/>
          <a:lstStyle/>
          <a:p>
            <a:r>
              <a:rPr lang="ru-RU" dirty="0" smtClean="0">
                <a:solidFill>
                  <a:srgbClr val="C00000"/>
                </a:solidFill>
                <a:latin typeface="Monotype Corsiva" pitchFamily="66" charset="0"/>
              </a:rPr>
              <a:t>Портрет в литературе…</a:t>
            </a:r>
          </a:p>
        </p:txBody>
      </p:sp>
      <p:sp>
        <p:nvSpPr>
          <p:cNvPr id="3" name="Содержимое 2"/>
          <p:cNvSpPr>
            <a:spLocks noGrp="1"/>
          </p:cNvSpPr>
          <p:nvPr>
            <p:ph idx="1"/>
          </p:nvPr>
        </p:nvSpPr>
        <p:spPr>
          <a:xfrm>
            <a:off x="1428728" y="1142984"/>
            <a:ext cx="7500990" cy="5143536"/>
          </a:xfrm>
        </p:spPr>
        <p:txBody>
          <a:bodyPr/>
          <a:lstStyle/>
          <a:p>
            <a:pPr>
              <a:buNone/>
            </a:pPr>
            <a:r>
              <a:rPr lang="ru-RU" sz="2000" i="1" dirty="0" smtClean="0">
                <a:solidFill>
                  <a:srgbClr val="800000"/>
                </a:solidFill>
                <a:latin typeface="Monotype Corsiva" pitchFamily="66" charset="0"/>
              </a:rPr>
              <a:t>Портрет в литературе - одно из средств художественной характеристики,</a:t>
            </a:r>
          </a:p>
          <a:p>
            <a:pPr>
              <a:buNone/>
            </a:pPr>
            <a:r>
              <a:rPr lang="ru-RU" sz="2000" i="1" dirty="0" smtClean="0">
                <a:solidFill>
                  <a:srgbClr val="800000"/>
                </a:solidFill>
                <a:latin typeface="Monotype Corsiva" pitchFamily="66" charset="0"/>
              </a:rPr>
              <a:t>состоящее в том, что писатель раскрывает типический характер своих</a:t>
            </a:r>
          </a:p>
          <a:p>
            <a:pPr>
              <a:buNone/>
            </a:pPr>
            <a:r>
              <a:rPr lang="ru-RU" sz="2000" i="1" dirty="0" smtClean="0">
                <a:solidFill>
                  <a:srgbClr val="800000"/>
                </a:solidFill>
                <a:latin typeface="Monotype Corsiva" pitchFamily="66" charset="0"/>
              </a:rPr>
              <a:t>героев и выражает свое идейное отношение к ним через изображение</a:t>
            </a:r>
          </a:p>
          <a:p>
            <a:pPr>
              <a:buNone/>
            </a:pPr>
            <a:r>
              <a:rPr lang="ru-RU" sz="2000" i="1" dirty="0" smtClean="0">
                <a:solidFill>
                  <a:srgbClr val="800000"/>
                </a:solidFill>
                <a:latin typeface="Monotype Corsiva" pitchFamily="66" charset="0"/>
              </a:rPr>
              <a:t>Внешности героев: их  фигуры, лица, одежды, движений, жестов и манер.</a:t>
            </a:r>
          </a:p>
          <a:p>
            <a:pPr>
              <a:buNone/>
            </a:pPr>
            <a:r>
              <a:rPr lang="ru-RU" sz="2000" i="1" dirty="0" smtClean="0">
                <a:solidFill>
                  <a:srgbClr val="800000"/>
                </a:solidFill>
                <a:latin typeface="Monotype Corsiva" pitchFamily="66" charset="0"/>
              </a:rPr>
              <a:t>Изображая портрет героя, автор стремится раскрыть его внутренний</a:t>
            </a:r>
          </a:p>
          <a:p>
            <a:pPr>
              <a:buNone/>
            </a:pPr>
            <a:r>
              <a:rPr lang="ru-RU" sz="2000" i="1" dirty="0" smtClean="0">
                <a:solidFill>
                  <a:srgbClr val="800000"/>
                </a:solidFill>
                <a:latin typeface="Monotype Corsiva" pitchFamily="66" charset="0"/>
              </a:rPr>
              <a:t>мир, показать свое отношение к герою, к его характеру и его поступкам.</a:t>
            </a:r>
          </a:p>
          <a:p>
            <a:pPr>
              <a:buNone/>
            </a:pPr>
            <a:r>
              <a:rPr lang="ru-RU" sz="2000" i="1" dirty="0" smtClean="0">
                <a:solidFill>
                  <a:srgbClr val="800000"/>
                </a:solidFill>
                <a:latin typeface="Monotype Corsiva" pitchFamily="66" charset="0"/>
              </a:rPr>
              <a:t>Нередко уточнением, введением новых деталей в описание своих героев в</a:t>
            </a:r>
          </a:p>
          <a:p>
            <a:pPr>
              <a:buNone/>
            </a:pPr>
            <a:r>
              <a:rPr lang="ru-RU" sz="2000" i="1" dirty="0" smtClean="0">
                <a:solidFill>
                  <a:srgbClr val="800000"/>
                </a:solidFill>
                <a:latin typeface="Monotype Corsiva" pitchFamily="66" charset="0"/>
              </a:rPr>
              <a:t>Ходе повествования автор добивается более глубокого раскрытия своего</a:t>
            </a:r>
          </a:p>
          <a:p>
            <a:pPr>
              <a:buNone/>
            </a:pPr>
            <a:r>
              <a:rPr lang="ru-RU" sz="2000" i="1" dirty="0" smtClean="0">
                <a:solidFill>
                  <a:srgbClr val="800000"/>
                </a:solidFill>
                <a:latin typeface="Monotype Corsiva" pitchFamily="66" charset="0"/>
              </a:rPr>
              <a:t>замысла. Литературный  портрет является своего рода «художественной</a:t>
            </a:r>
          </a:p>
          <a:p>
            <a:pPr>
              <a:buNone/>
            </a:pPr>
            <a:r>
              <a:rPr lang="ru-RU" sz="2000" i="1" dirty="0" smtClean="0">
                <a:solidFill>
                  <a:srgbClr val="800000"/>
                </a:solidFill>
                <a:latin typeface="Monotype Corsiva" pitchFamily="66" charset="0"/>
              </a:rPr>
              <a:t>деталью», средством, «инструментом» автора для характеристики героя,</a:t>
            </a:r>
          </a:p>
          <a:p>
            <a:pPr>
              <a:buNone/>
            </a:pPr>
            <a:r>
              <a:rPr lang="ru-RU" sz="2000" i="1" dirty="0" smtClean="0">
                <a:solidFill>
                  <a:srgbClr val="800000"/>
                </a:solidFill>
                <a:latin typeface="Monotype Corsiva" pitchFamily="66" charset="0"/>
              </a:rPr>
              <a:t>персонажа, его переживаний, эмоционального состояния и т.д., то есть </a:t>
            </a:r>
          </a:p>
          <a:p>
            <a:pPr>
              <a:buNone/>
            </a:pPr>
            <a:r>
              <a:rPr lang="ru-RU" sz="2000" i="1" dirty="0" smtClean="0">
                <a:solidFill>
                  <a:srgbClr val="800000"/>
                </a:solidFill>
                <a:latin typeface="Monotype Corsiva" pitchFamily="66" charset="0"/>
              </a:rPr>
              <a:t>всего того, что способствует в той или иной мере более полному</a:t>
            </a:r>
          </a:p>
          <a:p>
            <a:pPr>
              <a:buNone/>
            </a:pPr>
            <a:r>
              <a:rPr lang="ru-RU" sz="2000" i="1" dirty="0" smtClean="0">
                <a:solidFill>
                  <a:srgbClr val="800000"/>
                </a:solidFill>
                <a:latin typeface="Monotype Corsiva" pitchFamily="66" charset="0"/>
              </a:rPr>
              <a:t>восприятию, пониманию авторского замысла, отношения автора к</a:t>
            </a:r>
          </a:p>
          <a:p>
            <a:pPr>
              <a:buNone/>
            </a:pPr>
            <a:r>
              <a:rPr lang="ru-RU" sz="2000" i="1" dirty="0" smtClean="0">
                <a:solidFill>
                  <a:srgbClr val="800000"/>
                </a:solidFill>
                <a:latin typeface="Monotype Corsiva" pitchFamily="66" charset="0"/>
              </a:rPr>
              <a:t>происходящему </a:t>
            </a:r>
          </a:p>
        </p:txBody>
      </p:sp>
      <p:pic>
        <p:nvPicPr>
          <p:cNvPr id="5123" name="Picture 3" descr="C:\Users\User\Desktop\ПОРТРЕТ В МУЗЫКЕ\image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4" name="Picture 4" descr="C:\Users\User\Desktop\ПОРТРЕТ В МУЗЫКЕ\200335096_ec9a6b020475220087177b04b2d93be5_80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128" name="Picture 8" descr="C:\Users\User\Desktop\ПОРТРЕТ В МУЗЫКЕ\svidanie-vladimira-i-mashi-v-sadu.-1919.jpg"/>
          <p:cNvPicPr>
            <a:picLocks noChangeAspect="1" noChangeArrowheads="1"/>
          </p:cNvPicPr>
          <p:nvPr/>
        </p:nvPicPr>
        <p:blipFill>
          <a:blip r:embed="rId4"/>
          <a:srcRect/>
          <a:stretch>
            <a:fillRect/>
          </a:stretch>
        </p:blipFill>
        <p:spPr bwMode="auto">
          <a:xfrm>
            <a:off x="-190500" y="-519113"/>
            <a:ext cx="9525000" cy="7896226"/>
          </a:xfrm>
          <a:prstGeom prst="rect">
            <a:avLst/>
          </a:prstGeom>
          <a:noFill/>
        </p:spPr>
      </p:pic>
      <p:pic>
        <p:nvPicPr>
          <p:cNvPr id="5129" name="Picture 9" descr="C:\Users\User\Desktop\ПОРТРЕТ В МУЗЫКЕ\gogol_68.jpg"/>
          <p:cNvPicPr>
            <a:picLocks noChangeAspect="1" noChangeArrowheads="1"/>
          </p:cNvPicPr>
          <p:nvPr/>
        </p:nvPicPr>
        <p:blipFill>
          <a:blip r:embed="rId5"/>
          <a:srcRect/>
          <a:stretch>
            <a:fillRect/>
          </a:stretch>
        </p:blipFill>
        <p:spPr bwMode="auto">
          <a:xfrm>
            <a:off x="-214346" y="-142900"/>
            <a:ext cx="4929222" cy="7572428"/>
          </a:xfrm>
          <a:prstGeom prst="rect">
            <a:avLst/>
          </a:prstGeom>
          <a:noFill/>
        </p:spPr>
      </p:pic>
      <p:pic>
        <p:nvPicPr>
          <p:cNvPr id="5130" name="Picture 10" descr="C:\Users\User\Desktop\ПОРТРЕТ В МУЗЫКЕ\hello_html_m1b05552e.jpg"/>
          <p:cNvPicPr>
            <a:picLocks noChangeAspect="1" noChangeArrowheads="1"/>
          </p:cNvPicPr>
          <p:nvPr/>
        </p:nvPicPr>
        <p:blipFill>
          <a:blip r:embed="rId6"/>
          <a:srcRect/>
          <a:stretch>
            <a:fillRect/>
          </a:stretch>
        </p:blipFill>
        <p:spPr bwMode="auto">
          <a:xfrm>
            <a:off x="4572000" y="-142900"/>
            <a:ext cx="4714908" cy="7215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2000" fill="hold"/>
                                        <p:tgtEl>
                                          <p:spTgt spid="5123"/>
                                        </p:tgtEl>
                                        <p:attrNameLst>
                                          <p:attrName>ppt_w</p:attrName>
                                        </p:attrNameLst>
                                      </p:cBhvr>
                                      <p:tavLst>
                                        <p:tav tm="0">
                                          <p:val>
                                            <p:fltVal val="0"/>
                                          </p:val>
                                        </p:tav>
                                        <p:tav tm="100000">
                                          <p:val>
                                            <p:strVal val="#ppt_w"/>
                                          </p:val>
                                        </p:tav>
                                      </p:tavLst>
                                    </p:anim>
                                    <p:anim calcmode="lin" valueType="num">
                                      <p:cBhvr>
                                        <p:cTn id="8" dur="2000" fill="hold"/>
                                        <p:tgtEl>
                                          <p:spTgt spid="5123"/>
                                        </p:tgtEl>
                                        <p:attrNameLst>
                                          <p:attrName>ppt_h</p:attrName>
                                        </p:attrNameLst>
                                      </p:cBhvr>
                                      <p:tavLst>
                                        <p:tav tm="0">
                                          <p:val>
                                            <p:fltVal val="0"/>
                                          </p:val>
                                        </p:tav>
                                        <p:tav tm="100000">
                                          <p:val>
                                            <p:strVal val="#ppt_h"/>
                                          </p:val>
                                        </p:tav>
                                      </p:tavLst>
                                    </p:anim>
                                    <p:animEffect transition="in" filter="fade">
                                      <p:cBhvr>
                                        <p:cTn id="9" dur="2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2000" fill="hold"/>
                                        <p:tgtEl>
                                          <p:spTgt spid="5124"/>
                                        </p:tgtEl>
                                        <p:attrNameLst>
                                          <p:attrName>ppt_w</p:attrName>
                                        </p:attrNameLst>
                                      </p:cBhvr>
                                      <p:tavLst>
                                        <p:tav tm="0">
                                          <p:val>
                                            <p:fltVal val="0"/>
                                          </p:val>
                                        </p:tav>
                                        <p:tav tm="100000">
                                          <p:val>
                                            <p:strVal val="#ppt_w"/>
                                          </p:val>
                                        </p:tav>
                                      </p:tavLst>
                                    </p:anim>
                                    <p:anim calcmode="lin" valueType="num">
                                      <p:cBhvr>
                                        <p:cTn id="15" dur="2000" fill="hold"/>
                                        <p:tgtEl>
                                          <p:spTgt spid="5124"/>
                                        </p:tgtEl>
                                        <p:attrNameLst>
                                          <p:attrName>ppt_h</p:attrName>
                                        </p:attrNameLst>
                                      </p:cBhvr>
                                      <p:tavLst>
                                        <p:tav tm="0">
                                          <p:val>
                                            <p:fltVal val="0"/>
                                          </p:val>
                                        </p:tav>
                                        <p:tav tm="100000">
                                          <p:val>
                                            <p:strVal val="#ppt_h"/>
                                          </p:val>
                                        </p:tav>
                                      </p:tavLst>
                                    </p:anim>
                                    <p:animEffect transition="in" filter="fade">
                                      <p:cBhvr>
                                        <p:cTn id="16" dur="20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anim calcmode="lin" valueType="num">
                                      <p:cBhvr>
                                        <p:cTn id="21" dur="2000" fill="hold"/>
                                        <p:tgtEl>
                                          <p:spTgt spid="5128"/>
                                        </p:tgtEl>
                                        <p:attrNameLst>
                                          <p:attrName>ppt_w</p:attrName>
                                        </p:attrNameLst>
                                      </p:cBhvr>
                                      <p:tavLst>
                                        <p:tav tm="0">
                                          <p:val>
                                            <p:fltVal val="0"/>
                                          </p:val>
                                        </p:tav>
                                        <p:tav tm="100000">
                                          <p:val>
                                            <p:strVal val="#ppt_w"/>
                                          </p:val>
                                        </p:tav>
                                      </p:tavLst>
                                    </p:anim>
                                    <p:anim calcmode="lin" valueType="num">
                                      <p:cBhvr>
                                        <p:cTn id="22" dur="2000" fill="hold"/>
                                        <p:tgtEl>
                                          <p:spTgt spid="5128"/>
                                        </p:tgtEl>
                                        <p:attrNameLst>
                                          <p:attrName>ppt_h</p:attrName>
                                        </p:attrNameLst>
                                      </p:cBhvr>
                                      <p:tavLst>
                                        <p:tav tm="0">
                                          <p:val>
                                            <p:fltVal val="0"/>
                                          </p:val>
                                        </p:tav>
                                        <p:tav tm="100000">
                                          <p:val>
                                            <p:strVal val="#ppt_h"/>
                                          </p:val>
                                        </p:tav>
                                      </p:tavLst>
                                    </p:anim>
                                    <p:animEffect transition="in" filter="fade">
                                      <p:cBhvr>
                                        <p:cTn id="23" dur="2000"/>
                                        <p:tgtEl>
                                          <p:spTgt spid="51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129"/>
                                        </p:tgtEl>
                                        <p:attrNameLst>
                                          <p:attrName>style.visibility</p:attrName>
                                        </p:attrNameLst>
                                      </p:cBhvr>
                                      <p:to>
                                        <p:strVal val="visible"/>
                                      </p:to>
                                    </p:set>
                                    <p:anim calcmode="lin" valueType="num">
                                      <p:cBhvr>
                                        <p:cTn id="28" dur="2000" fill="hold"/>
                                        <p:tgtEl>
                                          <p:spTgt spid="5129"/>
                                        </p:tgtEl>
                                        <p:attrNameLst>
                                          <p:attrName>ppt_w</p:attrName>
                                        </p:attrNameLst>
                                      </p:cBhvr>
                                      <p:tavLst>
                                        <p:tav tm="0">
                                          <p:val>
                                            <p:fltVal val="0"/>
                                          </p:val>
                                        </p:tav>
                                        <p:tav tm="100000">
                                          <p:val>
                                            <p:strVal val="#ppt_w"/>
                                          </p:val>
                                        </p:tav>
                                      </p:tavLst>
                                    </p:anim>
                                    <p:anim calcmode="lin" valueType="num">
                                      <p:cBhvr>
                                        <p:cTn id="29" dur="2000" fill="hold"/>
                                        <p:tgtEl>
                                          <p:spTgt spid="5129"/>
                                        </p:tgtEl>
                                        <p:attrNameLst>
                                          <p:attrName>ppt_h</p:attrName>
                                        </p:attrNameLst>
                                      </p:cBhvr>
                                      <p:tavLst>
                                        <p:tav tm="0">
                                          <p:val>
                                            <p:fltVal val="0"/>
                                          </p:val>
                                        </p:tav>
                                        <p:tav tm="100000">
                                          <p:val>
                                            <p:strVal val="#ppt_h"/>
                                          </p:val>
                                        </p:tav>
                                      </p:tavLst>
                                    </p:anim>
                                    <p:animEffect transition="in" filter="fade">
                                      <p:cBhvr>
                                        <p:cTn id="30" dur="2000"/>
                                        <p:tgtEl>
                                          <p:spTgt spid="5129"/>
                                        </p:tgtEl>
                                      </p:cBhvr>
                                    </p:animEffect>
                                  </p:childTnLst>
                                </p:cTn>
                              </p:par>
                              <p:par>
                                <p:cTn id="31" presetID="53" presetClass="entr" presetSubtype="0" fill="hold" nodeType="withEffect">
                                  <p:stCondLst>
                                    <p:cond delay="0"/>
                                  </p:stCondLst>
                                  <p:childTnLst>
                                    <p:set>
                                      <p:cBhvr>
                                        <p:cTn id="32" dur="1" fill="hold">
                                          <p:stCondLst>
                                            <p:cond delay="0"/>
                                          </p:stCondLst>
                                        </p:cTn>
                                        <p:tgtEl>
                                          <p:spTgt spid="5130"/>
                                        </p:tgtEl>
                                        <p:attrNameLst>
                                          <p:attrName>style.visibility</p:attrName>
                                        </p:attrNameLst>
                                      </p:cBhvr>
                                      <p:to>
                                        <p:strVal val="visible"/>
                                      </p:to>
                                    </p:set>
                                    <p:anim calcmode="lin" valueType="num">
                                      <p:cBhvr>
                                        <p:cTn id="33" dur="2000" fill="hold"/>
                                        <p:tgtEl>
                                          <p:spTgt spid="5130"/>
                                        </p:tgtEl>
                                        <p:attrNameLst>
                                          <p:attrName>ppt_w</p:attrName>
                                        </p:attrNameLst>
                                      </p:cBhvr>
                                      <p:tavLst>
                                        <p:tav tm="0">
                                          <p:val>
                                            <p:fltVal val="0"/>
                                          </p:val>
                                        </p:tav>
                                        <p:tav tm="100000">
                                          <p:val>
                                            <p:strVal val="#ppt_w"/>
                                          </p:val>
                                        </p:tav>
                                      </p:tavLst>
                                    </p:anim>
                                    <p:anim calcmode="lin" valueType="num">
                                      <p:cBhvr>
                                        <p:cTn id="34" dur="2000" fill="hold"/>
                                        <p:tgtEl>
                                          <p:spTgt spid="5130"/>
                                        </p:tgtEl>
                                        <p:attrNameLst>
                                          <p:attrName>ppt_h</p:attrName>
                                        </p:attrNameLst>
                                      </p:cBhvr>
                                      <p:tavLst>
                                        <p:tav tm="0">
                                          <p:val>
                                            <p:fltVal val="0"/>
                                          </p:val>
                                        </p:tav>
                                        <p:tav tm="100000">
                                          <p:val>
                                            <p:strVal val="#ppt_h"/>
                                          </p:val>
                                        </p:tav>
                                      </p:tavLst>
                                    </p:anim>
                                    <p:animEffect transition="in" filter="fade">
                                      <p:cBhvr>
                                        <p:cTn id="35"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smtClean="0">
                <a:solidFill>
                  <a:srgbClr val="C00000"/>
                </a:solidFill>
                <a:latin typeface="Monotype Corsiva" pitchFamily="66" charset="0"/>
              </a:rPr>
              <a:t>Портрет в музыке…</a:t>
            </a:r>
            <a:endParaRPr lang="en-US" dirty="0">
              <a:solidFill>
                <a:srgbClr val="C00000"/>
              </a:solidFill>
              <a:latin typeface="Monotype Corsiva" pitchFamily="66" charset="0"/>
            </a:endParaRPr>
          </a:p>
        </p:txBody>
      </p:sp>
      <p:sp>
        <p:nvSpPr>
          <p:cNvPr id="4099" name="Rectangle 3"/>
          <p:cNvSpPr>
            <a:spLocks noGrp="1" noChangeArrowheads="1"/>
          </p:cNvSpPr>
          <p:nvPr>
            <p:ph type="body" idx="1"/>
          </p:nvPr>
        </p:nvSpPr>
        <p:spPr/>
        <p:txBody>
          <a:bodyPr/>
          <a:lstStyle/>
          <a:p>
            <a:pPr marL="0" indent="0">
              <a:buNone/>
            </a:pPr>
            <a:r>
              <a:rPr lang="ru-RU" sz="4800" dirty="0" smtClean="0">
                <a:solidFill>
                  <a:srgbClr val="800000"/>
                </a:solidFill>
                <a:latin typeface="Monotype Corsiva" pitchFamily="66" charset="0"/>
              </a:rPr>
              <a:t>Портрет  в музыке – это отображение внутреннего мира человека языком звуков, выраженных в мелодии.</a:t>
            </a:r>
            <a:endParaRPr lang="en-US" sz="4800" dirty="0" smtClean="0">
              <a:solidFill>
                <a:srgbClr val="800000"/>
              </a:solidFill>
              <a:latin typeface="Monotype Corsiva" pitchFamily="66" charset="0"/>
            </a:endParaRPr>
          </a:p>
        </p:txBody>
      </p:sp>
      <p:pic>
        <p:nvPicPr>
          <p:cNvPr id="6146" name="Picture 2" descr="C:\Users\User\Desktop\ПОРТРЕТ В МУЗЫКЕ\Muzyka-portret-M.Rostropovicha.jpg"/>
          <p:cNvPicPr>
            <a:picLocks noChangeAspect="1" noChangeArrowheads="1"/>
          </p:cNvPicPr>
          <p:nvPr/>
        </p:nvPicPr>
        <p:blipFill>
          <a:blip r:embed="rId4"/>
          <a:srcRect/>
          <a:stretch>
            <a:fillRect/>
          </a:stretch>
        </p:blipFill>
        <p:spPr bwMode="auto">
          <a:xfrm>
            <a:off x="0" y="0"/>
            <a:ext cx="9144000" cy="6715148"/>
          </a:xfrm>
          <a:prstGeom prst="rect">
            <a:avLst/>
          </a:prstGeom>
          <a:noFill/>
        </p:spPr>
      </p:pic>
      <p:sp>
        <p:nvSpPr>
          <p:cNvPr id="5" name="TextBox 4"/>
          <p:cNvSpPr txBox="1"/>
          <p:nvPr/>
        </p:nvSpPr>
        <p:spPr>
          <a:xfrm>
            <a:off x="142844" y="214290"/>
            <a:ext cx="7715304" cy="1015663"/>
          </a:xfrm>
          <a:prstGeom prst="rect">
            <a:avLst/>
          </a:prstGeom>
          <a:noFill/>
        </p:spPr>
        <p:txBody>
          <a:bodyPr wrap="square" rtlCol="0">
            <a:spAutoFit/>
          </a:bodyPr>
          <a:lstStyle/>
          <a:p>
            <a:r>
              <a:rPr lang="ru-RU" sz="6000" b="1" dirty="0" smtClean="0">
                <a:solidFill>
                  <a:srgbClr val="C00000"/>
                </a:solidFill>
                <a:latin typeface="Monotype Corsiva" pitchFamily="66" charset="0"/>
              </a:rPr>
              <a:t>Портрет </a:t>
            </a:r>
            <a:r>
              <a:rPr lang="ru-RU" sz="6000" b="1" dirty="0" err="1" smtClean="0">
                <a:solidFill>
                  <a:srgbClr val="C00000"/>
                </a:solidFill>
                <a:latin typeface="Monotype Corsiva" pitchFamily="66" charset="0"/>
              </a:rPr>
              <a:t>В.Растроповича</a:t>
            </a:r>
            <a:endParaRPr lang="ru-RU" sz="6000" b="1" dirty="0">
              <a:solidFill>
                <a:srgbClr val="C00000"/>
              </a:solidFill>
              <a:latin typeface="Monotype Corsiva" pitchFamily="66" charset="0"/>
            </a:endParaRPr>
          </a:p>
        </p:txBody>
      </p:sp>
      <p:pic>
        <p:nvPicPr>
          <p:cNvPr id="6149" name="Picture 5" descr="C:\Users\User\Desktop\ПОРТРЕТ В МУЗЫКЕ\7728253wvc.jpg"/>
          <p:cNvPicPr>
            <a:picLocks noChangeAspect="1" noChangeArrowheads="1"/>
          </p:cNvPicPr>
          <p:nvPr/>
        </p:nvPicPr>
        <p:blipFill>
          <a:blip r:embed="rId5"/>
          <a:srcRect/>
          <a:stretch>
            <a:fillRect/>
          </a:stretch>
        </p:blipFill>
        <p:spPr bwMode="auto">
          <a:xfrm>
            <a:off x="0" y="0"/>
            <a:ext cx="4714876" cy="6858000"/>
          </a:xfrm>
          <a:prstGeom prst="rect">
            <a:avLst/>
          </a:prstGeom>
          <a:noFill/>
        </p:spPr>
      </p:pic>
      <p:pic>
        <p:nvPicPr>
          <p:cNvPr id="6151" name="Picture 7" descr="C:\Users\User\Desktop\ПОРТРЕТ В МУЗЫКЕ\Ivan_Susanin1.jpg"/>
          <p:cNvPicPr>
            <a:picLocks noChangeAspect="1" noChangeArrowheads="1"/>
          </p:cNvPicPr>
          <p:nvPr/>
        </p:nvPicPr>
        <p:blipFill>
          <a:blip r:embed="rId6"/>
          <a:srcRect l="22844" t="15146" r="15086" b="29346"/>
          <a:stretch>
            <a:fillRect/>
          </a:stretch>
        </p:blipFill>
        <p:spPr bwMode="auto">
          <a:xfrm>
            <a:off x="4500562" y="0"/>
            <a:ext cx="4643438" cy="6858000"/>
          </a:xfrm>
          <a:prstGeom prst="rect">
            <a:avLst/>
          </a:prstGeom>
          <a:noFill/>
        </p:spPr>
      </p:pic>
      <p:pic>
        <p:nvPicPr>
          <p:cNvPr id="6152" name="Picture 8" descr="C:\Users\User\Desktop\ПОРТРЕТ В МУЗЫКЕ\ivan_petrov_krauze_arija_susanina.jpg"/>
          <p:cNvPicPr>
            <a:picLocks noChangeAspect="1" noChangeArrowheads="1"/>
          </p:cNvPicPr>
          <p:nvPr/>
        </p:nvPicPr>
        <p:blipFill>
          <a:blip r:embed="rId7"/>
          <a:srcRect/>
          <a:stretch>
            <a:fillRect/>
          </a:stretch>
        </p:blipFill>
        <p:spPr bwMode="auto">
          <a:xfrm>
            <a:off x="-642974" y="0"/>
            <a:ext cx="9144000" cy="6858000"/>
          </a:xfrm>
          <a:prstGeom prst="rect">
            <a:avLst/>
          </a:prstGeom>
          <a:noFill/>
        </p:spPr>
      </p:pic>
      <p:pic>
        <p:nvPicPr>
          <p:cNvPr id="6153" name="Picture 9" descr="C:\Users\User\Desktop\ПОРТРЕТ В МУЗЫКЕ\ФАЮСТОВ-Максим.-Иван-Сусанин.-2002.jpg"/>
          <p:cNvPicPr>
            <a:picLocks noChangeAspect="1" noChangeArrowheads="1"/>
          </p:cNvPicPr>
          <p:nvPr/>
        </p:nvPicPr>
        <p:blipFill>
          <a:blip r:embed="rId8"/>
          <a:srcRect/>
          <a:stretch>
            <a:fillRect/>
          </a:stretch>
        </p:blipFill>
        <p:spPr bwMode="auto">
          <a:xfrm>
            <a:off x="-785850" y="-254034"/>
            <a:ext cx="10188000" cy="7112034"/>
          </a:xfrm>
          <a:prstGeom prst="rect">
            <a:avLst/>
          </a:prstGeom>
          <a:noFill/>
        </p:spPr>
      </p:pic>
      <p:pic>
        <p:nvPicPr>
          <p:cNvPr id="13" name="fc59f4b1649a.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9"/>
          <a:stretch>
            <a:fillRect/>
          </a:stretch>
        </p:blipFill>
        <p:spPr>
          <a:xfrm>
            <a:off x="8358214" y="6072206"/>
            <a:ext cx="304800" cy="304800"/>
          </a:xfrm>
          <a:prstGeom prst="rect">
            <a:avLst/>
          </a:prstGeom>
        </p:spPr>
      </p:pic>
      <p:pic>
        <p:nvPicPr>
          <p:cNvPr id="6154" name="Picture 10" descr="C:\Users\User\Desktop\ПОРТРЕТ В МУЗЫКЕ\18227995.jpg"/>
          <p:cNvPicPr>
            <a:picLocks noChangeAspect="1" noChangeArrowheads="1"/>
          </p:cNvPicPr>
          <p:nvPr/>
        </p:nvPicPr>
        <p:blipFill>
          <a:blip r:embed="rId10"/>
          <a:srcRect/>
          <a:stretch>
            <a:fillRect/>
          </a:stretch>
        </p:blipFill>
        <p:spPr bwMode="auto">
          <a:xfrm>
            <a:off x="-2214610" y="-214338"/>
            <a:ext cx="11572956" cy="7072338"/>
          </a:xfrm>
          <a:prstGeom prst="rect">
            <a:avLst/>
          </a:prstGeom>
          <a:noFill/>
        </p:spPr>
      </p:pic>
      <p:pic>
        <p:nvPicPr>
          <p:cNvPr id="6155" name="Picture 11" descr="C:\Users\User\Desktop\ПОРТРЕТ В МУЗЫКЕ\susanin.jpg"/>
          <p:cNvPicPr>
            <a:picLocks noChangeAspect="1" noChangeArrowheads="1"/>
          </p:cNvPicPr>
          <p:nvPr/>
        </p:nvPicPr>
        <p:blipFill>
          <a:blip r:embed="rId11"/>
          <a:srcRect/>
          <a:stretch>
            <a:fillRect/>
          </a:stretch>
        </p:blipFill>
        <p:spPr bwMode="auto">
          <a:xfrm>
            <a:off x="-2143172" y="-214338"/>
            <a:ext cx="11715832" cy="7072338"/>
          </a:xfrm>
          <a:prstGeom prst="rect">
            <a:avLst/>
          </a:prstGeom>
          <a:noFill/>
        </p:spPr>
      </p:pic>
      <p:pic>
        <p:nvPicPr>
          <p:cNvPr id="6156" name="Picture 12" descr="C:\Users\User\Desktop\ПОРТРЕТ В МУЗЫКЕ\mihail_ivanovich_glinka_slavsja_final_operi_ivan_susanin_zhizn_za_tsarja_1836_g.jpg"/>
          <p:cNvPicPr>
            <a:picLocks noChangeAspect="1" noChangeArrowheads="1"/>
          </p:cNvPicPr>
          <p:nvPr/>
        </p:nvPicPr>
        <p:blipFill>
          <a:blip r:embed="rId12"/>
          <a:srcRect/>
          <a:stretch>
            <a:fillRect/>
          </a:stretch>
        </p:blipFill>
        <p:spPr bwMode="auto">
          <a:xfrm>
            <a:off x="-2286048" y="-247650"/>
            <a:ext cx="12073022" cy="7105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4300" fill="hold"/>
                                        <p:tgtEl>
                                          <p:spTgt spid="6146"/>
                                        </p:tgtEl>
                                        <p:attrNameLst>
                                          <p:attrName>ppt_w</p:attrName>
                                        </p:attrNameLst>
                                      </p:cBhvr>
                                      <p:tavLst>
                                        <p:tav tm="0">
                                          <p:val>
                                            <p:fltVal val="0"/>
                                          </p:val>
                                        </p:tav>
                                        <p:tav tm="100000">
                                          <p:val>
                                            <p:strVal val="#ppt_w"/>
                                          </p:val>
                                        </p:tav>
                                      </p:tavLst>
                                    </p:anim>
                                    <p:anim calcmode="lin" valueType="num">
                                      <p:cBhvr>
                                        <p:cTn id="8" dur="4300" fill="hold"/>
                                        <p:tgtEl>
                                          <p:spTgt spid="6146"/>
                                        </p:tgtEl>
                                        <p:attrNameLst>
                                          <p:attrName>ppt_h</p:attrName>
                                        </p:attrNameLst>
                                      </p:cBhvr>
                                      <p:tavLst>
                                        <p:tav tm="0">
                                          <p:val>
                                            <p:fltVal val="0"/>
                                          </p:val>
                                        </p:tav>
                                        <p:tav tm="100000">
                                          <p:val>
                                            <p:strVal val="#ppt_h"/>
                                          </p:val>
                                        </p:tav>
                                      </p:tavLst>
                                    </p:anim>
                                    <p:animEffect transition="in" filter="fade">
                                      <p:cBhvr>
                                        <p:cTn id="9" dur="4300"/>
                                        <p:tgtEl>
                                          <p:spTgt spid="6146"/>
                                        </p:tgtEl>
                                      </p:cBhvr>
                                    </p:animEffect>
                                  </p:childTnLst>
                                </p:cTn>
                              </p:par>
                              <p:par>
                                <p:cTn id="10" presetID="1" presetClass="mediacall" presetSubtype="0" fill="hold" nodeType="withEffect">
                                  <p:stCondLst>
                                    <p:cond delay="0"/>
                                  </p:stCondLst>
                                  <p:childTnLst>
                                    <p:cmd type="call" cmd="playFrom(0.0)">
                                      <p:cBhvr>
                                        <p:cTn id="11" dur="256296" fill="hold"/>
                                        <p:tgtEl>
                                          <p:spTgt spid="13"/>
                                        </p:tgtEl>
                                      </p:cBhvr>
                                    </p:cmd>
                                  </p:childTnLst>
                                </p:cTn>
                              </p:par>
                              <p:par>
                                <p:cTn id="12" presetID="53"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200" fill="hold"/>
                                        <p:tgtEl>
                                          <p:spTgt spid="5"/>
                                        </p:tgtEl>
                                        <p:attrNameLst>
                                          <p:attrName>ppt_w</p:attrName>
                                        </p:attrNameLst>
                                      </p:cBhvr>
                                      <p:tavLst>
                                        <p:tav tm="0">
                                          <p:val>
                                            <p:fltVal val="0"/>
                                          </p:val>
                                        </p:tav>
                                        <p:tav tm="100000">
                                          <p:val>
                                            <p:strVal val="#ppt_w"/>
                                          </p:val>
                                        </p:tav>
                                      </p:tavLst>
                                    </p:anim>
                                    <p:anim calcmode="lin" valueType="num">
                                      <p:cBhvr>
                                        <p:cTn id="15" dur="5200" fill="hold"/>
                                        <p:tgtEl>
                                          <p:spTgt spid="5"/>
                                        </p:tgtEl>
                                        <p:attrNameLst>
                                          <p:attrName>ppt_h</p:attrName>
                                        </p:attrNameLst>
                                      </p:cBhvr>
                                      <p:tavLst>
                                        <p:tav tm="0">
                                          <p:val>
                                            <p:fltVal val="0"/>
                                          </p:val>
                                        </p:tav>
                                        <p:tav tm="100000">
                                          <p:val>
                                            <p:strVal val="#ppt_h"/>
                                          </p:val>
                                        </p:tav>
                                      </p:tavLst>
                                    </p:anim>
                                    <p:animEffect transition="in" filter="fade">
                                      <p:cBhvr>
                                        <p:cTn id="16" dur="5200"/>
                                        <p:tgtEl>
                                          <p:spTgt spid="5"/>
                                        </p:tgtEl>
                                      </p:cBhvr>
                                    </p:animEffect>
                                  </p:childTnLst>
                                </p:cTn>
                              </p:par>
                              <p:par>
                                <p:cTn id="17" presetID="53" presetClass="entr" presetSubtype="0" fill="hold" nodeType="withEffect">
                                  <p:stCondLst>
                                    <p:cond delay="5200"/>
                                  </p:stCondLst>
                                  <p:childTnLst>
                                    <p:set>
                                      <p:cBhvr>
                                        <p:cTn id="18" dur="1" fill="hold">
                                          <p:stCondLst>
                                            <p:cond delay="0"/>
                                          </p:stCondLst>
                                        </p:cTn>
                                        <p:tgtEl>
                                          <p:spTgt spid="6149"/>
                                        </p:tgtEl>
                                        <p:attrNameLst>
                                          <p:attrName>style.visibility</p:attrName>
                                        </p:attrNameLst>
                                      </p:cBhvr>
                                      <p:to>
                                        <p:strVal val="visible"/>
                                      </p:to>
                                    </p:set>
                                    <p:anim calcmode="lin" valueType="num">
                                      <p:cBhvr>
                                        <p:cTn id="19" dur="6300" fill="hold"/>
                                        <p:tgtEl>
                                          <p:spTgt spid="6149"/>
                                        </p:tgtEl>
                                        <p:attrNameLst>
                                          <p:attrName>ppt_w</p:attrName>
                                        </p:attrNameLst>
                                      </p:cBhvr>
                                      <p:tavLst>
                                        <p:tav tm="0">
                                          <p:val>
                                            <p:fltVal val="0"/>
                                          </p:val>
                                        </p:tav>
                                        <p:tav tm="100000">
                                          <p:val>
                                            <p:strVal val="#ppt_w"/>
                                          </p:val>
                                        </p:tav>
                                      </p:tavLst>
                                    </p:anim>
                                    <p:anim calcmode="lin" valueType="num">
                                      <p:cBhvr>
                                        <p:cTn id="20" dur="6300" fill="hold"/>
                                        <p:tgtEl>
                                          <p:spTgt spid="6149"/>
                                        </p:tgtEl>
                                        <p:attrNameLst>
                                          <p:attrName>ppt_h</p:attrName>
                                        </p:attrNameLst>
                                      </p:cBhvr>
                                      <p:tavLst>
                                        <p:tav tm="0">
                                          <p:val>
                                            <p:fltVal val="0"/>
                                          </p:val>
                                        </p:tav>
                                        <p:tav tm="100000">
                                          <p:val>
                                            <p:strVal val="#ppt_h"/>
                                          </p:val>
                                        </p:tav>
                                      </p:tavLst>
                                    </p:anim>
                                    <p:animEffect transition="in" filter="fade">
                                      <p:cBhvr>
                                        <p:cTn id="21" dur="6300"/>
                                        <p:tgtEl>
                                          <p:spTgt spid="6149"/>
                                        </p:tgtEl>
                                      </p:cBhvr>
                                    </p:animEffect>
                                  </p:childTnLst>
                                </p:cTn>
                              </p:par>
                              <p:par>
                                <p:cTn id="22" presetID="53" presetClass="entr" presetSubtype="0" fill="hold" nodeType="withEffect">
                                  <p:stCondLst>
                                    <p:cond delay="113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5900" fill="hold"/>
                                        <p:tgtEl>
                                          <p:spTgt spid="6151"/>
                                        </p:tgtEl>
                                        <p:attrNameLst>
                                          <p:attrName>ppt_w</p:attrName>
                                        </p:attrNameLst>
                                      </p:cBhvr>
                                      <p:tavLst>
                                        <p:tav tm="0">
                                          <p:val>
                                            <p:fltVal val="0"/>
                                          </p:val>
                                        </p:tav>
                                        <p:tav tm="100000">
                                          <p:val>
                                            <p:strVal val="#ppt_w"/>
                                          </p:val>
                                        </p:tav>
                                      </p:tavLst>
                                    </p:anim>
                                    <p:anim calcmode="lin" valueType="num">
                                      <p:cBhvr>
                                        <p:cTn id="25" dur="5900" fill="hold"/>
                                        <p:tgtEl>
                                          <p:spTgt spid="6151"/>
                                        </p:tgtEl>
                                        <p:attrNameLst>
                                          <p:attrName>ppt_h</p:attrName>
                                        </p:attrNameLst>
                                      </p:cBhvr>
                                      <p:tavLst>
                                        <p:tav tm="0">
                                          <p:val>
                                            <p:fltVal val="0"/>
                                          </p:val>
                                        </p:tav>
                                        <p:tav tm="100000">
                                          <p:val>
                                            <p:strVal val="#ppt_h"/>
                                          </p:val>
                                        </p:tav>
                                      </p:tavLst>
                                    </p:anim>
                                    <p:animEffect transition="in" filter="fade">
                                      <p:cBhvr>
                                        <p:cTn id="26" dur="5900"/>
                                        <p:tgtEl>
                                          <p:spTgt spid="6151"/>
                                        </p:tgtEl>
                                      </p:cBhvr>
                                    </p:animEffect>
                                  </p:childTnLst>
                                </p:cTn>
                              </p:par>
                              <p:par>
                                <p:cTn id="27" presetID="53" presetClass="entr" presetSubtype="0" fill="hold" nodeType="withEffect">
                                  <p:stCondLst>
                                    <p:cond delay="24800"/>
                                  </p:stCondLst>
                                  <p:childTnLst>
                                    <p:set>
                                      <p:cBhvr>
                                        <p:cTn id="28" dur="1" fill="hold">
                                          <p:stCondLst>
                                            <p:cond delay="0"/>
                                          </p:stCondLst>
                                        </p:cTn>
                                        <p:tgtEl>
                                          <p:spTgt spid="6152"/>
                                        </p:tgtEl>
                                        <p:attrNameLst>
                                          <p:attrName>style.visibility</p:attrName>
                                        </p:attrNameLst>
                                      </p:cBhvr>
                                      <p:to>
                                        <p:strVal val="visible"/>
                                      </p:to>
                                    </p:set>
                                    <p:anim calcmode="lin" valueType="num">
                                      <p:cBhvr>
                                        <p:cTn id="29" dur="9900" fill="hold"/>
                                        <p:tgtEl>
                                          <p:spTgt spid="6152"/>
                                        </p:tgtEl>
                                        <p:attrNameLst>
                                          <p:attrName>ppt_w</p:attrName>
                                        </p:attrNameLst>
                                      </p:cBhvr>
                                      <p:tavLst>
                                        <p:tav tm="0">
                                          <p:val>
                                            <p:fltVal val="0"/>
                                          </p:val>
                                        </p:tav>
                                        <p:tav tm="100000">
                                          <p:val>
                                            <p:strVal val="#ppt_w"/>
                                          </p:val>
                                        </p:tav>
                                      </p:tavLst>
                                    </p:anim>
                                    <p:anim calcmode="lin" valueType="num">
                                      <p:cBhvr>
                                        <p:cTn id="30" dur="9900" fill="hold"/>
                                        <p:tgtEl>
                                          <p:spTgt spid="6152"/>
                                        </p:tgtEl>
                                        <p:attrNameLst>
                                          <p:attrName>ppt_h</p:attrName>
                                        </p:attrNameLst>
                                      </p:cBhvr>
                                      <p:tavLst>
                                        <p:tav tm="0">
                                          <p:val>
                                            <p:fltVal val="0"/>
                                          </p:val>
                                        </p:tav>
                                        <p:tav tm="100000">
                                          <p:val>
                                            <p:strVal val="#ppt_h"/>
                                          </p:val>
                                        </p:tav>
                                      </p:tavLst>
                                    </p:anim>
                                    <p:animEffect transition="in" filter="fade">
                                      <p:cBhvr>
                                        <p:cTn id="31" dur="9900"/>
                                        <p:tgtEl>
                                          <p:spTgt spid="6152"/>
                                        </p:tgtEl>
                                      </p:cBhvr>
                                    </p:animEffect>
                                  </p:childTnLst>
                                </p:cTn>
                              </p:par>
                              <p:par>
                                <p:cTn id="32" presetID="53" presetClass="entr" presetSubtype="0" fill="hold" nodeType="withEffect">
                                  <p:stCondLst>
                                    <p:cond delay="3440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22000" fill="hold"/>
                                        <p:tgtEl>
                                          <p:spTgt spid="6153"/>
                                        </p:tgtEl>
                                        <p:attrNameLst>
                                          <p:attrName>ppt_w</p:attrName>
                                        </p:attrNameLst>
                                      </p:cBhvr>
                                      <p:tavLst>
                                        <p:tav tm="0">
                                          <p:val>
                                            <p:fltVal val="0"/>
                                          </p:val>
                                        </p:tav>
                                        <p:tav tm="100000">
                                          <p:val>
                                            <p:strVal val="#ppt_w"/>
                                          </p:val>
                                        </p:tav>
                                      </p:tavLst>
                                    </p:anim>
                                    <p:anim calcmode="lin" valueType="num">
                                      <p:cBhvr>
                                        <p:cTn id="35" dur="22000" fill="hold"/>
                                        <p:tgtEl>
                                          <p:spTgt spid="6153"/>
                                        </p:tgtEl>
                                        <p:attrNameLst>
                                          <p:attrName>ppt_h</p:attrName>
                                        </p:attrNameLst>
                                      </p:cBhvr>
                                      <p:tavLst>
                                        <p:tav tm="0">
                                          <p:val>
                                            <p:fltVal val="0"/>
                                          </p:val>
                                        </p:tav>
                                        <p:tav tm="100000">
                                          <p:val>
                                            <p:strVal val="#ppt_h"/>
                                          </p:val>
                                        </p:tav>
                                      </p:tavLst>
                                    </p:anim>
                                    <p:animEffect transition="in" filter="fade">
                                      <p:cBhvr>
                                        <p:cTn id="36" dur="22000"/>
                                        <p:tgtEl>
                                          <p:spTgt spid="6153"/>
                                        </p:tgtEl>
                                      </p:cBhvr>
                                    </p:animEffect>
                                  </p:childTnLst>
                                </p:cTn>
                              </p:par>
                              <p:par>
                                <p:cTn id="37" presetID="53" presetClass="entr" presetSubtype="0" fill="hold" nodeType="withEffect">
                                  <p:stCondLst>
                                    <p:cond delay="56300"/>
                                  </p:stCondLst>
                                  <p:childTnLst>
                                    <p:set>
                                      <p:cBhvr>
                                        <p:cTn id="38" dur="1" fill="hold">
                                          <p:stCondLst>
                                            <p:cond delay="0"/>
                                          </p:stCondLst>
                                        </p:cTn>
                                        <p:tgtEl>
                                          <p:spTgt spid="6154"/>
                                        </p:tgtEl>
                                        <p:attrNameLst>
                                          <p:attrName>style.visibility</p:attrName>
                                        </p:attrNameLst>
                                      </p:cBhvr>
                                      <p:to>
                                        <p:strVal val="visible"/>
                                      </p:to>
                                    </p:set>
                                    <p:anim calcmode="lin" valueType="num">
                                      <p:cBhvr>
                                        <p:cTn id="39" dur="7700" fill="hold"/>
                                        <p:tgtEl>
                                          <p:spTgt spid="6154"/>
                                        </p:tgtEl>
                                        <p:attrNameLst>
                                          <p:attrName>ppt_w</p:attrName>
                                        </p:attrNameLst>
                                      </p:cBhvr>
                                      <p:tavLst>
                                        <p:tav tm="0">
                                          <p:val>
                                            <p:fltVal val="0"/>
                                          </p:val>
                                        </p:tav>
                                        <p:tav tm="100000">
                                          <p:val>
                                            <p:strVal val="#ppt_w"/>
                                          </p:val>
                                        </p:tav>
                                      </p:tavLst>
                                    </p:anim>
                                    <p:anim calcmode="lin" valueType="num">
                                      <p:cBhvr>
                                        <p:cTn id="40" dur="7700" fill="hold"/>
                                        <p:tgtEl>
                                          <p:spTgt spid="6154"/>
                                        </p:tgtEl>
                                        <p:attrNameLst>
                                          <p:attrName>ppt_h</p:attrName>
                                        </p:attrNameLst>
                                      </p:cBhvr>
                                      <p:tavLst>
                                        <p:tav tm="0">
                                          <p:val>
                                            <p:fltVal val="0"/>
                                          </p:val>
                                        </p:tav>
                                        <p:tav tm="100000">
                                          <p:val>
                                            <p:strVal val="#ppt_h"/>
                                          </p:val>
                                        </p:tav>
                                      </p:tavLst>
                                    </p:anim>
                                    <p:animEffect transition="in" filter="fade">
                                      <p:cBhvr>
                                        <p:cTn id="41" dur="7700"/>
                                        <p:tgtEl>
                                          <p:spTgt spid="6154"/>
                                        </p:tgtEl>
                                      </p:cBhvr>
                                    </p:animEffect>
                                  </p:childTnLst>
                                </p:cTn>
                              </p:par>
                              <p:par>
                                <p:cTn id="42" presetID="53" presetClass="entr" presetSubtype="0" fill="hold" nodeType="withEffect">
                                  <p:stCondLst>
                                    <p:cond delay="63800"/>
                                  </p:stCondLst>
                                  <p:childTnLst>
                                    <p:set>
                                      <p:cBhvr>
                                        <p:cTn id="43" dur="1" fill="hold">
                                          <p:stCondLst>
                                            <p:cond delay="0"/>
                                          </p:stCondLst>
                                        </p:cTn>
                                        <p:tgtEl>
                                          <p:spTgt spid="6155"/>
                                        </p:tgtEl>
                                        <p:attrNameLst>
                                          <p:attrName>style.visibility</p:attrName>
                                        </p:attrNameLst>
                                      </p:cBhvr>
                                      <p:to>
                                        <p:strVal val="visible"/>
                                      </p:to>
                                    </p:set>
                                    <p:anim calcmode="lin" valueType="num">
                                      <p:cBhvr>
                                        <p:cTn id="44" dur="8400" fill="hold"/>
                                        <p:tgtEl>
                                          <p:spTgt spid="6155"/>
                                        </p:tgtEl>
                                        <p:attrNameLst>
                                          <p:attrName>ppt_w</p:attrName>
                                        </p:attrNameLst>
                                      </p:cBhvr>
                                      <p:tavLst>
                                        <p:tav tm="0">
                                          <p:val>
                                            <p:fltVal val="0"/>
                                          </p:val>
                                        </p:tav>
                                        <p:tav tm="100000">
                                          <p:val>
                                            <p:strVal val="#ppt_w"/>
                                          </p:val>
                                        </p:tav>
                                      </p:tavLst>
                                    </p:anim>
                                    <p:anim calcmode="lin" valueType="num">
                                      <p:cBhvr>
                                        <p:cTn id="45" dur="8400" fill="hold"/>
                                        <p:tgtEl>
                                          <p:spTgt spid="6155"/>
                                        </p:tgtEl>
                                        <p:attrNameLst>
                                          <p:attrName>ppt_h</p:attrName>
                                        </p:attrNameLst>
                                      </p:cBhvr>
                                      <p:tavLst>
                                        <p:tav tm="0">
                                          <p:val>
                                            <p:fltVal val="0"/>
                                          </p:val>
                                        </p:tav>
                                        <p:tav tm="100000">
                                          <p:val>
                                            <p:strVal val="#ppt_h"/>
                                          </p:val>
                                        </p:tav>
                                      </p:tavLst>
                                    </p:anim>
                                    <p:animEffect transition="in" filter="fade">
                                      <p:cBhvr>
                                        <p:cTn id="46" dur="8400"/>
                                        <p:tgtEl>
                                          <p:spTgt spid="6155"/>
                                        </p:tgtEl>
                                      </p:cBhvr>
                                    </p:animEffect>
                                  </p:childTnLst>
                                </p:cTn>
                              </p:par>
                              <p:par>
                                <p:cTn id="47" presetID="53" presetClass="entr" presetSubtype="0" fill="hold" nodeType="withEffect">
                                  <p:stCondLst>
                                    <p:cond delay="72100"/>
                                  </p:stCondLst>
                                  <p:childTnLst>
                                    <p:set>
                                      <p:cBhvr>
                                        <p:cTn id="48" dur="1" fill="hold">
                                          <p:stCondLst>
                                            <p:cond delay="0"/>
                                          </p:stCondLst>
                                        </p:cTn>
                                        <p:tgtEl>
                                          <p:spTgt spid="6156"/>
                                        </p:tgtEl>
                                        <p:attrNameLst>
                                          <p:attrName>style.visibility</p:attrName>
                                        </p:attrNameLst>
                                      </p:cBhvr>
                                      <p:to>
                                        <p:strVal val="visible"/>
                                      </p:to>
                                    </p:set>
                                    <p:anim calcmode="lin" valueType="num">
                                      <p:cBhvr>
                                        <p:cTn id="49" dur="10700" fill="hold"/>
                                        <p:tgtEl>
                                          <p:spTgt spid="6156"/>
                                        </p:tgtEl>
                                        <p:attrNameLst>
                                          <p:attrName>ppt_w</p:attrName>
                                        </p:attrNameLst>
                                      </p:cBhvr>
                                      <p:tavLst>
                                        <p:tav tm="0">
                                          <p:val>
                                            <p:fltVal val="0"/>
                                          </p:val>
                                        </p:tav>
                                        <p:tav tm="100000">
                                          <p:val>
                                            <p:strVal val="#ppt_w"/>
                                          </p:val>
                                        </p:tav>
                                      </p:tavLst>
                                    </p:anim>
                                    <p:anim calcmode="lin" valueType="num">
                                      <p:cBhvr>
                                        <p:cTn id="50" dur="10700" fill="hold"/>
                                        <p:tgtEl>
                                          <p:spTgt spid="6156"/>
                                        </p:tgtEl>
                                        <p:attrNameLst>
                                          <p:attrName>ppt_h</p:attrName>
                                        </p:attrNameLst>
                                      </p:cBhvr>
                                      <p:tavLst>
                                        <p:tav tm="0">
                                          <p:val>
                                            <p:fltVal val="0"/>
                                          </p:val>
                                        </p:tav>
                                        <p:tav tm="100000">
                                          <p:val>
                                            <p:strVal val="#ppt_h"/>
                                          </p:val>
                                        </p:tav>
                                      </p:tavLst>
                                    </p:anim>
                                    <p:animEffect transition="in" filter="fade">
                                      <p:cBhvr>
                                        <p:cTn id="51" dur="107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5" grpId="0"/>
    </p:bldLst>
  </p:timing>
</p:sld>
</file>

<file path=ppt/theme/theme1.xml><?xml version="1.0" encoding="utf-8"?>
<a:theme xmlns:a="http://schemas.openxmlformats.org/drawingml/2006/main" name="moody_melodies">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moody_melodies</Template>
  <TotalTime>594</TotalTime>
  <Words>461</Words>
  <Application>Microsoft Office PowerPoint</Application>
  <PresentationFormat>Экран (4:3)</PresentationFormat>
  <Paragraphs>41</Paragraphs>
  <Slides>8</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Monotype Corsiva</vt:lpstr>
      <vt:lpstr>Times New Roman</vt:lpstr>
      <vt:lpstr>moody_melodies</vt:lpstr>
      <vt:lpstr>Портрет в  живописи, в литературе и в музыке.</vt:lpstr>
      <vt:lpstr>Что такое портрет…</vt:lpstr>
      <vt:lpstr>Что такое портрет…</vt:lpstr>
      <vt:lpstr>Портрет  в  живописи.</vt:lpstr>
      <vt:lpstr>Портрет  в  живописи.</vt:lpstr>
      <vt:lpstr> Разновидности портрета… </vt:lpstr>
      <vt:lpstr>Портрет в литературе…</vt:lpstr>
      <vt:lpstr>Портрет в музыке…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maniak79</dc:creator>
  <cp:lastModifiedBy>Пользователь Windows</cp:lastModifiedBy>
  <cp:revision>57</cp:revision>
  <dcterms:created xsi:type="dcterms:W3CDTF">2013-03-06T17:05:12Z</dcterms:created>
  <dcterms:modified xsi:type="dcterms:W3CDTF">2019-01-08T13:07:23Z</dcterms:modified>
</cp:coreProperties>
</file>