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4" r:id="rId2"/>
    <p:sldId id="261" r:id="rId3"/>
    <p:sldId id="257" r:id="rId4"/>
    <p:sldId id="260" r:id="rId5"/>
    <p:sldId id="258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0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993" autoAdjust="0"/>
  </p:normalViewPr>
  <p:slideViewPr>
    <p:cSldViewPr>
      <p:cViewPr varScale="1">
        <p:scale>
          <a:sx n="50" d="100"/>
          <a:sy n="50" d="100"/>
        </p:scale>
        <p:origin x="187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BE137-9A47-489E-9BA5-4E5ED6CEC09E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90505-CB96-4C33-AD52-AFBC3D3F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31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 ГОД ДОБРОВОЛЬЦА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«Формирование движения, в том числе, открывает новые возможности для людей, которые готовы участвовать в волонтёрской деятельности, но не знают, как присоединиться. Это одна из задач Года добровольца, учреждённого Президентом России, – создать инфраструктуру, позволяющую реализовать свои потребности и популяризировать волонтёрские направления», – отметил руководитель Оргкомитета Года волонтёра.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повышения престижа работы волонтёров в различных сферах, признания их заслуг перед обществом и вклада в развитие страны 2018-й объявлен в России Годом добровольца (волонтёра).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Год добровольца проводится с целью привлечения внимания общества к добровольчеству, придания ему нового импульса развития и вовлечения граждан в гражданскую активность. Основные задачи: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популяризировать благотворительность;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преумножить престиж работы добровольцев;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стимулировать общегражданские инициативы соотечественников.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Года будет реализовано большое количество мероприятий, конкурсов, акций, инициатив, которые помогут стать добровольческому движению сильнее.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Молодёжный конвент.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Цель мероприятия – обсудить актуальные тенденции развития добровольчества, роль добровольцев в различных сферах, вместе со спикерами определить планы развития добровольческого движения и вопросы взаимодействия молодёжных инициатив.</a:t>
            </a:r>
          </a:p>
          <a:p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ВолонтёрФест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2018.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Центр «Доброе дело» организовал первый городской летний фестиваль на острове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Татышев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 Цель - популяризация добровольчества, поощрение лучших добровольцев и волонтёров города, сбор необходимых вещей (корм для животных, подушки в дом-интернат для инвалидов, письма с пожеланиями и т.д.)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90505-CB96-4C33-AD52-AFBC3D3F8C5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44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МИР ВОЛОНТЁРСТВА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представлены ресурсы, с помощью которых вы можете познакомиться с мероприятиями и волонтёрскими организациями, которые есть в Красноярске и Красноярском крае, быть в курсе актуальных новостей о значимых событиях.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проведения масштабных мероприятий волонтёры выполняют  такие функции, как: встреча и регистрация участников, организация деловой, культурной и спортивной программ, техническое сопровождение образовательной площадки, работа в службе заботы об участниках и в пресс-центре.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Волонтеры играют важную роль в процессе подготовки к XXIX Всемирной зимней универсиаде 2019 года в г. Красноярске. Сопровождать студенческие игры будут более 5000 волонтеров, из них 20% — представители других регионов и стран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ВОЛОНТЁР – ЭТО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Волонтёров называют правой рукой организатора любого мероприятия: будь то крупные спортивные чемпионаты или местные мероприятия. Волонтёры занимаются социальным добровольчеством: работают с детьми с ограниченными возможностями здоровья. Волонтёр  - это тот, кто стремится к личностному росту, хочет развивать профессиональные навыки и учиться работе в команде.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Союз добровольцев России работает в нескольких сферах: социальной, медицинской, строительной и событийной.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направления деятельности волонтёров: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оказание помощи людям с ограниченными возможностями;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 с многодетными семьями и детьми-сиротами;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участие в международных экологических и гуманитарных акциях;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содействие в сфере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правозащиты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поисках пропавших людей;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участие в ликвидации ЧС.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 </a:t>
            </a:r>
            <a:r>
              <a:rPr lang="ru-RU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волонтёрства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Эко-волонтёры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23 августа на красноярских «Столбах» завершился волонтёрский проект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Экодемия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Участники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Экодемии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за 3 смены очистили территорию от мусора и захламленности, огородили муравейники, облагородили туристические маршруты, подготовили к запуску «Белую тропу» для людей с ограниченным зрением, подготовили дрова для отопительного сезона и многое другое.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Волонтёры в сфере культуры.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всероссийском молодёжном образовательном форуме «Таврида» 27 августа победительница конкурса «Доброволец России-2017»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Гульфия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Мутугуллина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Республики Татарстан представила ряд творческих волонтёрских проектов: «Мы помогаем социальным учреждениям, проводим культурные мероприятия для пациентов, создаём творческие площадки на территории больниц и интернатов».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 Российского государственного педагогического университета имени А.И. Герцена и Санкт-Петербургского государственного университета Глеб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Малетин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в волонтёрском движении пять лет. Начинал на тестовых соревнованиях перед Олимпийскими играми в Сочи. Тогда и понял, что готов этому посвятить свою жизнь. На «Тавриде» уже в третий раз, причём в прошлом году был участником.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«Мне интереснее быть волонтёром, потому что хочется что-то делать изнутри, руководить группой, рулить процессом. Для кого-то отдых – это полежать на пляже, погреть бока, а для меня это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волонтёрство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переключение со своих повседневных забот в родном городе на что-то полезное здесь, в Крыму. Людям хочется быть полезными, и они реализуют себя с помощью добровольчества. Мне кажется, это лучший вариант для развития молодых людей, которые только поступили в институт. Это может создать хороший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бэкграунд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перспективного будущего», – делится своим опытом Глеб.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90505-CB96-4C33-AD52-AFBC3D3F8C5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018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ВОЛОНТЁР – ЭТО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Волонтёров называют правой рукой организатора любого мероприятия: будь то крупные спортивные чемпионаты или местные мероприятия. Волонтёры занимаются социальным добровольчеством: работают с детьми с ограниченными возможностями здоровья. Волонтёр  - это тот, кто стремится к личностному росту, хочет развивать профессиональные навыки и учиться работе в команде.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Союз добровольцев России работает в нескольких сферах: социальной, медицинской, строительной и событийной.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направления деятельности волонтёров: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оказание помощи людям с ограниченными возможностями;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 с многодетными семьями и детьми-сиротами;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участие в международных экологических и гуманитарных акциях;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содействие в сфере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правозащиты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поисках пропавших людей;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участие в ликвидации ЧС.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 </a:t>
            </a:r>
            <a:r>
              <a:rPr lang="ru-RU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волонтёрства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Эко-волонтёры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23 августа на красноярских «Столбах» завершился волонтёрский проект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Экодемия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Участники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Экодемии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за 3 смены очистили территорию от мусора и захламленности, огородили муравейники, облагородили туристические маршруты, подготовили к запуску «Белую тропу» для людей с ограниченным зрением, подготовили дрова для отопительного сезона и многое другое.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Волонтёры в сфере культуры.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всероссийском молодёжном образовательном форуме «Таврида» 27 августа победительница конкурса «Доброволец России-2017»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Гульфия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Мутугуллина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Республики Татарстан представила ряд творческих волонтёрских проектов: «Мы помогаем социальным учреждениям, проводим культурные мероприятия для пациентов, создаём творческие площадки на территории больниц и интернатов».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 Российского государственного педагогического университета имени А.И. Герцена и Санкт-Петербургского государственного университета Глеб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Малетин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в волонтёрском движении пять лет. Начинал на тестовых соревнованиях перед Олимпийскими играми в Сочи. Тогда и понял, что готов этому посвятить свою жизнь. На «Тавриде» уже в третий раз, причём в прошлом году был участником.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«Мне интереснее быть волонтёром, потому что хочется что-то делать изнутри, руководить группой, рулить процессом. Для кого-то отдых – это полежать на пляже, погреть бока, а для меня это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волонтёрство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переключение со своих повседневных забот в родном городе на что-то полезное здесь, в Крыму. Людям хочется быть полезными, и они реализуют себя с помощью добровольчества. Мне кажется, это лучший вариант для развития молодых людей, которые только поступили в институт. Это может создать хороший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бэкграунд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перспективного будущего», – делится своим опытом Глеб.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90505-CB96-4C33-AD52-AFBC3D3F8C5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598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 ВСЕХ ТЕСТОВЫХ МЕРОПРИЯТИЯХ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тестовых мероприятий планируется испытать работу всех функциональных направлений Дирекции Зимней универсиады-2019: спортивная программа, медицинское обслуживание, безопасность, логистика, аккредитация, транспорт, волонтеры, питание, культура и другие. На практике будут отработаны организационные процессы, сервисы, оказываемые клиентским группам, и согласованные действия персонала в условиях пиковых нагрузок.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Всероссийские и международные соревнования в 2018 году пройдут на восьми спортивных объектах Студенческих игр. Меньше чем через два месяца в Красноярске состоятся состязания по горнолыжному спорту – этап Кубка России, Чемпионат и Первенство России (FIS). Соревнования продлятся несколько дней: с 4 по 10 марта. Ожидается, что в них примут участие около 150 горнолыжников. Соревнования пройдут на территории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Фанпарка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«Бобровый лог», инвестиционного проекта Генерального партнера Зимней универсиады-2019 – компании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Норникель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Поболеть за спортсменов и понаблюдать за соревнованиями по горнолыжному спорту могут все желающие.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август 2018 года намечено проведение Форума Международной федерации студенческого спорта (FISU) в Красноярске. Международное образовательное мероприятие пройдет на площадках Сибирского федерального университета. Студенты, спортивные лидеры и представители национальных спортивных федераций из разных стран обсудят принципы популяризации студенческого спорта на мировой арене. Ожидается более 250 участников из 60 стран мира.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шесть тестовых мероприятий Зимней универсиады-2019 запланированы на четвертый квартал 2018 года. В октябре на катке нового спортивно-зрелищного комплекса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Платинум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Арена Красноярск» пройдет этап Кубка России по фигурному катанию на коньках. К этому моменту возведение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Платинум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Арены Красноярск» и все внутренние работы на объекте будут полностью завершены. Ледовый дворец станет вторым по величине за Уралом, трибуны рассчитаны на 7000 зрителей.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Ледовая арена «Кристалл» на ул. Партизана Железняка и крытый каток «Первомайский» примут участников международного студенческого турнира по хоккею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Hockey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Турнир проводится под эгидой Студенческой хоккейной лиги России. В октябре 2018 года мужские студенческие команды из России и зарубежья сразятся за победу в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Hockey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на красноярских площадках.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конце года в Красноярске пройдут также Всероссийские соревнования среди студентов по шорт-треку – на катке многофункционального комплекса «Арена. Север», Кубок России среди женских команд по керлингу – во Дворце спорта имени И. С. Ярыгина, а также этапы Кубка России по лыжным гонкам и сноуборду – в кластерах «Радуга» и «Сопка». Планируется, что в каждом из тестовых мероприятий Зимней универсиады-2019 примут участие от 80 до 450 спортсменов.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Продажи билетов на тестовые соревнования по хоккею стартуют осенью 2018 года.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90505-CB96-4C33-AD52-AFBC3D3F8C5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856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Зимняя универсиада 2019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это всемирные студенческо-молодёжные спортивные соревнования, которые пройдут с 2 по 12 марта 2019 года в российском городе Красноярске. До начала универсиады осталось 182 дня.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сентября 2018 года, в Международный день студенческого спорта, будет торжественно зажжен огонь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Эстафеты огня Зимней универсиады-2019.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Факелоносцы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рамках федерального и регионального этапов пронесут огонь по улицам 30 городов страны.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Универсиада - международные спортивные соревнования среди студентов, проводимые под эгидой Международной федерации студенческого спорта (FISU). Универсиада 2019 – уникальный интернациональный праздник молодости и спорта. На время Студенческих игр в г. Красноярск приедут тысячи зрителей и спортсменов со всего мира, и важно, чтобы каждый из них почувствовал себя как дома.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преддверии Универсиады‐2019 сибиряки захотели разрушить стереотип о суровости местных жителей и запустили в Сети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флешмоб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Smiling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Siberia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К всероссийской эстафете «Покажи свою улыбку» может присоединиться любой желающий: достаточно выложить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соцсети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позитивный снимок с набором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хэштегов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Тестовые мероприятия </a:t>
            </a:r>
            <a:r>
              <a:rPr lang="ru-RU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(всего</a:t>
            </a:r>
            <a:r>
              <a:rPr lang="ru-RU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планируется </a:t>
            </a:r>
            <a:r>
              <a:rPr lang="ru-RU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2018 года в Красноярске будут проходить тестовые соревнования и мероприятия Зимней универсиады-2019. Все службы, задействованные в подготовке к Студенческим играм, отработают взаимодействие друг с другом и проверят готовность городских площадок к турнирам и форумам, запланированным на период проведения Зимней универсиады-2019.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тестовых мероприятий планируется испытать работу всех функциональных направлений Дирекции Зимней универсиады-2019: спортивная программа, медицинское обслуживание, безопасность, логистика, аккредитация, транспорт, волонтеры, питание, культура и другие. На практике будут отработаны организационные процессы, сервисы, оказываемые клиентским группам, и согласованные действия персонала в условиях пиковых нагрузок.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90505-CB96-4C33-AD52-AFBC3D3F8C5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21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ера\Desktop\Универсиада\Шаблон\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0"/>
          <a:stretch/>
        </p:blipFill>
        <p:spPr bwMode="auto">
          <a:xfrm>
            <a:off x="0" y="2923190"/>
            <a:ext cx="9144000" cy="39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ера\Desktop\Универсиада\Шаблон\media-right-rastr-fb721e9590538d47aff2882ac99b659c096f128ae08d462c541e9ff37546748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21596" y="-3721596"/>
            <a:ext cx="170080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Вера\Desktop\Универсиада\Доброволец-года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07" y="1423918"/>
            <a:ext cx="3456384" cy="3438475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219825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OST Type BU" panose="02010603020201000205" pitchFamily="2" charset="2"/>
              </a:rPr>
              <a:t>2016           </a:t>
            </a:r>
            <a:r>
              <a:rPr lang="ru-RU" sz="2000" dirty="0" smtClean="0">
                <a:latin typeface="GOST Type BU" panose="02010603020201000205" pitchFamily="2" charset="2"/>
              </a:rPr>
              <a:t>Год российского кино</a:t>
            </a:r>
            <a:endParaRPr lang="ru-RU" sz="2000" b="1" dirty="0" smtClean="0">
              <a:latin typeface="GOST Type BU" panose="02010603020201000205" pitchFamily="2" charset="2"/>
            </a:endParaRPr>
          </a:p>
          <a:p>
            <a:r>
              <a:rPr lang="en-US" sz="2000" b="1" dirty="0" smtClean="0">
                <a:latin typeface="GOST Type BU" panose="02010603020201000205" pitchFamily="2" charset="2"/>
              </a:rPr>
              <a:t>2017 </a:t>
            </a:r>
            <a:r>
              <a:rPr lang="en-US" sz="2000" dirty="0" smtClean="0">
                <a:latin typeface="GOST Type BU" panose="02010603020201000205" pitchFamily="2" charset="2"/>
              </a:rPr>
              <a:t>          </a:t>
            </a:r>
            <a:r>
              <a:rPr lang="ru-RU" sz="2000" dirty="0" smtClean="0">
                <a:latin typeface="GOST Type BU" panose="02010603020201000205" pitchFamily="2" charset="2"/>
              </a:rPr>
              <a:t>Год экологии</a:t>
            </a:r>
            <a:endParaRPr lang="en-US" sz="2000" dirty="0" smtClean="0">
              <a:latin typeface="GOST Type BU" panose="02010603020201000205" pitchFamily="2" charset="2"/>
            </a:endParaRPr>
          </a:p>
          <a:p>
            <a:r>
              <a:rPr lang="en-US" sz="2000" b="1" dirty="0" smtClean="0">
                <a:latin typeface="GOST Type BU" panose="02010603020201000205" pitchFamily="2" charset="2"/>
                <a:cs typeface="Times New Roman" panose="02020603050405020304" pitchFamily="18" charset="0"/>
              </a:rPr>
              <a:t>2019</a:t>
            </a:r>
            <a:r>
              <a:rPr lang="en-US" sz="2000" dirty="0" smtClean="0">
                <a:latin typeface="GOST Type BU" panose="02010603020201000205" pitchFamily="2" charset="2"/>
                <a:cs typeface="Times New Roman" panose="02020603050405020304" pitchFamily="18" charset="0"/>
              </a:rPr>
              <a:t>           </a:t>
            </a:r>
            <a:r>
              <a:rPr lang="ru-RU" sz="2000" dirty="0" smtClean="0">
                <a:latin typeface="GOST Type BU" panose="02010603020201000205" pitchFamily="2" charset="2"/>
                <a:cs typeface="Times New Roman" panose="02020603050405020304" pitchFamily="18" charset="0"/>
              </a:rPr>
              <a:t>Год театра</a:t>
            </a:r>
            <a:endParaRPr lang="ru-RU" sz="2000" dirty="0">
              <a:latin typeface="GOST Type BU" panose="02010603020201000205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3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Вера\Desktop\Универсиада\Untitled desi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74698"/>
            <a:ext cx="3136290" cy="313629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3605820" y="3861925"/>
            <a:ext cx="1403648" cy="1726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Вера\Desktop\Универсиада\Шаблон\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0"/>
          <a:stretch/>
        </p:blipFill>
        <p:spPr bwMode="auto">
          <a:xfrm>
            <a:off x="0" y="2923190"/>
            <a:ext cx="9144000" cy="39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ера\Desktop\Универсиада\Шаблон\media-right-rastr-fb721e9590538d47aff2882ac99b659c096f128ae08d462c541e9ff37546748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21596" y="-3721596"/>
            <a:ext cx="170080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76257" y="200054"/>
            <a:ext cx="3028191" cy="400110"/>
          </a:xfrm>
          <a:prstGeom prst="rect">
            <a:avLst/>
          </a:prstGeom>
          <a:solidFill>
            <a:srgbClr val="E90D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GOST Type BU" panose="02010603020201000205" pitchFamily="2" charset="2"/>
              </a:rPr>
              <a:t>Мир </a:t>
            </a:r>
            <a:r>
              <a:rPr lang="ru-RU" sz="2000" b="1" dirty="0" err="1">
                <a:solidFill>
                  <a:schemeClr val="bg1"/>
                </a:solidFill>
                <a:latin typeface="GOST Type BU" panose="02010603020201000205" pitchFamily="2" charset="2"/>
              </a:rPr>
              <a:t>в</a:t>
            </a:r>
            <a:r>
              <a:rPr lang="ru-RU" sz="2000" b="1" dirty="0" err="1" smtClean="0">
                <a:solidFill>
                  <a:schemeClr val="bg1"/>
                </a:solidFill>
                <a:latin typeface="GOST Type BU" panose="02010603020201000205" pitchFamily="2" charset="2"/>
              </a:rPr>
              <a:t>олонтёрства</a:t>
            </a:r>
            <a:endParaRPr lang="ru-RU" sz="2000" b="1" dirty="0">
              <a:solidFill>
                <a:schemeClr val="bg1"/>
              </a:solidFill>
              <a:latin typeface="GOST Type BU" panose="02010603020201000205" pitchFamily="2" charset="2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98129" y="1613040"/>
            <a:ext cx="220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OST Type BU" panose="02010603020201000205" pitchFamily="2" charset="2"/>
              </a:rPr>
              <a:t>Добровольцы России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9793" y="1580730"/>
            <a:ext cx="387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cap="all" dirty="0" smtClean="0">
                <a:solidFill>
                  <a:srgbClr val="E90DA0"/>
                </a:solidFill>
                <a:latin typeface="GOST Type BU" panose="02010603020201000205" pitchFamily="2" charset="2"/>
              </a:rPr>
              <a:t>1</a:t>
            </a:r>
            <a:endParaRPr lang="ru-RU" sz="2000" b="1" dirty="0">
              <a:solidFill>
                <a:srgbClr val="E90DA0"/>
              </a:solidFill>
              <a:latin typeface="GOST Type BU" panose="02010603020201000205" pitchFamily="2" charset="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9792" y="2189698"/>
            <a:ext cx="387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cap="all" dirty="0">
                <a:solidFill>
                  <a:srgbClr val="E90DA0"/>
                </a:solidFill>
                <a:latin typeface="GOST Type BU" panose="02010603020201000205" pitchFamily="2" charset="2"/>
              </a:rPr>
              <a:t>2</a:t>
            </a:r>
            <a:endParaRPr lang="ru-RU" sz="2000" b="1" dirty="0">
              <a:solidFill>
                <a:srgbClr val="E90DA0"/>
              </a:solidFill>
              <a:latin typeface="GOST Type BU" panose="02010603020201000205" pitchFamily="2" charset="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9791" y="2742789"/>
            <a:ext cx="38710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cap="all" dirty="0" smtClean="0">
                <a:solidFill>
                  <a:srgbClr val="E90DA0"/>
                </a:solidFill>
                <a:latin typeface="GOST Type BU" panose="02010603020201000205" pitchFamily="2" charset="2"/>
              </a:rPr>
              <a:t>3</a:t>
            </a:r>
            <a:endParaRPr lang="ru-RU" sz="2000" b="1" dirty="0">
              <a:solidFill>
                <a:srgbClr val="E90DA0"/>
              </a:solidFill>
              <a:latin typeface="GOST Type BU" panose="02010603020201000205" pitchFamily="2" charset="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98129" y="2786686"/>
            <a:ext cx="1906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GOST Type BU" panose="02010603020201000205" pitchFamily="2" charset="2"/>
              </a:rPr>
              <a:t>Универсиада </a:t>
            </a:r>
            <a:r>
              <a:rPr lang="ru-RU" dirty="0" smtClean="0">
                <a:latin typeface="GOST Type BU" panose="02010603020201000205" pitchFamily="2" charset="2"/>
              </a:rPr>
              <a:t>2019</a:t>
            </a:r>
            <a:endParaRPr lang="ru-RU" dirty="0">
              <a:latin typeface="GOST Type BU" panose="02010603020201000205" pitchFamily="2" charset="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13635" y="2189698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GOST Type BU" panose="02010603020201000205" pitchFamily="2" charset="2"/>
              </a:rPr>
              <a:t>Доброе </a:t>
            </a:r>
            <a:r>
              <a:rPr lang="ru-RU" dirty="0" smtClean="0">
                <a:latin typeface="GOST Type BU" panose="02010603020201000205" pitchFamily="2" charset="2"/>
              </a:rPr>
              <a:t>дело</a:t>
            </a:r>
            <a:endParaRPr lang="ru-RU" dirty="0">
              <a:latin typeface="GOST Type BU" panose="02010603020201000205" pitchFamily="2" charset="2"/>
            </a:endParaRPr>
          </a:p>
        </p:txBody>
      </p:sp>
      <p:pic>
        <p:nvPicPr>
          <p:cNvPr id="5" name="Picture 2" descr="C:\Users\Вера\Desktop\Универсиада\LTYvBzxxUY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4740021"/>
            <a:ext cx="75723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rot="20691312">
            <a:off x="5285307" y="5880013"/>
            <a:ext cx="3078088" cy="369332"/>
          </a:xfrm>
          <a:prstGeom prst="rect">
            <a:avLst/>
          </a:prstGeom>
          <a:solidFill>
            <a:srgbClr val="E90DA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GOST Type BU" panose="02010603020201000205" pitchFamily="2" charset="2"/>
              </a:rPr>
              <a:t>Волонтёрить</a:t>
            </a:r>
            <a:r>
              <a:rPr lang="ru-RU" b="1" dirty="0" smtClean="0">
                <a:solidFill>
                  <a:schemeClr val="bg1"/>
                </a:solidFill>
                <a:latin typeface="GOST Type BU" panose="02010603020201000205" pitchFamily="2" charset="2"/>
              </a:rPr>
              <a:t> :))</a:t>
            </a:r>
            <a:endParaRPr lang="ru-RU" b="1" dirty="0">
              <a:solidFill>
                <a:schemeClr val="bg1"/>
              </a:solidFill>
              <a:latin typeface="GOST Type BU" panose="02010603020201000205" pitchFamily="2" charset="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98129" y="3343206"/>
            <a:ext cx="200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GOST Type BU" panose="02010603020201000205" pitchFamily="2" charset="2"/>
              </a:rPr>
              <a:t>Роспатриот</a:t>
            </a:r>
            <a:endParaRPr lang="ru-RU" dirty="0">
              <a:latin typeface="GOST Type BU" panose="02010603020201000205" pitchFamily="2" charset="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9793" y="3327817"/>
            <a:ext cx="38710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fontAlgn="base"/>
            <a:r>
              <a:rPr lang="en-US" sz="2000" b="1" cap="all" dirty="0">
                <a:solidFill>
                  <a:srgbClr val="E90DA0"/>
                </a:solidFill>
                <a:latin typeface="GOST Type BU" panose="02010603020201000205" pitchFamily="2" charset="2"/>
              </a:rPr>
              <a:t>4</a:t>
            </a:r>
            <a:endParaRPr lang="ru-RU" sz="2000" b="1" dirty="0">
              <a:solidFill>
                <a:srgbClr val="E90DA0"/>
              </a:solidFill>
              <a:latin typeface="GOST Type BU" panose="02010603020201000205" pitchFamily="2" charset="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4103" y="1175456"/>
            <a:ext cx="3515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GOST Type BU" panose="02010603020201000205" pitchFamily="2" charset="2"/>
              </a:rPr>
              <a:t>Добровольческие порталы</a:t>
            </a:r>
          </a:p>
        </p:txBody>
      </p:sp>
    </p:spTree>
    <p:extLst>
      <p:ext uri="{BB962C8B-B14F-4D97-AF65-F5344CB8AC3E}">
        <p14:creationId xmlns:p14="http://schemas.microsoft.com/office/powerpoint/2010/main" val="7160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Вера\Desktop\Универсиада\gj8zg6IdQd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411" y="2812878"/>
            <a:ext cx="3704037" cy="236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ера\Desktop\Универсиада\Шаблон\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0"/>
          <a:stretch/>
        </p:blipFill>
        <p:spPr bwMode="auto">
          <a:xfrm>
            <a:off x="0" y="3645024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6405" y="5445224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 smtClean="0">
                <a:latin typeface="GOST Type BU" panose="02010603020201000205" pitchFamily="2" charset="2"/>
              </a:rPr>
              <a:t>Волонтёрство</a:t>
            </a:r>
            <a:r>
              <a:rPr lang="ru-RU" sz="2000" dirty="0" smtClean="0">
                <a:latin typeface="GOST Type BU" panose="02010603020201000205" pitchFamily="2" charset="2"/>
              </a:rPr>
              <a:t> сегодня – это набирающий популярность вид социальной активности.</a:t>
            </a:r>
            <a:endParaRPr lang="ru-RU" sz="2000" dirty="0">
              <a:latin typeface="GOST Type BU" panose="02010603020201000205" pitchFamily="2" charset="2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Вера\Desktop\Универсиада\main_image_volunteers-bdce4864fdd6d9678b812cba0f14a1266c84af421145d4d0e6f6dca0974bfee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2194"/>
            <a:ext cx="3816424" cy="215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ера\Desktop\Универсиада\Шаблон\media-right-rastr-fb721e9590538d47aff2882ac99b659c096f128ae08d462c541e9ff37546748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21596" y="-3721596"/>
            <a:ext cx="170080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ера\Desktop\Универсиада\akciya_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2" y="2778970"/>
            <a:ext cx="4464496" cy="239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Вера\Desktop\Универсиада\nnta_pub_publication_f7b586f0f39840e23986c10a3de8e4f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73" y="621741"/>
            <a:ext cx="4220675" cy="2157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762751"/>
            <a:ext cx="8136904" cy="50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3262193" y="1677495"/>
            <a:ext cx="212479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 flipV="1">
            <a:off x="3720022" y="3971318"/>
            <a:ext cx="236259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576257" y="200054"/>
            <a:ext cx="3028191" cy="400110"/>
          </a:xfrm>
          <a:prstGeom prst="rect">
            <a:avLst/>
          </a:prstGeom>
          <a:solidFill>
            <a:srgbClr val="E90D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GOST Type BU" panose="02010603020201000205" pitchFamily="2" charset="2"/>
              </a:rPr>
              <a:t>Волонтёры</a:t>
            </a:r>
            <a:endParaRPr lang="ru-RU" sz="2000" b="1" dirty="0">
              <a:solidFill>
                <a:schemeClr val="bg1"/>
              </a:solidFill>
              <a:latin typeface="GOST Type BU" panose="02010603020201000205" pitchFamily="2" charset="2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0691312">
            <a:off x="1092849" y="4483919"/>
            <a:ext cx="3771144" cy="369332"/>
          </a:xfrm>
          <a:prstGeom prst="rect">
            <a:avLst/>
          </a:prstGeom>
          <a:solidFill>
            <a:srgbClr val="E90DA0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GOST Type BU" panose="02010603020201000205" pitchFamily="2" charset="2"/>
              </a:rPr>
              <a:t>П</a:t>
            </a:r>
            <a:r>
              <a:rPr lang="ru-RU" b="1" dirty="0" smtClean="0">
                <a:solidFill>
                  <a:schemeClr val="bg1"/>
                </a:solidFill>
                <a:latin typeface="GOST Type BU" panose="02010603020201000205" pitchFamily="2" charset="2"/>
              </a:rPr>
              <a:t>омощь бездомным животным</a:t>
            </a:r>
            <a:endParaRPr lang="ru-RU" b="1" dirty="0">
              <a:solidFill>
                <a:schemeClr val="bg1"/>
              </a:solidFill>
              <a:latin typeface="GOST Type BU" panose="02010603020201000205" pitchFamily="2" charset="2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0691312">
            <a:off x="6071119" y="4675957"/>
            <a:ext cx="3078088" cy="369332"/>
          </a:xfrm>
          <a:prstGeom prst="rect">
            <a:avLst/>
          </a:prstGeom>
          <a:solidFill>
            <a:srgbClr val="E90DA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OST Type BU" panose="02010603020201000205" pitchFamily="2" charset="2"/>
              </a:rPr>
              <a:t>Д</a:t>
            </a:r>
            <a:r>
              <a:rPr lang="ru-RU" b="1" dirty="0" smtClean="0">
                <a:solidFill>
                  <a:schemeClr val="bg1"/>
                </a:solidFill>
                <a:latin typeface="GOST Type BU" panose="02010603020201000205" pitchFamily="2" charset="2"/>
              </a:rPr>
              <a:t>обровольческие центры </a:t>
            </a:r>
            <a:endParaRPr lang="ru-RU" b="1" dirty="0">
              <a:solidFill>
                <a:schemeClr val="bg1"/>
              </a:solidFill>
              <a:latin typeface="GOST Type BU" panose="02010603020201000205" pitchFamily="2" charset="2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0691312">
            <a:off x="1228849" y="1978969"/>
            <a:ext cx="3078088" cy="369332"/>
          </a:xfrm>
          <a:prstGeom prst="rect">
            <a:avLst/>
          </a:prstGeom>
          <a:solidFill>
            <a:srgbClr val="E90DA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GOST Type BU" panose="02010603020201000205" pitchFamily="2" charset="2"/>
              </a:rPr>
              <a:t>Универсиада 2019</a:t>
            </a:r>
            <a:endParaRPr lang="ru-RU" b="1" dirty="0">
              <a:solidFill>
                <a:schemeClr val="bg1"/>
              </a:solidFill>
              <a:latin typeface="GOST Type BU" panose="02010603020201000205" pitchFamily="2" charset="2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20691312">
            <a:off x="5551308" y="1976075"/>
            <a:ext cx="3078088" cy="369332"/>
          </a:xfrm>
          <a:prstGeom prst="rect">
            <a:avLst/>
          </a:prstGeom>
          <a:solidFill>
            <a:srgbClr val="E90DA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OST Type BU" panose="02010603020201000205" pitchFamily="2" charset="2"/>
              </a:rPr>
              <a:t>В</a:t>
            </a:r>
            <a:r>
              <a:rPr lang="ru-RU" b="1" dirty="0" smtClean="0">
                <a:solidFill>
                  <a:schemeClr val="bg1"/>
                </a:solidFill>
                <a:latin typeface="GOST Type BU" panose="02010603020201000205" pitchFamily="2" charset="2"/>
              </a:rPr>
              <a:t>олонтёры - спасатели</a:t>
            </a:r>
            <a:endParaRPr lang="ru-RU" b="1" dirty="0">
              <a:solidFill>
                <a:schemeClr val="bg1"/>
              </a:solidFill>
              <a:latin typeface="GOST Type BU" panose="02010603020201000205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3605820" y="3861925"/>
            <a:ext cx="1403648" cy="1726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Вера\Desktop\Универсиада\Шаблон\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0"/>
          <a:stretch/>
        </p:blipFill>
        <p:spPr bwMode="auto">
          <a:xfrm>
            <a:off x="0" y="2923190"/>
            <a:ext cx="9144000" cy="39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ера\Desktop\Универсиада\Шаблон\media-right-rastr-fb721e9590538d47aff2882ac99b659c096f128ae08d462c541e9ff37546748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21596" y="-3721596"/>
            <a:ext cx="170080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08415" y="200054"/>
            <a:ext cx="3396033" cy="400110"/>
          </a:xfrm>
          <a:prstGeom prst="rect">
            <a:avLst/>
          </a:prstGeom>
          <a:solidFill>
            <a:srgbClr val="E90D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GOST Type BU" panose="02010603020201000205" pitchFamily="2" charset="2"/>
              </a:rPr>
              <a:t>Тестовые мероприятия</a:t>
            </a:r>
            <a:endParaRPr lang="ru-RU" sz="2000" b="1" dirty="0">
              <a:solidFill>
                <a:schemeClr val="bg1"/>
              </a:solidFill>
              <a:latin typeface="GOST Type BU" panose="02010603020201000205" pitchFamily="2" charset="2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1575635"/>
            <a:ext cx="3639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cap="all" dirty="0" smtClean="0">
                <a:latin typeface="GOST Type BU" panose="02010603020201000205" pitchFamily="2" charset="2"/>
              </a:rPr>
              <a:t>XXII </a:t>
            </a:r>
            <a:r>
              <a:rPr lang="ru-RU" dirty="0" smtClean="0">
                <a:latin typeface="GOST Type BU" panose="02010603020201000205" pitchFamily="2" charset="2"/>
              </a:rPr>
              <a:t>Чемпионат мира по лыжному ориентированию 2017 года</a:t>
            </a:r>
            <a:endParaRPr lang="ru-RU" dirty="0">
              <a:latin typeface="GOST Type BU" panose="02010603020201000205" pitchFamily="2" charset="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66588" y="1715582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GOST Type BU" panose="02010603020201000205" pitchFamily="2" charset="2"/>
              </a:rPr>
              <a:t>05-13 Марта 2017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2286864"/>
            <a:ext cx="40207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latin typeface="GOST Type BU" panose="02010603020201000205" pitchFamily="2" charset="2"/>
              </a:rPr>
              <a:t>Э</a:t>
            </a:r>
            <a:r>
              <a:rPr lang="ru-RU" dirty="0" smtClean="0">
                <a:latin typeface="GOST Type BU" panose="02010603020201000205" pitchFamily="2" charset="2"/>
              </a:rPr>
              <a:t>тап кубка России «Мемориал </a:t>
            </a:r>
            <a:r>
              <a:rPr lang="ru-RU" dirty="0">
                <a:latin typeface="GOST Type BU" panose="02010603020201000205" pitchFamily="2" charset="2"/>
              </a:rPr>
              <a:t>В</a:t>
            </a:r>
            <a:r>
              <a:rPr lang="ru-RU" dirty="0" smtClean="0">
                <a:latin typeface="GOST Type BU" panose="02010603020201000205" pitchFamily="2" charset="2"/>
              </a:rPr>
              <a:t>. </a:t>
            </a:r>
            <a:r>
              <a:rPr lang="ru-RU" dirty="0" err="1">
                <a:latin typeface="GOST Type BU" panose="02010603020201000205" pitchFamily="2" charset="2"/>
              </a:rPr>
              <a:t>Ц</a:t>
            </a:r>
            <a:r>
              <a:rPr lang="ru-RU" dirty="0" err="1" smtClean="0">
                <a:latin typeface="GOST Type BU" panose="02010603020201000205" pitchFamily="2" charset="2"/>
              </a:rPr>
              <a:t>имика</a:t>
            </a:r>
            <a:r>
              <a:rPr lang="ru-RU" dirty="0" smtClean="0">
                <a:latin typeface="GOST Type BU" panose="02010603020201000205" pitchFamily="2" charset="2"/>
              </a:rPr>
              <a:t>", чемпионат и первенство России по горнолыжному спорту (</a:t>
            </a:r>
            <a:r>
              <a:rPr lang="en-US" dirty="0" smtClean="0">
                <a:latin typeface="GOST Type BU" panose="02010603020201000205" pitchFamily="2" charset="2"/>
              </a:rPr>
              <a:t>FIS</a:t>
            </a:r>
            <a:r>
              <a:rPr lang="ru-RU" dirty="0" smtClean="0">
                <a:latin typeface="GOST Type BU" panose="02010603020201000205" pitchFamily="2" charset="2"/>
              </a:rPr>
              <a:t>)</a:t>
            </a:r>
            <a:endParaRPr lang="ru-RU" dirty="0">
              <a:latin typeface="GOST Type BU" panose="02010603020201000205" pitchFamily="2" charset="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66588" y="2474133"/>
            <a:ext cx="249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GOST Type BU" panose="02010603020201000205" pitchFamily="2" charset="2"/>
              </a:rPr>
              <a:t>04-10 Марта 2018 года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66588" y="3424358"/>
            <a:ext cx="2680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GOST Type BU" panose="02010603020201000205" pitchFamily="2" charset="2"/>
              </a:rPr>
              <a:t>06-10 Августа 2018 года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3378052"/>
            <a:ext cx="3652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GOST Type BU" panose="02010603020201000205" pitchFamily="2" charset="2"/>
              </a:rPr>
              <a:t>Форум ФИСУ 2018</a:t>
            </a:r>
            <a:endParaRPr lang="ru-RU" dirty="0">
              <a:latin typeface="GOST Type BU" panose="02010603020201000205" pitchFamily="2" charset="2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5536" y="4812593"/>
            <a:ext cx="8425615" cy="1699004"/>
            <a:chOff x="395536" y="4812593"/>
            <a:chExt cx="8425615" cy="1699004"/>
          </a:xfrm>
        </p:grpSpPr>
        <p:pic>
          <p:nvPicPr>
            <p:cNvPr id="4100" name="Picture 4" descr="C:\Users\Вера\Desktop\Универсиада\info_block_photo_Бобровый_лог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4812593"/>
              <a:ext cx="2808312" cy="1699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C:\Users\Вера\Desktop\Универсиада\info_block_photo_gallery_Orientirovanie_8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4812593"/>
              <a:ext cx="2808991" cy="1699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Users\Вера\Desktop\Универсиада\2018-08-18_23-40-3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812593"/>
              <a:ext cx="2808312" cy="1699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Прямоугольник 25"/>
          <p:cNvSpPr/>
          <p:nvPr/>
        </p:nvSpPr>
        <p:spPr>
          <a:xfrm>
            <a:off x="676245" y="1683356"/>
            <a:ext cx="387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cap="all" dirty="0" smtClean="0">
                <a:solidFill>
                  <a:srgbClr val="E90DA0"/>
                </a:solidFill>
                <a:latin typeface="GOST Type BU" panose="02010603020201000205" pitchFamily="2" charset="2"/>
              </a:rPr>
              <a:t>1</a:t>
            </a:r>
            <a:endParaRPr lang="ru-RU" sz="2000" b="1" dirty="0">
              <a:solidFill>
                <a:srgbClr val="E90DA0"/>
              </a:solidFill>
              <a:latin typeface="GOST Type BU" panose="02010603020201000205" pitchFamily="2" charset="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6244" y="2432193"/>
            <a:ext cx="387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cap="all" dirty="0">
                <a:solidFill>
                  <a:srgbClr val="E90DA0"/>
                </a:solidFill>
                <a:latin typeface="GOST Type BU" panose="02010603020201000205" pitchFamily="2" charset="2"/>
              </a:rPr>
              <a:t>2</a:t>
            </a:r>
            <a:endParaRPr lang="ru-RU" sz="2000" b="1" dirty="0">
              <a:solidFill>
                <a:srgbClr val="E90DA0"/>
              </a:solidFill>
              <a:latin typeface="GOST Type BU" panose="02010603020201000205" pitchFamily="2" charset="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76243" y="3208914"/>
            <a:ext cx="38710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cap="all" dirty="0" smtClean="0">
                <a:solidFill>
                  <a:srgbClr val="E90DA0"/>
                </a:solidFill>
                <a:latin typeface="GOST Type BU" panose="02010603020201000205" pitchFamily="2" charset="2"/>
              </a:rPr>
              <a:t>3</a:t>
            </a:r>
            <a:endParaRPr lang="ru-RU" sz="2000" b="1" dirty="0">
              <a:solidFill>
                <a:srgbClr val="E90DA0"/>
              </a:solidFill>
              <a:latin typeface="GOST Type BU" panose="02010603020201000205" pitchFamily="2" charset="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3978833"/>
            <a:ext cx="8693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latin typeface="GOST Type BU" panose="02010603020201000205" pitchFamily="2" charset="2"/>
              </a:rPr>
              <a:t>О других тестовых мероприятиях можно прочитать на официальном сайте Универсиады 2019</a:t>
            </a:r>
            <a:endParaRPr lang="ru-RU" sz="1400" i="1" dirty="0">
              <a:latin typeface="GOST Type BU" panose="02010603020201000205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2730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Вера\Desktop\Универсиада\Djp7j15X0AAH75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61" y="2342688"/>
            <a:ext cx="2859620" cy="204224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3605820" y="3861925"/>
            <a:ext cx="1403648" cy="1726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Вера\Desktop\Универсиада\Шаблон\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0"/>
          <a:stretch/>
        </p:blipFill>
        <p:spPr bwMode="auto">
          <a:xfrm>
            <a:off x="0" y="2923190"/>
            <a:ext cx="9144000" cy="39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ера\Desktop\Универсиада\Шаблон\media-right-rastr-fb721e9590538d47aff2882ac99b659c096f128ae08d462c541e9ff37546748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21596" y="-3721596"/>
            <a:ext cx="170080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540" y="5323668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GOST Type BU" panose="02010603020201000205" pitchFamily="2" charset="2"/>
              </a:rPr>
              <a:t>XXIX Всемирная зимняя универсиада </a:t>
            </a:r>
            <a:r>
              <a:rPr lang="ru-RU" sz="2000" dirty="0">
                <a:latin typeface="GOST Type BU" panose="02010603020201000205" pitchFamily="2" charset="2"/>
              </a:rPr>
              <a:t>- крупнейшее в мире спортивное событие зимы 2019 года. 11 дней, более 3000 спортсменов и членов делегаций, более 1500000 зрителей, 11 видов спорта, 73 комплекта наград.</a:t>
            </a:r>
            <a:endParaRPr lang="ru-RU" sz="2000" dirty="0">
              <a:latin typeface="GOST Type BU" panose="02010603020201000205" pitchFamily="2" charset="2"/>
              <a:cs typeface="Times New Roman" panose="02020603050405020304" pitchFamily="18" charset="0"/>
            </a:endParaRPr>
          </a:p>
        </p:txBody>
      </p:sp>
      <p:pic>
        <p:nvPicPr>
          <p:cNvPr id="10" name="EgOYrGnmF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6999" y="1340768"/>
            <a:ext cx="3788615" cy="2972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C:\Users\Вера\Desktop\Универсиада\DjqeaIwWwAMjMe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9645"/>
            <a:ext cx="2859620" cy="2042245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0" y="1556792"/>
            <a:ext cx="1194697" cy="1125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009469" y="200054"/>
            <a:ext cx="3594980" cy="400110"/>
          </a:xfrm>
          <a:prstGeom prst="rect">
            <a:avLst/>
          </a:prstGeom>
          <a:solidFill>
            <a:srgbClr val="E90D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GOST Type BU" panose="02010603020201000205" pitchFamily="2" charset="2"/>
              </a:rPr>
              <a:t>Зимняя универсиада 2019</a:t>
            </a:r>
            <a:endParaRPr lang="ru-RU" sz="2000" b="1" dirty="0">
              <a:solidFill>
                <a:schemeClr val="bg1"/>
              </a:solidFill>
              <a:latin typeface="GOST Type BU" panose="02010603020201000205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2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928</Words>
  <Application>Microsoft Office PowerPoint</Application>
  <PresentationFormat>Экран (4:3)</PresentationFormat>
  <Paragraphs>97</Paragraphs>
  <Slides>5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GOST Type BU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</dc:creator>
  <cp:lastModifiedBy>user</cp:lastModifiedBy>
  <cp:revision>61</cp:revision>
  <dcterms:created xsi:type="dcterms:W3CDTF">2018-08-18T10:24:22Z</dcterms:created>
  <dcterms:modified xsi:type="dcterms:W3CDTF">2019-01-08T08:41:16Z</dcterms:modified>
</cp:coreProperties>
</file>