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001056" cy="2071702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Причастие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4500570"/>
            <a:ext cx="4714876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Составила Князева Н.Н.,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читель </a:t>
            </a:r>
            <a:r>
              <a:rPr lang="ru-RU" dirty="0" smtClean="0">
                <a:solidFill>
                  <a:schemeClr val="tx1"/>
                </a:solidFill>
              </a:rPr>
              <a:t>русского языка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МОУ «Гимназия»Логос»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(по учебнику </a:t>
            </a:r>
            <a:r>
              <a:rPr lang="ru-RU" dirty="0" smtClean="0">
                <a:solidFill>
                  <a:schemeClr val="tx1"/>
                </a:solidFill>
              </a:rPr>
              <a:t>под </a:t>
            </a:r>
            <a:r>
              <a:rPr lang="ru-RU" dirty="0" smtClean="0">
                <a:solidFill>
                  <a:schemeClr val="tx1"/>
                </a:solidFill>
              </a:rPr>
              <a:t>ред. </a:t>
            </a:r>
            <a:r>
              <a:rPr lang="ru-RU" smtClean="0">
                <a:solidFill>
                  <a:schemeClr val="tx1"/>
                </a:solidFill>
              </a:rPr>
              <a:t>М.М.Разумовской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001024" cy="66437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Причастие-это особая форма глагола, которая имеет признаки глагола(время, вид, переходность, возвратность, способность иметь при себе зависимые слова) и признаки прилагательного(изменяется по родам, числам, падежам; согласуется с существительным; имеет окончания прилагательного)</a:t>
            </a:r>
          </a:p>
          <a:p>
            <a:r>
              <a:rPr lang="ru-RU" sz="2800" dirty="0" smtClean="0"/>
              <a:t>Причастие отвечает на вопросы прилагательного и на особые «глагольные» вопросы(что делающий? что сделавший? Что сделанный? И </a:t>
            </a:r>
            <a:r>
              <a:rPr lang="ru-RU" sz="2800" dirty="0" err="1" smtClean="0"/>
              <a:t>т.д</a:t>
            </a:r>
            <a:r>
              <a:rPr lang="ru-RU" sz="2800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Образование действительных причастий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Действительные причастия настоящего времени образуются:</a:t>
            </a:r>
          </a:p>
          <a:p>
            <a:pPr>
              <a:buNone/>
            </a:pPr>
            <a:r>
              <a:rPr lang="ru-RU" dirty="0" smtClean="0"/>
              <a:t>1) от гл. 1</a:t>
            </a:r>
            <a:r>
              <a:rPr lang="ru-RU" sz="1800" b="1" dirty="0" smtClean="0"/>
              <a:t>ого</a:t>
            </a:r>
            <a:r>
              <a:rPr lang="ru-RU" sz="2400" dirty="0" smtClean="0"/>
              <a:t> спряжения с помощью суффиксов –</a:t>
            </a:r>
            <a:r>
              <a:rPr lang="ru-RU" sz="2400" dirty="0" err="1" smtClean="0"/>
              <a:t>ущ</a:t>
            </a:r>
            <a:r>
              <a:rPr lang="ru-RU" sz="2400" dirty="0" smtClean="0"/>
              <a:t>, -</a:t>
            </a:r>
            <a:r>
              <a:rPr lang="ru-RU" sz="2400" dirty="0" err="1" smtClean="0"/>
              <a:t>ющ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</a:t>
            </a:r>
            <a:r>
              <a:rPr lang="ru-RU" sz="2400" dirty="0" err="1" smtClean="0"/>
              <a:t>Читать-читающий</a:t>
            </a:r>
            <a:endParaRPr lang="ru-RU" sz="2400" dirty="0" smtClean="0"/>
          </a:p>
          <a:p>
            <a:pPr>
              <a:buNone/>
            </a:pPr>
            <a:r>
              <a:rPr lang="ru-RU" dirty="0" smtClean="0"/>
              <a:t>2)От глаг. 2</a:t>
            </a:r>
            <a:r>
              <a:rPr lang="ru-RU" sz="1600" b="1" dirty="0" smtClean="0"/>
              <a:t>ого</a:t>
            </a:r>
            <a:r>
              <a:rPr lang="ru-RU" sz="1600" dirty="0" smtClean="0"/>
              <a:t>  </a:t>
            </a:r>
            <a:r>
              <a:rPr lang="ru-RU" sz="2400" dirty="0" smtClean="0"/>
              <a:t>спряжения с помощью суффиксов –</a:t>
            </a:r>
            <a:r>
              <a:rPr lang="ru-RU" sz="2400" dirty="0" err="1" smtClean="0"/>
              <a:t>ащ</a:t>
            </a:r>
            <a:r>
              <a:rPr lang="ru-RU" sz="2400" dirty="0" smtClean="0"/>
              <a:t>, -</a:t>
            </a:r>
            <a:r>
              <a:rPr lang="ru-RU" sz="2400" dirty="0" err="1" smtClean="0"/>
              <a:t>ящ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            </a:t>
            </a:r>
            <a:r>
              <a:rPr lang="ru-RU" sz="2400" b="1" dirty="0" err="1" smtClean="0"/>
              <a:t>строить-строящий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Действительные причастия прошедшего времени образуются: от </a:t>
            </a:r>
            <a:r>
              <a:rPr lang="ru-RU" sz="2400" dirty="0" err="1" smtClean="0"/>
              <a:t>инф.гл</a:t>
            </a:r>
            <a:r>
              <a:rPr lang="ru-RU" sz="2400" dirty="0" smtClean="0"/>
              <a:t>. с помощью суффиксов –</a:t>
            </a:r>
            <a:r>
              <a:rPr lang="ru-RU" sz="2400" dirty="0" err="1" smtClean="0"/>
              <a:t>вш</a:t>
            </a:r>
            <a:r>
              <a:rPr lang="ru-RU" sz="2400" dirty="0" smtClean="0"/>
              <a:t>, -</a:t>
            </a:r>
            <a:r>
              <a:rPr lang="ru-RU" sz="2400" dirty="0" err="1" smtClean="0"/>
              <a:t>ш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</a:t>
            </a:r>
            <a:r>
              <a:rPr lang="ru-RU" sz="2400" b="1" dirty="0" err="1" smtClean="0"/>
              <a:t>читать-читавший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(перед –</a:t>
            </a:r>
            <a:r>
              <a:rPr lang="ru-RU" sz="2400" dirty="0" err="1" smtClean="0"/>
              <a:t>вш</a:t>
            </a:r>
            <a:r>
              <a:rPr lang="ru-RU" sz="2400" dirty="0" smtClean="0"/>
              <a:t> сохраняется суффикс-гласная инфинитива).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Образование страдательных причастий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7239000" cy="4846320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Страдательные причастия настоящего времени образуются:</a:t>
            </a:r>
          </a:p>
          <a:p>
            <a:r>
              <a:rPr lang="ru-RU" sz="2000" dirty="0" smtClean="0"/>
              <a:t>1)от глагола 1</a:t>
            </a:r>
            <a:r>
              <a:rPr lang="ru-RU" sz="2000" b="1" dirty="0" smtClean="0"/>
              <a:t>ого </a:t>
            </a:r>
            <a:r>
              <a:rPr lang="ru-RU" sz="2000" dirty="0" smtClean="0"/>
              <a:t>спряжения с помощью суффиксов –</a:t>
            </a:r>
            <a:r>
              <a:rPr lang="ru-RU" sz="2000" dirty="0" err="1" smtClean="0"/>
              <a:t>ом</a:t>
            </a:r>
            <a:r>
              <a:rPr lang="ru-RU" sz="2000" dirty="0" smtClean="0"/>
              <a:t>, -ем</a:t>
            </a:r>
          </a:p>
          <a:p>
            <a:r>
              <a:rPr lang="ru-RU" sz="2000" b="1" dirty="0" smtClean="0"/>
              <a:t>              </a:t>
            </a:r>
            <a:r>
              <a:rPr lang="ru-RU" sz="2000" b="1" dirty="0" err="1" smtClean="0"/>
              <a:t>решать-решаемый</a:t>
            </a:r>
            <a:endParaRPr lang="ru-RU" sz="2000" b="1" dirty="0" smtClean="0"/>
          </a:p>
          <a:p>
            <a:r>
              <a:rPr lang="ru-RU" sz="2000" dirty="0" smtClean="0"/>
              <a:t>2)от глагола 2</a:t>
            </a:r>
            <a:r>
              <a:rPr lang="ru-RU" sz="2000" b="1" dirty="0" smtClean="0"/>
              <a:t>ого  </a:t>
            </a:r>
            <a:r>
              <a:rPr lang="ru-RU" sz="2000" dirty="0" smtClean="0"/>
              <a:t>спряжения с помощью суффикса –им</a:t>
            </a:r>
          </a:p>
          <a:p>
            <a:r>
              <a:rPr lang="ru-RU" sz="2000" b="1" dirty="0" smtClean="0"/>
              <a:t>            </a:t>
            </a:r>
            <a:r>
              <a:rPr lang="ru-RU" sz="2000" b="1" dirty="0" err="1" smtClean="0"/>
              <a:t>гнать-гонимый</a:t>
            </a:r>
            <a:endParaRPr lang="ru-RU" sz="2000" b="1" dirty="0" smtClean="0"/>
          </a:p>
          <a:p>
            <a:r>
              <a:rPr lang="ru-RU" sz="2000" dirty="0" smtClean="0"/>
              <a:t>Страдательные причастия прошедшего времени образуются: </a:t>
            </a:r>
          </a:p>
          <a:p>
            <a:r>
              <a:rPr lang="ru-RU" sz="2000" dirty="0" smtClean="0"/>
              <a:t>1) от глаг. на –</a:t>
            </a:r>
            <a:r>
              <a:rPr lang="ru-RU" sz="2000" dirty="0" err="1" smtClean="0"/>
              <a:t>ать-ять</a:t>
            </a:r>
            <a:r>
              <a:rPr lang="ru-RU" sz="2000" dirty="0" smtClean="0"/>
              <a:t>- с помощью суффикса –</a:t>
            </a:r>
            <a:r>
              <a:rPr lang="ru-RU" sz="2000" dirty="0" err="1" smtClean="0"/>
              <a:t>нн</a:t>
            </a:r>
            <a:r>
              <a:rPr lang="ru-RU" sz="2000" dirty="0" smtClean="0"/>
              <a:t>(</a:t>
            </a:r>
            <a:r>
              <a:rPr lang="ru-RU" sz="2000" dirty="0" err="1" smtClean="0"/>
              <a:t>суфф.-а,-я</a:t>
            </a:r>
            <a:r>
              <a:rPr lang="ru-RU" sz="2000" dirty="0" smtClean="0"/>
              <a:t> сохраняется)</a:t>
            </a:r>
          </a:p>
          <a:p>
            <a:r>
              <a:rPr lang="ru-RU" sz="2000" dirty="0" smtClean="0"/>
              <a:t>                </a:t>
            </a:r>
            <a:r>
              <a:rPr lang="ru-RU" sz="2000" b="1" dirty="0" err="1" smtClean="0"/>
              <a:t>рассказать-расказанный</a:t>
            </a:r>
            <a:endParaRPr lang="ru-RU" sz="2000" dirty="0" smtClean="0"/>
          </a:p>
          <a:p>
            <a:r>
              <a:rPr lang="ru-RU" sz="2000" dirty="0" smtClean="0"/>
              <a:t>2) от глаг.на –</a:t>
            </a:r>
            <a:r>
              <a:rPr lang="ru-RU" sz="2000" dirty="0" err="1" smtClean="0"/>
              <a:t>ить-ти-чь</a:t>
            </a:r>
            <a:r>
              <a:rPr lang="ru-RU" sz="2000" dirty="0" smtClean="0"/>
              <a:t>(не на –</a:t>
            </a:r>
            <a:r>
              <a:rPr lang="ru-RU" sz="2000" dirty="0" err="1" smtClean="0"/>
              <a:t>ать-ять</a:t>
            </a:r>
            <a:r>
              <a:rPr lang="ru-RU" sz="2000" dirty="0" smtClean="0"/>
              <a:t>) с помощью суффиксов –</a:t>
            </a:r>
            <a:r>
              <a:rPr lang="ru-RU" sz="2000" dirty="0" err="1" smtClean="0"/>
              <a:t>енн</a:t>
            </a:r>
            <a:r>
              <a:rPr lang="ru-RU" sz="2000" dirty="0" smtClean="0"/>
              <a:t>, -</a:t>
            </a:r>
            <a:r>
              <a:rPr lang="ru-RU" sz="2000" dirty="0" err="1" smtClean="0"/>
              <a:t>ённ</a:t>
            </a:r>
            <a:endParaRPr lang="ru-RU" sz="2000" dirty="0" smtClean="0"/>
          </a:p>
          <a:p>
            <a:r>
              <a:rPr lang="ru-RU" sz="2000" dirty="0" smtClean="0"/>
              <a:t>                 </a:t>
            </a:r>
            <a:r>
              <a:rPr lang="ru-RU" sz="2000" b="1" dirty="0" err="1" smtClean="0"/>
              <a:t>бросить-брошенный</a:t>
            </a:r>
            <a:endParaRPr lang="ru-RU" sz="2000" dirty="0" smtClean="0"/>
          </a:p>
          <a:p>
            <a:r>
              <a:rPr lang="ru-RU" sz="2000" dirty="0" smtClean="0"/>
              <a:t>3)с помощью суффикса –т</a:t>
            </a:r>
          </a:p>
          <a:p>
            <a:r>
              <a:rPr lang="ru-RU" sz="2000" dirty="0" smtClean="0"/>
              <a:t>                </a:t>
            </a:r>
            <a:r>
              <a:rPr lang="ru-RU" sz="2000" b="1" dirty="0" err="1" smtClean="0"/>
              <a:t>полить-политый</a:t>
            </a:r>
            <a:endParaRPr lang="ru-RU" sz="2000" dirty="0" smtClean="0"/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7929586" cy="6500858"/>
          </a:xfrm>
        </p:spPr>
        <p:txBody>
          <a:bodyPr>
            <a:normAutofit/>
          </a:bodyPr>
          <a:lstStyle/>
          <a:p>
            <a:r>
              <a:rPr lang="ru-RU" dirty="0" smtClean="0"/>
              <a:t>Причастие с зависимыми словами называется причастным оборотом.</a:t>
            </a:r>
          </a:p>
          <a:p>
            <a:pPr>
              <a:buNone/>
            </a:pPr>
            <a:r>
              <a:rPr lang="ru-RU" dirty="0" err="1" smtClean="0"/>
              <a:t>Ручей,спрятавшийся</a:t>
            </a:r>
            <a:r>
              <a:rPr lang="ru-RU" dirty="0" smtClean="0"/>
              <a:t> в </a:t>
            </a:r>
            <a:r>
              <a:rPr lang="ru-RU" dirty="0" err="1" smtClean="0"/>
              <a:t>траве,тихо</a:t>
            </a:r>
            <a:r>
              <a:rPr lang="ru-RU" dirty="0" smtClean="0"/>
              <a:t> журчал.</a:t>
            </a:r>
          </a:p>
          <a:p>
            <a:pPr>
              <a:buNone/>
            </a:pPr>
            <a:r>
              <a:rPr lang="ru-RU" dirty="0" smtClean="0"/>
              <a:t>Если причастный оборот стоит после главного </a:t>
            </a:r>
            <a:r>
              <a:rPr lang="ru-RU" dirty="0" err="1" smtClean="0"/>
              <a:t>слова,то</a:t>
            </a:r>
            <a:r>
              <a:rPr lang="ru-RU" dirty="0" smtClean="0"/>
              <a:t> на письме выделяется запятыми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sz="2000" dirty="0" smtClean="0"/>
              <a:t>опр.сл.   </a:t>
            </a:r>
            <a:r>
              <a:rPr lang="ru-RU" sz="3200" dirty="0" smtClean="0"/>
              <a:t>,  </a:t>
            </a:r>
            <a:r>
              <a:rPr lang="ru-RU" sz="2000" dirty="0" err="1" smtClean="0"/>
              <a:t>прич.об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400" dirty="0" smtClean="0"/>
              <a:t>Если причастие стоит перед главным словом(сущ.),то на письме запятой не выделяется.</a:t>
            </a:r>
          </a:p>
          <a:p>
            <a:pPr>
              <a:buNone/>
            </a:pPr>
            <a:r>
              <a:rPr lang="ru-RU" sz="2400" dirty="0" smtClean="0"/>
              <a:t>                </a:t>
            </a:r>
            <a:r>
              <a:rPr lang="ru-RU" sz="2000" dirty="0" err="1" smtClean="0"/>
              <a:t>прич.об</a:t>
            </a:r>
            <a:r>
              <a:rPr lang="ru-RU" sz="2000" dirty="0" smtClean="0"/>
              <a:t>.       Сущ.</a:t>
            </a:r>
          </a:p>
          <a:p>
            <a:pPr>
              <a:buNone/>
            </a:pPr>
            <a:r>
              <a:rPr lang="ru-RU" sz="2400" dirty="0" smtClean="0"/>
              <a:t>Грозно потемневшее небо освещалось вспышками молний.</a:t>
            </a:r>
          </a:p>
          <a:p>
            <a:pPr>
              <a:buNone/>
            </a:pPr>
            <a:r>
              <a:rPr lang="ru-RU" sz="2000" dirty="0" smtClean="0"/>
              <a:t>  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1357290" y="2428868"/>
            <a:ext cx="142876" cy="14287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1357290" y="2428868"/>
            <a:ext cx="142876" cy="14287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олилиния 20"/>
          <p:cNvSpPr/>
          <p:nvPr/>
        </p:nvSpPr>
        <p:spPr>
          <a:xfrm>
            <a:off x="2428860" y="2857496"/>
            <a:ext cx="1083212" cy="112162"/>
          </a:xfrm>
          <a:custGeom>
            <a:avLst/>
            <a:gdLst>
              <a:gd name="connsiteX0" fmla="*/ 0 w 1083212"/>
              <a:gd name="connsiteY0" fmla="*/ 98474 h 124265"/>
              <a:gd name="connsiteX1" fmla="*/ 112542 w 1083212"/>
              <a:gd name="connsiteY1" fmla="*/ 0 h 124265"/>
              <a:gd name="connsiteX2" fmla="*/ 267286 w 1083212"/>
              <a:gd name="connsiteY2" fmla="*/ 98474 h 124265"/>
              <a:gd name="connsiteX3" fmla="*/ 407963 w 1083212"/>
              <a:gd name="connsiteY3" fmla="*/ 14068 h 124265"/>
              <a:gd name="connsiteX4" fmla="*/ 520505 w 1083212"/>
              <a:gd name="connsiteY4" fmla="*/ 98474 h 124265"/>
              <a:gd name="connsiteX5" fmla="*/ 633046 w 1083212"/>
              <a:gd name="connsiteY5" fmla="*/ 28135 h 124265"/>
              <a:gd name="connsiteX6" fmla="*/ 773723 w 1083212"/>
              <a:gd name="connsiteY6" fmla="*/ 98474 h 124265"/>
              <a:gd name="connsiteX7" fmla="*/ 942536 w 1083212"/>
              <a:gd name="connsiteY7" fmla="*/ 28135 h 124265"/>
              <a:gd name="connsiteX8" fmla="*/ 1041009 w 1083212"/>
              <a:gd name="connsiteY8" fmla="*/ 112542 h 124265"/>
              <a:gd name="connsiteX9" fmla="*/ 1055077 w 1083212"/>
              <a:gd name="connsiteY9" fmla="*/ 98474 h 124265"/>
              <a:gd name="connsiteX10" fmla="*/ 1069145 w 1083212"/>
              <a:gd name="connsiteY10" fmla="*/ 98474 h 124265"/>
              <a:gd name="connsiteX11" fmla="*/ 1083212 w 1083212"/>
              <a:gd name="connsiteY11" fmla="*/ 112542 h 124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83212" h="124265">
                <a:moveTo>
                  <a:pt x="0" y="98474"/>
                </a:moveTo>
                <a:cubicBezTo>
                  <a:pt x="33997" y="49237"/>
                  <a:pt x="67994" y="0"/>
                  <a:pt x="112542" y="0"/>
                </a:cubicBezTo>
                <a:cubicBezTo>
                  <a:pt x="157090" y="0"/>
                  <a:pt x="218049" y="96129"/>
                  <a:pt x="267286" y="98474"/>
                </a:cubicBezTo>
                <a:cubicBezTo>
                  <a:pt x="316523" y="100819"/>
                  <a:pt x="365760" y="14068"/>
                  <a:pt x="407963" y="14068"/>
                </a:cubicBezTo>
                <a:cubicBezTo>
                  <a:pt x="450166" y="14068"/>
                  <a:pt x="482991" y="96130"/>
                  <a:pt x="520505" y="98474"/>
                </a:cubicBezTo>
                <a:cubicBezTo>
                  <a:pt x="558019" y="100818"/>
                  <a:pt x="590843" y="28135"/>
                  <a:pt x="633046" y="28135"/>
                </a:cubicBezTo>
                <a:cubicBezTo>
                  <a:pt x="675249" y="28135"/>
                  <a:pt x="722141" y="98474"/>
                  <a:pt x="773723" y="98474"/>
                </a:cubicBezTo>
                <a:cubicBezTo>
                  <a:pt x="825305" y="98474"/>
                  <a:pt x="897988" y="25790"/>
                  <a:pt x="942536" y="28135"/>
                </a:cubicBezTo>
                <a:cubicBezTo>
                  <a:pt x="987084" y="30480"/>
                  <a:pt x="1022252" y="100819"/>
                  <a:pt x="1041009" y="112542"/>
                </a:cubicBezTo>
                <a:cubicBezTo>
                  <a:pt x="1059766" y="124265"/>
                  <a:pt x="1050388" y="100819"/>
                  <a:pt x="1055077" y="98474"/>
                </a:cubicBezTo>
                <a:cubicBezTo>
                  <a:pt x="1059766" y="96129"/>
                  <a:pt x="1064456" y="96129"/>
                  <a:pt x="1069145" y="98474"/>
                </a:cubicBezTo>
                <a:cubicBezTo>
                  <a:pt x="1073834" y="100819"/>
                  <a:pt x="1078523" y="106680"/>
                  <a:pt x="1083212" y="112542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3393273" y="4179099"/>
            <a:ext cx="142876" cy="7143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3357554" y="4143380"/>
            <a:ext cx="142876" cy="14287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олилиния 27"/>
          <p:cNvSpPr/>
          <p:nvPr/>
        </p:nvSpPr>
        <p:spPr>
          <a:xfrm>
            <a:off x="1603717" y="4501662"/>
            <a:ext cx="832338" cy="128954"/>
          </a:xfrm>
          <a:custGeom>
            <a:avLst/>
            <a:gdLst>
              <a:gd name="connsiteX0" fmla="*/ 0 w 832338"/>
              <a:gd name="connsiteY0" fmla="*/ 98473 h 128954"/>
              <a:gd name="connsiteX1" fmla="*/ 126609 w 832338"/>
              <a:gd name="connsiteY1" fmla="*/ 0 h 128954"/>
              <a:gd name="connsiteX2" fmla="*/ 196948 w 832338"/>
              <a:gd name="connsiteY2" fmla="*/ 98473 h 128954"/>
              <a:gd name="connsiteX3" fmla="*/ 281354 w 832338"/>
              <a:gd name="connsiteY3" fmla="*/ 14067 h 128954"/>
              <a:gd name="connsiteX4" fmla="*/ 351692 w 832338"/>
              <a:gd name="connsiteY4" fmla="*/ 98473 h 128954"/>
              <a:gd name="connsiteX5" fmla="*/ 450166 w 832338"/>
              <a:gd name="connsiteY5" fmla="*/ 42203 h 128954"/>
              <a:gd name="connsiteX6" fmla="*/ 534572 w 832338"/>
              <a:gd name="connsiteY6" fmla="*/ 98473 h 128954"/>
              <a:gd name="connsiteX7" fmla="*/ 604911 w 832338"/>
              <a:gd name="connsiteY7" fmla="*/ 28135 h 128954"/>
              <a:gd name="connsiteX8" fmla="*/ 717452 w 832338"/>
              <a:gd name="connsiteY8" fmla="*/ 126609 h 128954"/>
              <a:gd name="connsiteX9" fmla="*/ 815926 w 832338"/>
              <a:gd name="connsiteY9" fmla="*/ 42203 h 128954"/>
              <a:gd name="connsiteX10" fmla="*/ 815926 w 832338"/>
              <a:gd name="connsiteY10" fmla="*/ 56270 h 128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2338" h="128954">
                <a:moveTo>
                  <a:pt x="0" y="98473"/>
                </a:moveTo>
                <a:cubicBezTo>
                  <a:pt x="46892" y="49236"/>
                  <a:pt x="93784" y="0"/>
                  <a:pt x="126609" y="0"/>
                </a:cubicBezTo>
                <a:cubicBezTo>
                  <a:pt x="159434" y="0"/>
                  <a:pt x="171157" y="96128"/>
                  <a:pt x="196948" y="98473"/>
                </a:cubicBezTo>
                <a:cubicBezTo>
                  <a:pt x="222739" y="100818"/>
                  <a:pt x="255563" y="14067"/>
                  <a:pt x="281354" y="14067"/>
                </a:cubicBezTo>
                <a:cubicBezTo>
                  <a:pt x="307145" y="14067"/>
                  <a:pt x="323557" y="93784"/>
                  <a:pt x="351692" y="98473"/>
                </a:cubicBezTo>
                <a:cubicBezTo>
                  <a:pt x="379827" y="103162"/>
                  <a:pt x="419686" y="42203"/>
                  <a:pt x="450166" y="42203"/>
                </a:cubicBezTo>
                <a:cubicBezTo>
                  <a:pt x="480646" y="42203"/>
                  <a:pt x="508781" y="100818"/>
                  <a:pt x="534572" y="98473"/>
                </a:cubicBezTo>
                <a:cubicBezTo>
                  <a:pt x="560363" y="96128"/>
                  <a:pt x="574431" y="23446"/>
                  <a:pt x="604911" y="28135"/>
                </a:cubicBezTo>
                <a:cubicBezTo>
                  <a:pt x="635391" y="32824"/>
                  <a:pt x="682283" y="124264"/>
                  <a:pt x="717452" y="126609"/>
                </a:cubicBezTo>
                <a:cubicBezTo>
                  <a:pt x="752621" y="128954"/>
                  <a:pt x="799514" y="53926"/>
                  <a:pt x="815926" y="42203"/>
                </a:cubicBezTo>
                <a:cubicBezTo>
                  <a:pt x="832338" y="30480"/>
                  <a:pt x="824132" y="43375"/>
                  <a:pt x="815926" y="56270"/>
                </a:cubicBezTo>
              </a:path>
            </a:pathLst>
          </a:cu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1237957" y="1390357"/>
            <a:ext cx="3235569" cy="105507"/>
          </a:xfrm>
          <a:custGeom>
            <a:avLst/>
            <a:gdLst>
              <a:gd name="connsiteX0" fmla="*/ 0 w 3235569"/>
              <a:gd name="connsiteY0" fmla="*/ 72683 h 105507"/>
              <a:gd name="connsiteX1" fmla="*/ 140677 w 3235569"/>
              <a:gd name="connsiteY1" fmla="*/ 16412 h 105507"/>
              <a:gd name="connsiteX2" fmla="*/ 196948 w 3235569"/>
              <a:gd name="connsiteY2" fmla="*/ 72683 h 105507"/>
              <a:gd name="connsiteX3" fmla="*/ 351692 w 3235569"/>
              <a:gd name="connsiteY3" fmla="*/ 16412 h 105507"/>
              <a:gd name="connsiteX4" fmla="*/ 478301 w 3235569"/>
              <a:gd name="connsiteY4" fmla="*/ 100818 h 105507"/>
              <a:gd name="connsiteX5" fmla="*/ 647114 w 3235569"/>
              <a:gd name="connsiteY5" fmla="*/ 44548 h 105507"/>
              <a:gd name="connsiteX6" fmla="*/ 787791 w 3235569"/>
              <a:gd name="connsiteY6" fmla="*/ 86751 h 105507"/>
              <a:gd name="connsiteX7" fmla="*/ 956603 w 3235569"/>
              <a:gd name="connsiteY7" fmla="*/ 44548 h 105507"/>
              <a:gd name="connsiteX8" fmla="*/ 1097280 w 3235569"/>
              <a:gd name="connsiteY8" fmla="*/ 58615 h 105507"/>
              <a:gd name="connsiteX9" fmla="*/ 1322363 w 3235569"/>
              <a:gd name="connsiteY9" fmla="*/ 16412 h 105507"/>
              <a:gd name="connsiteX10" fmla="*/ 1533378 w 3235569"/>
              <a:gd name="connsiteY10" fmla="*/ 86751 h 105507"/>
              <a:gd name="connsiteX11" fmla="*/ 1730326 w 3235569"/>
              <a:gd name="connsiteY11" fmla="*/ 16412 h 105507"/>
              <a:gd name="connsiteX12" fmla="*/ 1871003 w 3235569"/>
              <a:gd name="connsiteY12" fmla="*/ 58615 h 105507"/>
              <a:gd name="connsiteX13" fmla="*/ 2082018 w 3235569"/>
              <a:gd name="connsiteY13" fmla="*/ 2345 h 105507"/>
              <a:gd name="connsiteX14" fmla="*/ 2236763 w 3235569"/>
              <a:gd name="connsiteY14" fmla="*/ 72683 h 105507"/>
              <a:gd name="connsiteX15" fmla="*/ 2433711 w 3235569"/>
              <a:gd name="connsiteY15" fmla="*/ 30480 h 105507"/>
              <a:gd name="connsiteX16" fmla="*/ 2560320 w 3235569"/>
              <a:gd name="connsiteY16" fmla="*/ 72683 h 105507"/>
              <a:gd name="connsiteX17" fmla="*/ 2771335 w 3235569"/>
              <a:gd name="connsiteY17" fmla="*/ 16412 h 105507"/>
              <a:gd name="connsiteX18" fmla="*/ 2912012 w 3235569"/>
              <a:gd name="connsiteY18" fmla="*/ 72683 h 105507"/>
              <a:gd name="connsiteX19" fmla="*/ 3066757 w 3235569"/>
              <a:gd name="connsiteY19" fmla="*/ 16412 h 105507"/>
              <a:gd name="connsiteX20" fmla="*/ 3207434 w 3235569"/>
              <a:gd name="connsiteY20" fmla="*/ 58615 h 105507"/>
              <a:gd name="connsiteX21" fmla="*/ 3207434 w 3235569"/>
              <a:gd name="connsiteY21" fmla="*/ 58615 h 105507"/>
              <a:gd name="connsiteX22" fmla="*/ 3235569 w 3235569"/>
              <a:gd name="connsiteY22" fmla="*/ 72683 h 10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235569" h="105507">
                <a:moveTo>
                  <a:pt x="0" y="72683"/>
                </a:moveTo>
                <a:cubicBezTo>
                  <a:pt x="53926" y="44547"/>
                  <a:pt x="107852" y="16412"/>
                  <a:pt x="140677" y="16412"/>
                </a:cubicBezTo>
                <a:cubicBezTo>
                  <a:pt x="173502" y="16412"/>
                  <a:pt x="161779" y="72683"/>
                  <a:pt x="196948" y="72683"/>
                </a:cubicBezTo>
                <a:cubicBezTo>
                  <a:pt x="232117" y="72683"/>
                  <a:pt x="304800" y="11723"/>
                  <a:pt x="351692" y="16412"/>
                </a:cubicBezTo>
                <a:cubicBezTo>
                  <a:pt x="398584" y="21101"/>
                  <a:pt x="429064" y="96129"/>
                  <a:pt x="478301" y="100818"/>
                </a:cubicBezTo>
                <a:cubicBezTo>
                  <a:pt x="527538" y="105507"/>
                  <a:pt x="595532" y="46892"/>
                  <a:pt x="647114" y="44548"/>
                </a:cubicBezTo>
                <a:cubicBezTo>
                  <a:pt x="698696" y="42204"/>
                  <a:pt x="736210" y="86751"/>
                  <a:pt x="787791" y="86751"/>
                </a:cubicBezTo>
                <a:cubicBezTo>
                  <a:pt x="839372" y="86751"/>
                  <a:pt x="905022" y="49237"/>
                  <a:pt x="956603" y="44548"/>
                </a:cubicBezTo>
                <a:cubicBezTo>
                  <a:pt x="1008184" y="39859"/>
                  <a:pt x="1036320" y="63304"/>
                  <a:pt x="1097280" y="58615"/>
                </a:cubicBezTo>
                <a:cubicBezTo>
                  <a:pt x="1158240" y="53926"/>
                  <a:pt x="1249680" y="11723"/>
                  <a:pt x="1322363" y="16412"/>
                </a:cubicBezTo>
                <a:cubicBezTo>
                  <a:pt x="1395046" y="21101"/>
                  <a:pt x="1465384" y="86751"/>
                  <a:pt x="1533378" y="86751"/>
                </a:cubicBezTo>
                <a:cubicBezTo>
                  <a:pt x="1601372" y="86751"/>
                  <a:pt x="1674055" y="21101"/>
                  <a:pt x="1730326" y="16412"/>
                </a:cubicBezTo>
                <a:cubicBezTo>
                  <a:pt x="1786597" y="11723"/>
                  <a:pt x="1812388" y="60959"/>
                  <a:pt x="1871003" y="58615"/>
                </a:cubicBezTo>
                <a:cubicBezTo>
                  <a:pt x="1929618" y="56271"/>
                  <a:pt x="2021058" y="0"/>
                  <a:pt x="2082018" y="2345"/>
                </a:cubicBezTo>
                <a:cubicBezTo>
                  <a:pt x="2142978" y="4690"/>
                  <a:pt x="2178148" y="67994"/>
                  <a:pt x="2236763" y="72683"/>
                </a:cubicBezTo>
                <a:cubicBezTo>
                  <a:pt x="2295379" y="77372"/>
                  <a:pt x="2379785" y="30480"/>
                  <a:pt x="2433711" y="30480"/>
                </a:cubicBezTo>
                <a:cubicBezTo>
                  <a:pt x="2487637" y="30480"/>
                  <a:pt x="2504049" y="75028"/>
                  <a:pt x="2560320" y="72683"/>
                </a:cubicBezTo>
                <a:cubicBezTo>
                  <a:pt x="2616591" y="70338"/>
                  <a:pt x="2712720" y="16412"/>
                  <a:pt x="2771335" y="16412"/>
                </a:cubicBezTo>
                <a:cubicBezTo>
                  <a:pt x="2829950" y="16412"/>
                  <a:pt x="2862775" y="72683"/>
                  <a:pt x="2912012" y="72683"/>
                </a:cubicBezTo>
                <a:cubicBezTo>
                  <a:pt x="2961249" y="72683"/>
                  <a:pt x="3017520" y="18757"/>
                  <a:pt x="3066757" y="16412"/>
                </a:cubicBezTo>
                <a:cubicBezTo>
                  <a:pt x="3115994" y="14067"/>
                  <a:pt x="3207434" y="58615"/>
                  <a:pt x="3207434" y="58615"/>
                </a:cubicBezTo>
                <a:lnTo>
                  <a:pt x="3207434" y="58615"/>
                </a:lnTo>
                <a:lnTo>
                  <a:pt x="3235569" y="72683"/>
                </a:lnTo>
              </a:path>
            </a:pathLst>
          </a:cu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571472" y="1000108"/>
            <a:ext cx="142876" cy="14287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571472" y="1000108"/>
            <a:ext cx="142876" cy="14287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Действительные причастия имеют только полную </a:t>
            </a:r>
            <a:r>
              <a:rPr lang="ru-RU" sz="2400" dirty="0" err="1" smtClean="0"/>
              <a:t>форму.Страдательные</a:t>
            </a:r>
            <a:r>
              <a:rPr lang="ru-RU" sz="2400" dirty="0" smtClean="0"/>
              <a:t> причастия имеют полную и краткую </a:t>
            </a:r>
            <a:r>
              <a:rPr lang="ru-RU" sz="2400" dirty="0" err="1" smtClean="0"/>
              <a:t>форму.Страдательное</a:t>
            </a:r>
            <a:r>
              <a:rPr lang="ru-RU" sz="2400" dirty="0" smtClean="0"/>
              <a:t> причастие в полной форме в предложении является </a:t>
            </a:r>
            <a:r>
              <a:rPr lang="ru-RU" sz="2400" dirty="0" err="1" smtClean="0"/>
              <a:t>определением,в</a:t>
            </a:r>
            <a:r>
              <a:rPr lang="ru-RU" sz="2400" dirty="0" smtClean="0"/>
              <a:t> краткой </a:t>
            </a:r>
            <a:r>
              <a:rPr lang="ru-RU" sz="2400" dirty="0" err="1" smtClean="0"/>
              <a:t>форме-сказуемым.В</a:t>
            </a:r>
            <a:r>
              <a:rPr lang="ru-RU" sz="2400" dirty="0" smtClean="0"/>
              <a:t> полной форме </a:t>
            </a:r>
            <a:r>
              <a:rPr lang="ru-RU" sz="2400" dirty="0" err="1" smtClean="0"/>
              <a:t>страдтельного</a:t>
            </a:r>
            <a:r>
              <a:rPr lang="ru-RU" sz="2400" dirty="0" smtClean="0"/>
              <a:t> причастия </a:t>
            </a:r>
            <a:r>
              <a:rPr lang="ru-RU" sz="2400" dirty="0" err="1" smtClean="0"/>
              <a:t>прош.вр</a:t>
            </a:r>
            <a:r>
              <a:rPr lang="ru-RU" sz="2400" dirty="0" smtClean="0"/>
              <a:t>. пишется суффикс –</a:t>
            </a:r>
            <a:r>
              <a:rPr lang="ru-RU" sz="2400" dirty="0" err="1" smtClean="0"/>
              <a:t>нн,а</a:t>
            </a:r>
            <a:r>
              <a:rPr lang="ru-RU" sz="2400" dirty="0" smtClean="0"/>
              <a:t> в краткой –н.</a:t>
            </a:r>
          </a:p>
          <a:p>
            <a:r>
              <a:rPr lang="ru-RU" sz="2400" dirty="0" smtClean="0"/>
              <a:t>-Не- пишется слитно с полными причастиями:</a:t>
            </a:r>
          </a:p>
          <a:p>
            <a:pPr>
              <a:buNone/>
            </a:pPr>
            <a:r>
              <a:rPr lang="ru-RU" sz="2400" dirty="0" smtClean="0"/>
              <a:t>1)если они не употребляются без –не-</a:t>
            </a:r>
          </a:p>
          <a:p>
            <a:pPr>
              <a:buNone/>
            </a:pPr>
            <a:r>
              <a:rPr lang="ru-RU" sz="2400" dirty="0" smtClean="0"/>
              <a:t>                    </a:t>
            </a:r>
            <a:r>
              <a:rPr lang="ru-RU" sz="2400" b="1" dirty="0" smtClean="0"/>
              <a:t>ненавидящий</a:t>
            </a:r>
          </a:p>
          <a:p>
            <a:pPr>
              <a:buNone/>
            </a:pPr>
            <a:r>
              <a:rPr lang="ru-RU" sz="2400" dirty="0" smtClean="0"/>
              <a:t>2)если от причастия нет зависимых слов</a:t>
            </a:r>
          </a:p>
          <a:p>
            <a:pPr>
              <a:buNone/>
            </a:pPr>
            <a:r>
              <a:rPr lang="ru-RU" sz="2400" dirty="0" smtClean="0"/>
              <a:t>                     </a:t>
            </a:r>
            <a:r>
              <a:rPr lang="ru-RU" sz="2400" b="1" dirty="0" smtClean="0"/>
              <a:t>незатихающая буря</a:t>
            </a:r>
          </a:p>
          <a:p>
            <a:pPr>
              <a:buNone/>
            </a:pPr>
            <a:r>
              <a:rPr lang="ru-RU" sz="2400" dirty="0" smtClean="0"/>
              <a:t>-Не- пишется раздельно:</a:t>
            </a:r>
          </a:p>
          <a:p>
            <a:pPr>
              <a:buNone/>
            </a:pPr>
            <a:r>
              <a:rPr lang="ru-RU" sz="2400" dirty="0" smtClean="0"/>
              <a:t>1)С полными </a:t>
            </a:r>
            <a:r>
              <a:rPr lang="ru-RU" sz="2400" dirty="0" err="1" smtClean="0"/>
              <a:t>причастиями,если</a:t>
            </a:r>
            <a:r>
              <a:rPr lang="ru-RU" sz="2400" dirty="0" smtClean="0"/>
              <a:t> есть противопоставление с союзом –а-.</a:t>
            </a:r>
          </a:p>
          <a:p>
            <a:pPr>
              <a:buNone/>
            </a:pPr>
            <a:r>
              <a:rPr lang="ru-RU" sz="2400" dirty="0" smtClean="0"/>
              <a:t>2)Если от причастия есть зависимые слова:</a:t>
            </a:r>
          </a:p>
          <a:p>
            <a:pPr>
              <a:buNone/>
            </a:pPr>
            <a:r>
              <a:rPr lang="ru-RU" sz="2400" dirty="0" smtClean="0"/>
              <a:t>                  </a:t>
            </a:r>
            <a:r>
              <a:rPr lang="ru-RU" sz="2400" b="1" dirty="0" smtClean="0"/>
              <a:t>не решённая вовремя проблема</a:t>
            </a:r>
          </a:p>
          <a:p>
            <a:pPr>
              <a:buNone/>
            </a:pPr>
            <a:r>
              <a:rPr lang="ru-RU" sz="2400" dirty="0" smtClean="0"/>
              <a:t>3)С краткими причастиями:</a:t>
            </a:r>
          </a:p>
          <a:p>
            <a:pPr>
              <a:buNone/>
            </a:pPr>
            <a:r>
              <a:rPr lang="ru-RU" sz="2400" dirty="0" smtClean="0"/>
              <a:t>                  </a:t>
            </a:r>
            <a:r>
              <a:rPr lang="ru-RU" sz="2400" b="1" dirty="0" smtClean="0"/>
              <a:t>не решена проблема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395</Words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Причастие</vt:lpstr>
      <vt:lpstr>Слайд 2</vt:lpstr>
      <vt:lpstr>Образование действительных причастий</vt:lpstr>
      <vt:lpstr>Образование страдательных причастий 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Причастие</dc:title>
  <dc:creator>Админ</dc:creator>
  <cp:lastModifiedBy>Александр</cp:lastModifiedBy>
  <cp:revision>9</cp:revision>
  <dcterms:created xsi:type="dcterms:W3CDTF">2014-01-27T05:41:23Z</dcterms:created>
  <dcterms:modified xsi:type="dcterms:W3CDTF">2018-12-29T06:22:09Z</dcterms:modified>
</cp:coreProperties>
</file>