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82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AAFF-9F39-4086-AC40-D2ABD0BB6FBB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64E30-84D4-4F79-A0EB-584D2A52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8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0B90-6DD1-41BC-A486-B43AAAA9C1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5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/>
              <a:pPr/>
              <a:t>3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/>
              <a:pPr/>
              <a:t>4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/>
              <a:pPr/>
              <a:t>5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/>
              <a:pPr/>
              <a:t>6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/>
              <a:pPr/>
              <a:t>7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B4E2E-AD53-41BB-817F-EAF25AA8D326}" type="slidenum">
              <a:rPr lang="ru-RU"/>
              <a:pPr/>
              <a:t>8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99073-8A88-457B-919D-7092D97E26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6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1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4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5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9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0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2C4F-D602-43A2-B2E5-AD7A47A2D68E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F421-76B2-42B6-A6A4-00F82BB9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D:\Admin\Desktop\&#1048;&#1084;&#1103;%20&#1087;&#1088;&#1080;&#1083;&#1072;&#1075;&#1072;&#1090;&#1077;&#1083;&#1100;&#1085;&#1086;&#1077;\rus6_imya--prilagatelnoe.html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4437112"/>
            <a:ext cx="6984776" cy="22322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544" y="4581128"/>
            <a:ext cx="6400800" cy="2088232"/>
          </a:xfrm>
        </p:spPr>
        <p:txBody>
          <a:bodyPr>
            <a:normAutofit fontScale="70000" lnSpcReduction="2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Интерактивный тренажер по теме: </a:t>
            </a: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«Имя прилагательное.</a:t>
            </a: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Повторение изученного в 5 классе»</a:t>
            </a:r>
          </a:p>
          <a:p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Автор: учитель русского языка и литературы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МКОУ Заволжского лицея Голубева Е.А.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6" name="Picture 4" descr="https://img-fotki.yandex.ru/get/3111/134091466.2c9/0_132cd0_f7532d18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27" y="4221088"/>
            <a:ext cx="17027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30175" y="44624"/>
            <a:ext cx="8937625" cy="6669087"/>
            <a:chOff x="158" y="119"/>
            <a:chExt cx="5489" cy="4037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331640" y="4437112"/>
            <a:ext cx="6984776" cy="22322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150" dirty="0">
                <a:ln w="11430"/>
                <a:solidFill>
                  <a:schemeClr val="tx2"/>
                </a:solidFill>
                <a:latin typeface="Monotype Corsiva" pitchFamily="66" charset="0"/>
              </a:rPr>
              <a:t>Дорогие ребята!</a:t>
            </a:r>
          </a:p>
          <a:p>
            <a:pPr algn="just"/>
            <a:r>
              <a:rPr lang="ru-RU" sz="2000" spc="150" dirty="0">
                <a:ln w="11430"/>
                <a:solidFill>
                  <a:schemeClr val="tx2"/>
                </a:solidFill>
                <a:latin typeface="Monotype Corsiva" pitchFamily="66" charset="0"/>
              </a:rPr>
              <a:t>Предлагаю вам принять участие в интерактивной игре, в которой вы сможете вспомнить страницы </a:t>
            </a:r>
            <a:r>
              <a:rPr lang="ru-RU" sz="2000" spc="150" dirty="0" smtClean="0">
                <a:ln w="11430"/>
                <a:solidFill>
                  <a:schemeClr val="tx2"/>
                </a:solidFill>
                <a:latin typeface="Monotype Corsiva" pitchFamily="66" charset="0"/>
              </a:rPr>
              <a:t>сказки «Золушка» Шарля Перро. Золушке очень нужна ваша помощь, ведь она так хочет попасть на бал! Однако злая мачеха и ее дочери опять строят козни! Помоги Золушке встретиться с принцем!  </a:t>
            </a:r>
            <a:endParaRPr lang="ru-RU" sz="2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31" y="2348880"/>
            <a:ext cx="1152128" cy="2603808"/>
          </a:xfrm>
          <a:prstGeom prst="rect">
            <a:avLst/>
          </a:prstGeom>
        </p:spPr>
      </p:pic>
      <p:sp>
        <p:nvSpPr>
          <p:cNvPr id="21" name="AutoShape 4" descr="http%3A/s00.yaplakal.com/pics/pics_original/7/5/2/85452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08" y="4789780"/>
            <a:ext cx="1807572" cy="18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701" y="4906616"/>
            <a:ext cx="6611968" cy="111467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99592" y="4941168"/>
            <a:ext cx="56166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1. В каком ряду оба слова прилагательные?</a:t>
            </a:r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584" y="836712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</a:rPr>
              <a:t>Тяжело заболела, глубокая печаль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51520" y="9087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51520" y="177281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51520" y="3428677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1520" y="2636912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27584" y="1700808"/>
            <a:ext cx="5165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Грязная работа, назвали Золушкой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27584" y="3356992"/>
            <a:ext cx="5184575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Молодой принц, в большом дворце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27584" y="2564904"/>
            <a:ext cx="5165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Ворчливая мачеха, ссоры сестер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228184" y="908720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28184" y="17728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28184" y="2636912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-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166939" y="6216759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28184" y="34290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01312" y="4344551"/>
            <a:ext cx="1501505" cy="2232248"/>
            <a:chOff x="7236296" y="4221088"/>
            <a:chExt cx="1501505" cy="22322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36296" y="6043292"/>
              <a:ext cx="1501505" cy="4100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Monotype Corsiva" pitchFamily="66" charset="0"/>
                </a:rPr>
                <a:t>Помощь?</a:t>
              </a:r>
              <a:endParaRPr lang="ru-RU" sz="2000" b="1" dirty="0">
                <a:latin typeface="Monotype Corsiva" pitchFamily="66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21088"/>
              <a:ext cx="1148235" cy="200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4" descr="http%3A/0lik.ru/uploads/posts/2015-03/1426583545_rdntxgbpikwgn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%3A/img0.liveinternet.ru/images/attach/c/11/114/708/114708138__10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%3A/img-fotki.yandex.ru/get/5642/96206472.284/0_10efd0_ebafdd89_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776886" y="762618"/>
            <a:ext cx="2187602" cy="3170438"/>
            <a:chOff x="6776886" y="762618"/>
            <a:chExt cx="2187602" cy="31704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886" y="762618"/>
              <a:ext cx="2187602" cy="31704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48264" y="2420888"/>
              <a:ext cx="1854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Прилагательные отвечают на вопросы: </a:t>
              </a:r>
              <a:r>
                <a:rPr lang="ru-RU" b="1" dirty="0" smtClean="0"/>
                <a:t>КАКОЙ? ЧЕЙ?</a:t>
              </a:r>
              <a:endParaRPr lang="ru-RU" b="1" dirty="0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92" y="4187904"/>
            <a:ext cx="1473344" cy="14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2" grpId="0" animBg="1"/>
      <p:bldP spid="18462" grpId="1" animBg="1"/>
      <p:bldP spid="18461" grpId="0" animBg="1"/>
      <p:bldP spid="184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701" y="4906615"/>
            <a:ext cx="6611968" cy="104266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0375" y="4941168"/>
            <a:ext cx="6583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2. В каком ряду прилагательное стоит в винительном падеже?</a:t>
            </a:r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584" y="836712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</a:rPr>
              <a:t>Красавица в  белом платье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51520" y="9087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51520" y="177281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51520" y="3501008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1520" y="256490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27584" y="1772816"/>
            <a:ext cx="5165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хрустальной палочкой в руке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27584" y="3356992"/>
            <a:ext cx="5184575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Выбрала лучшую тыкву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27584" y="2492896"/>
            <a:ext cx="5165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была добрая фея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228184" y="908720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28184" y="17728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28184" y="2492896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-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166939" y="6216759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28184" y="34290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01312" y="4344551"/>
            <a:ext cx="1501505" cy="2232248"/>
            <a:chOff x="7236296" y="4221088"/>
            <a:chExt cx="1501505" cy="22322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36296" y="6043292"/>
              <a:ext cx="1501505" cy="4100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Monotype Corsiva" pitchFamily="66" charset="0"/>
                </a:rPr>
                <a:t>Помощь?</a:t>
              </a:r>
              <a:endParaRPr lang="ru-RU" sz="2000" b="1" dirty="0">
                <a:latin typeface="Monotype Corsiva" pitchFamily="66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21088"/>
              <a:ext cx="1148235" cy="200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4" descr="http%3A/0lik.ru/uploads/posts/2015-03/1426583545_rdntxgbpikwgn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%3A/img0.liveinternet.ru/images/attach/c/11/114/708/114708138__10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%3A/img-fotki.yandex.ru/get/5642/96206472.284/0_10efd0_ebafdd89_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660232" y="762618"/>
            <a:ext cx="2447256" cy="3185539"/>
            <a:chOff x="6660232" y="762618"/>
            <a:chExt cx="2447256" cy="318553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762618"/>
              <a:ext cx="2447256" cy="31704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04248" y="1916832"/>
              <a:ext cx="21602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Падеж прилагательного определяется по падежу существительного, к которому относится</a:t>
              </a:r>
              <a:endParaRPr lang="ru-RU" b="1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92" y="4187904"/>
            <a:ext cx="1473344" cy="14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2" grpId="0" animBg="1"/>
      <p:bldP spid="18462" grpId="1" animBg="1"/>
      <p:bldP spid="18461" grpId="0" animBg="1"/>
      <p:bldP spid="184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701" y="4725144"/>
            <a:ext cx="6611968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0375" y="4725144"/>
            <a:ext cx="6583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3. В каком ряду прилагательное стоит в вин. падеже, мн. числе?</a:t>
            </a:r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584" y="836712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</a:rPr>
              <a:t>Волшебной палочкой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51520" y="9087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51520" y="177281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51520" y="2564904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1520" y="342900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27584" y="2492896"/>
            <a:ext cx="5165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красивых коней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27584" y="3356992"/>
            <a:ext cx="5184575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Превосходная упряжка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27584" y="1700808"/>
            <a:ext cx="5165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золоченую карету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228184" y="908720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28184" y="17728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28184" y="34290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-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166939" y="6216759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28184" y="2564904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01312" y="4344551"/>
            <a:ext cx="1501505" cy="2232248"/>
            <a:chOff x="7236296" y="4221088"/>
            <a:chExt cx="1501505" cy="22322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36296" y="6043292"/>
              <a:ext cx="1501505" cy="4100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Monotype Corsiva" pitchFamily="66" charset="0"/>
                </a:rPr>
                <a:t>Помощь?</a:t>
              </a:r>
              <a:endParaRPr lang="ru-RU" sz="2000" b="1" dirty="0">
                <a:latin typeface="Monotype Corsiva" pitchFamily="66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21088"/>
              <a:ext cx="1148235" cy="200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4" descr="http%3A/0lik.ru/uploads/posts/2015-03/1426583545_rdntxgbpikwgn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%3A/img0.liveinternet.ru/images/attach/c/11/114/708/114708138__10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%3A/img-fotki.yandex.ru/get/5642/96206472.284/0_10efd0_ebafdd89_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660232" y="762618"/>
            <a:ext cx="2447256" cy="3170438"/>
            <a:chOff x="6660232" y="762618"/>
            <a:chExt cx="2447256" cy="31704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762618"/>
              <a:ext cx="2447256" cy="31704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04248" y="2311712"/>
              <a:ext cx="21602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Падеж и число  прилагательного определяется по падежу существительного</a:t>
              </a:r>
              <a:endParaRPr lang="ru-RU" b="1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92" y="4187904"/>
            <a:ext cx="1473344" cy="14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2" grpId="0" animBg="1"/>
      <p:bldP spid="18462" grpId="1" animBg="1"/>
      <p:bldP spid="18461" grpId="0" animBg="1"/>
      <p:bldP spid="184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701" y="4725144"/>
            <a:ext cx="6804772" cy="102611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7367" y="4797152"/>
            <a:ext cx="68409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4. В каком ряду в окончании прилагательного пишется буква У?</a:t>
            </a:r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584" y="836712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</a:rPr>
              <a:t>Стояла в стар…м  </a:t>
            </a:r>
            <a:r>
              <a:rPr lang="ru-RU" sz="2400" b="1" dirty="0">
                <a:latin typeface="Times New Roman" pitchFamily="18" charset="0"/>
              </a:rPr>
              <a:t>платье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51520" y="9087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51520" y="177281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51520" y="34290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1520" y="2564904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27584" y="2565401"/>
            <a:ext cx="5165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Сверкало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драгоценн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…ми камнями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27584" y="3356992"/>
            <a:ext cx="5184575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Хрустальн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…ю туфельку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27584" y="1700808"/>
            <a:ext cx="5165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наряд из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серебрян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…й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парчи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228184" y="908720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28184" y="17728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28184" y="2564904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-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211960" y="6237312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28184" y="34290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01312" y="4344551"/>
            <a:ext cx="1501505" cy="2232248"/>
            <a:chOff x="7236296" y="4221088"/>
            <a:chExt cx="1501505" cy="22322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36296" y="6043292"/>
              <a:ext cx="1501505" cy="4100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Monotype Corsiva" pitchFamily="66" charset="0"/>
                </a:rPr>
                <a:t>Помощь?</a:t>
              </a:r>
              <a:endParaRPr lang="ru-RU" sz="2000" b="1" dirty="0">
                <a:latin typeface="Monotype Corsiva" pitchFamily="66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21088"/>
              <a:ext cx="1148235" cy="200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4" descr="http%3A/0lik.ru/uploads/posts/2015-03/1426583545_rdntxgbpikwgn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%3A/img0.liveinternet.ru/images/attach/c/11/114/708/114708138__10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%3A/img-fotki.yandex.ru/get/5642/96206472.284/0_10efd0_ebafdd89_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660232" y="762618"/>
            <a:ext cx="2447256" cy="3170438"/>
            <a:chOff x="6660232" y="762618"/>
            <a:chExt cx="2447256" cy="31704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762618"/>
              <a:ext cx="2447256" cy="31704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04248" y="2311712"/>
              <a:ext cx="21602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Задать вопрос.</a:t>
              </a:r>
            </a:p>
            <a:p>
              <a:pPr algn="ctr"/>
              <a:r>
                <a:rPr lang="ru-RU" dirty="0" smtClean="0"/>
                <a:t>Какое окончание пишется в вопросе, такое и в прилагательном.</a:t>
              </a:r>
              <a:endParaRPr lang="ru-RU" b="1" dirty="0"/>
            </a:p>
          </p:txBody>
        </p:sp>
      </p:grpSp>
      <p:pic>
        <p:nvPicPr>
          <p:cNvPr id="29" name="Picture 4" descr="https://img-fotki.yandex.ru/get/3111/134091466.2c9/0_132cd0_f7532d18_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95" y="4037858"/>
            <a:ext cx="1302841" cy="19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2" grpId="0" animBg="1"/>
      <p:bldP spid="18462" grpId="1" animBg="1"/>
      <p:bldP spid="25" grpId="0" animBg="1"/>
      <p:bldP spid="18461" grpId="0" animBg="1"/>
      <p:bldP spid="184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701" y="4725144"/>
            <a:ext cx="6611968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0375" y="4725144"/>
            <a:ext cx="6583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5. В каком ряду во всех словах не пишется Ь после шипящего?</a:t>
            </a:r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584" y="836712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latin typeface="Times New Roman" pitchFamily="18" charset="0"/>
              </a:rPr>
              <a:t>Окажеш</a:t>
            </a:r>
            <a:r>
              <a:rPr lang="ru-RU" sz="2400" b="1" dirty="0" smtClean="0">
                <a:latin typeface="Times New Roman" pitchFamily="18" charset="0"/>
              </a:rPr>
              <a:t>… </a:t>
            </a:r>
            <a:r>
              <a:rPr lang="ru-RU" sz="2400" b="1" dirty="0" err="1" smtClean="0">
                <a:latin typeface="Times New Roman" pitchFamily="18" charset="0"/>
              </a:rPr>
              <a:t>помощ</a:t>
            </a:r>
            <a:r>
              <a:rPr lang="ru-RU" sz="2400" b="1" dirty="0" smtClean="0">
                <a:latin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51520" y="9087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51520" y="1772816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51520" y="2564904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1520" y="342900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27584" y="2492896"/>
            <a:ext cx="5165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Конь резв и  горяч…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27584" y="3356992"/>
            <a:ext cx="5184575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Дождеш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новых встреч…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27584" y="1700808"/>
            <a:ext cx="5165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Вернеш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полноч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228184" y="908720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28184" y="1772816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28184" y="3429000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-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166939" y="6216759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28184" y="2564904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01312" y="4344551"/>
            <a:ext cx="1501505" cy="2232248"/>
            <a:chOff x="7236296" y="4221088"/>
            <a:chExt cx="1501505" cy="22322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36296" y="6043292"/>
              <a:ext cx="1501505" cy="4100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Monotype Corsiva" pitchFamily="66" charset="0"/>
                </a:rPr>
                <a:t>Помощь?</a:t>
              </a:r>
              <a:endParaRPr lang="ru-RU" sz="2000" b="1" dirty="0">
                <a:latin typeface="Monotype Corsiva" pitchFamily="66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21088"/>
              <a:ext cx="1148235" cy="200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4" descr="http%3A/0lik.ru/uploads/posts/2015-03/1426583545_rdntxgbpikwgn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%3A/img0.liveinternet.ru/images/attach/c/11/114/708/114708138__10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%3A/img-fotki.yandex.ru/get/5642/96206472.284/0_10efd0_ebafdd89_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660232" y="762618"/>
            <a:ext cx="2447256" cy="3170438"/>
            <a:chOff x="6660232" y="762618"/>
            <a:chExt cx="2447256" cy="31704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762618"/>
              <a:ext cx="2447256" cy="31704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32240" y="2311712"/>
              <a:ext cx="23042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Ь пишется в глаголах и существительных не 3 склонения, 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НЕ</a:t>
              </a:r>
              <a:r>
                <a:rPr lang="ru-RU" b="1" dirty="0" smtClean="0"/>
                <a:t> пишется в прилагательных</a:t>
              </a:r>
              <a:endParaRPr lang="ru-RU" b="1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92" y="4187904"/>
            <a:ext cx="1473344" cy="14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2" grpId="0" animBg="1"/>
      <p:bldP spid="18462" grpId="1" animBg="1"/>
      <p:bldP spid="18461" grpId="0" animBg="1"/>
      <p:bldP spid="184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701" y="4725144"/>
            <a:ext cx="6804772" cy="102611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7367" y="4797152"/>
            <a:ext cx="68409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6. В каком ряду есть краткое прилагательное в единственном числе?</a:t>
            </a:r>
            <a:endParaRPr lang="ru-RU" sz="2800" b="1" dirty="0">
              <a:solidFill>
                <a:srgbClr val="505050"/>
              </a:solidFill>
              <a:latin typeface="Times New Roman" pitchFamily="18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584" y="836712"/>
            <a:ext cx="5184576" cy="503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</a:rPr>
              <a:t>Искусно приколоть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51520" y="90872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80194" y="2633570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51520" y="34290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16312" y="1772655"/>
            <a:ext cx="360362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46584" y="2492896"/>
            <a:ext cx="5165576" cy="5035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Наряды хороши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27584" y="3356992"/>
            <a:ext cx="5184575" cy="50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Золушка была прекрасна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27584" y="1700808"/>
            <a:ext cx="516557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76200" cmpd="tri">
                <a:solidFill>
                  <a:schemeClr val="bg2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Сделаться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потоньше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228184" y="908720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28184" y="2564904"/>
            <a:ext cx="360363" cy="360362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/>
              <a:t>-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65039" y="1797501"/>
            <a:ext cx="360363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-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211960" y="6237312"/>
            <a:ext cx="864096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28184" y="3429000"/>
            <a:ext cx="360362" cy="360363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01312" y="4344551"/>
            <a:ext cx="1501505" cy="2232248"/>
            <a:chOff x="7236296" y="4221088"/>
            <a:chExt cx="1501505" cy="22322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36296" y="6043292"/>
              <a:ext cx="1501505" cy="4100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Monotype Corsiva" pitchFamily="66" charset="0"/>
                </a:rPr>
                <a:t>Помощь?</a:t>
              </a:r>
              <a:endParaRPr lang="ru-RU" sz="2000" b="1" dirty="0">
                <a:latin typeface="Monotype Corsiva" pitchFamily="66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21088"/>
              <a:ext cx="1148235" cy="200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4" descr="http%3A/0lik.ru/uploads/posts/2015-03/1426583545_rdntxgbpikwgn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%3A/img0.liveinternet.ru/images/attach/c/11/114/708/114708138__10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%3A/img-fotki.yandex.ru/get/5642/96206472.284/0_10efd0_ebafdd89_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517232" y="762618"/>
            <a:ext cx="2447256" cy="3170438"/>
            <a:chOff x="6877272" y="762618"/>
            <a:chExt cx="2447256" cy="31704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272" y="762618"/>
              <a:ext cx="2447256" cy="31704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20272" y="2132856"/>
              <a:ext cx="2160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Полные прилагательные  – КАКОЙ?</a:t>
              </a:r>
            </a:p>
            <a:p>
              <a:pPr algn="ctr"/>
              <a:r>
                <a:rPr lang="ru-RU" dirty="0" smtClean="0"/>
                <a:t>Краткие прилагательные – КАКОВ?</a:t>
              </a:r>
              <a:endParaRPr lang="ru-RU" b="1" dirty="0"/>
            </a:p>
          </p:txBody>
        </p:sp>
      </p:grpSp>
      <p:pic>
        <p:nvPicPr>
          <p:cNvPr id="29" name="Picture 4" descr="https://img-fotki.yandex.ru/get/3111/134091466.2c9/0_132cd0_f7532d18_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82" y="3331690"/>
            <a:ext cx="1302841" cy="19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img-fotki.yandex.ru/get/3111/134091466.2c9/0_132cd0_f7532d18_or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0" y="334858"/>
            <a:ext cx="3680792" cy="56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60" grpId="0" animBg="1"/>
      <p:bldP spid="18460" grpId="1" animBg="1"/>
      <p:bldP spid="18462" grpId="0" animBg="1"/>
      <p:bldP spid="18462" grpId="1" animBg="1"/>
      <p:bldP spid="25" grpId="0" animBg="1"/>
      <p:bldP spid="18461" grpId="0" animBg="1"/>
      <p:bldP spid="184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33536" y="-37253"/>
            <a:ext cx="9177536" cy="6895253"/>
          </a:xfrm>
          <a:prstGeom prst="frame">
            <a:avLst>
              <a:gd name="adj1" fmla="val 16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 descr="https://img-fotki.yandex.ru/get/9761/134091466.2c9/0_132cdf_3fdc5326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8511"/>
            <a:ext cx="3940823" cy="53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4792" y="332656"/>
            <a:ext cx="3960440" cy="51708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</a:rPr>
              <a:t>Задания первого тура вы выполнили!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</a:rPr>
              <a:t>Помогли Золушке попасть на бал.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</a:rPr>
              <a:t>Но, как известно, на балу Золушка потеряла туфельку после того, как часы пробили двенадцать. Она снова рассталась с принцем!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</a:rPr>
              <a:t>Найдет ли он хозяйку туфельки?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792" y="5805262"/>
            <a:ext cx="3923122" cy="73854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hlinkClick r:id="rId5" action="ppaction://hlinkfile"/>
              </a:rPr>
              <a:t>Итоговый тест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395</Words>
  <Application>Microsoft Office PowerPoint</Application>
  <PresentationFormat>Экран (4:3)</PresentationFormat>
  <Paragraphs>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2017-12-09T16:46:12Z</dcterms:created>
  <dcterms:modified xsi:type="dcterms:W3CDTF">2019-01-02T13:56:11Z</dcterms:modified>
</cp:coreProperties>
</file>