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0" r:id="rId7"/>
    <p:sldId id="265" r:id="rId8"/>
    <p:sldId id="266" r:id="rId9"/>
    <p:sldId id="267" r:id="rId10"/>
    <p:sldId id="264" r:id="rId11"/>
    <p:sldId id="269" r:id="rId12"/>
    <p:sldId id="270" r:id="rId13"/>
    <p:sldId id="271" r:id="rId14"/>
    <p:sldId id="263" r:id="rId15"/>
    <p:sldId id="272" r:id="rId16"/>
    <p:sldId id="258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A160C"/>
    <a:srgbClr val="F04B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4CFA-0524-4818-B7D9-4CDB24E6C2D9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5EC9-4717-43D5-BB8C-E01418E65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0C37-9DC8-491A-A64C-9BB1EA2CB300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17CD-17DF-4EEC-B551-048F004C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44F8-77B6-4A5D-926D-A82FA7DCCF11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C0C4-E181-4BF3-87F1-48A77593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BE01-AD4C-4604-A173-452EF1B21694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ED75E-2D1F-401A-AC21-818C67B78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9D27-FCA2-4E75-B6B7-62AA2FAE3DF6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25F0-C185-49F1-9C4A-21DC2F314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B012-CFCB-4E38-B6E5-874FD6327745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9C72-13B2-4320-971C-ECC61B727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91D3-3FDF-40A8-AEC4-8AC86788571D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58BD-7222-423A-9FB1-B4133CF48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62AF-E904-4FD6-98EF-F3E66DD035F2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A7059-438C-4EC2-B38B-A20A683D3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C805-272C-4C33-87B7-59D1A1A323F0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3B4A-ADFF-4274-A5E3-617A64A4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95189-89A1-47A3-BA8F-F3925D4D86D1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9BC9-81C8-4099-9C74-3A43F8AF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130F-2A15-43DF-9878-238D534EB820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720F-E541-4BE7-9C39-892226529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E49CAA-BB6C-4FB2-A9FA-CBB6C89B7812}" type="datetimeFigureOut">
              <a:rPr lang="ru-RU"/>
              <a:pPr>
                <a:defRPr/>
              </a:pPr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864DC-5F0B-4F2D-A7D2-2B4E2E67B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gif"/><Relationship Id="rId7" Type="http://schemas.openxmlformats.org/officeDocument/2006/relationships/image" Target="../media/image55.gif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smtClean="0"/>
              <a:t>Дифференциация </a:t>
            </a:r>
            <a:r>
              <a:rPr lang="en-US" sz="4000" smtClean="0"/>
              <a:t>[</a:t>
            </a:r>
            <a:r>
              <a:rPr lang="ru-RU" sz="4000" smtClean="0"/>
              <a:t>Б-П</a:t>
            </a:r>
            <a:r>
              <a:rPr lang="en-US" sz="4000" smtClean="0"/>
              <a:t>]</a:t>
            </a:r>
            <a:r>
              <a:rPr lang="ru-RU" sz="4000" smtClean="0"/>
              <a:t> и букв Б, П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5219700" y="4365625"/>
            <a:ext cx="34845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Подготовила и провела: </a:t>
            </a:r>
          </a:p>
          <a:p>
            <a:r>
              <a:rPr lang="ru-RU" sz="2000">
                <a:latin typeface="Calibri" pitchFamily="34" charset="0"/>
              </a:rPr>
              <a:t>учитель- логопед школы № 28</a:t>
            </a:r>
          </a:p>
          <a:p>
            <a:r>
              <a:rPr lang="ru-RU" sz="2000">
                <a:latin typeface="Calibri" pitchFamily="34" charset="0"/>
              </a:rPr>
              <a:t>Зеленкова О.Н.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779838" y="630872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Г. Воронеж</a:t>
            </a:r>
            <a:r>
              <a:rPr lang="ru-RU"/>
              <a:t> 2016 г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80063" y="6308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Чтобы поменьше было случав неясных</a:t>
            </a:r>
            <a:br>
              <a:rPr lang="ru-RU" sz="2400" dirty="0" smtClean="0"/>
            </a:br>
            <a:r>
              <a:rPr lang="ru-RU" sz="2400" dirty="0" smtClean="0"/>
              <a:t>И что бы ответов не было плохих,</a:t>
            </a:r>
            <a:br>
              <a:rPr lang="ru-RU" sz="2400" dirty="0" smtClean="0"/>
            </a:br>
            <a:r>
              <a:rPr lang="ru-RU" sz="2400" dirty="0" smtClean="0"/>
              <a:t>Прислушайся к звучанию согласных,</a:t>
            </a:r>
            <a:br>
              <a:rPr lang="ru-RU" sz="2400" dirty="0" smtClean="0"/>
            </a:br>
            <a:r>
              <a:rPr lang="ru-RU" sz="2400" dirty="0" smtClean="0"/>
              <a:t> Чтобы не путать звонких и глухих.</a:t>
            </a:r>
          </a:p>
        </p:txBody>
      </p:sp>
      <p:sp>
        <p:nvSpPr>
          <p:cNvPr id="22530" name="Содержимое 6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Хлеба - </a:t>
            </a:r>
            <a:r>
              <a:rPr lang="ru-RU" dirty="0" err="1" smtClean="0"/>
              <a:t>хле</a:t>
            </a:r>
            <a:r>
              <a:rPr lang="ru-RU" dirty="0" smtClean="0"/>
              <a:t>., супы – су., грибы – </a:t>
            </a:r>
            <a:r>
              <a:rPr lang="ru-RU" dirty="0" err="1" smtClean="0"/>
              <a:t>гри</a:t>
            </a:r>
            <a:r>
              <a:rPr lang="ru-RU" dirty="0" smtClean="0"/>
              <a:t>., карпы – кар., крабы – </a:t>
            </a:r>
            <a:r>
              <a:rPr lang="ru-RU" dirty="0" err="1" smtClean="0"/>
              <a:t>кра</a:t>
            </a:r>
            <a:r>
              <a:rPr lang="ru-RU" dirty="0" smtClean="0"/>
              <a:t>., бобы – </a:t>
            </a:r>
            <a:r>
              <a:rPr lang="ru-RU" dirty="0" err="1" smtClean="0"/>
              <a:t>бо</a:t>
            </a:r>
            <a:r>
              <a:rPr lang="ru-RU" dirty="0" smtClean="0"/>
              <a:t>., погреба- </a:t>
            </a:r>
            <a:r>
              <a:rPr lang="ru-RU" dirty="0" err="1" smtClean="0"/>
              <a:t>погре</a:t>
            </a:r>
            <a:r>
              <a:rPr lang="ru-RU" dirty="0" smtClean="0"/>
              <a:t>., трапы – </a:t>
            </a:r>
            <a:r>
              <a:rPr lang="ru-RU" dirty="0" err="1" smtClean="0"/>
              <a:t>тра</a:t>
            </a:r>
            <a:r>
              <a:rPr lang="ru-RU" dirty="0" smtClean="0"/>
              <a:t>., штаба – </a:t>
            </a:r>
            <a:r>
              <a:rPr lang="ru-RU" dirty="0" err="1" smtClean="0"/>
              <a:t>шта</a:t>
            </a:r>
            <a:r>
              <a:rPr lang="ru-RU" dirty="0" smtClean="0"/>
              <a:t>. 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rgbClr val="CC0000"/>
                </a:solidFill>
              </a:rPr>
              <a:t>Если слышишь парный звук,</a:t>
            </a:r>
          </a:p>
          <a:p>
            <a:pPr>
              <a:buNone/>
            </a:pPr>
            <a:r>
              <a:rPr lang="ru-RU" sz="2800" dirty="0" smtClean="0">
                <a:solidFill>
                  <a:srgbClr val="CC0000"/>
                </a:solidFill>
              </a:rPr>
              <a:t>Будь внимательным, мой друг.</a:t>
            </a:r>
          </a:p>
          <a:p>
            <a:pPr>
              <a:buNone/>
            </a:pPr>
            <a:r>
              <a:rPr lang="ru-RU" sz="2800" dirty="0" smtClean="0">
                <a:solidFill>
                  <a:srgbClr val="CC0000"/>
                </a:solidFill>
              </a:rPr>
              <a:t>Звук согласный проверяй – </a:t>
            </a:r>
          </a:p>
          <a:p>
            <a:pPr>
              <a:buNone/>
            </a:pPr>
            <a:r>
              <a:rPr lang="ru-RU" sz="2800" dirty="0" smtClean="0">
                <a:solidFill>
                  <a:srgbClr val="CC0000"/>
                </a:solidFill>
              </a:rPr>
              <a:t>Рядом гласный подставляй.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922338"/>
          </a:xfrm>
        </p:spPr>
        <p:txBody>
          <a:bodyPr/>
          <a:lstStyle/>
          <a:p>
            <a:r>
              <a:rPr lang="ru-RU" smtClean="0"/>
              <a:t>Физминутка</a:t>
            </a:r>
            <a:r>
              <a:rPr lang="en-US" smtClean="0"/>
              <a:t> “</a:t>
            </a:r>
            <a:r>
              <a:rPr lang="ru-RU" smtClean="0"/>
              <a:t>Островки</a:t>
            </a:r>
            <a:r>
              <a:rPr lang="en-US" smtClean="0"/>
              <a:t>”</a:t>
            </a:r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0736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Разложить картинки на 4 </a:t>
            </a:r>
            <a:r>
              <a:rPr lang="en-US" dirty="0" smtClean="0"/>
              <a:t>“</a:t>
            </a:r>
            <a:r>
              <a:rPr lang="ru-RU" dirty="0" err="1" smtClean="0"/>
              <a:t>остравка</a:t>
            </a:r>
            <a:r>
              <a:rPr lang="en-US" dirty="0" smtClean="0"/>
              <a:t>”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1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en-US" dirty="0" smtClean="0"/>
              <a:t>]</a:t>
            </a:r>
            <a:r>
              <a:rPr lang="ru-RU" dirty="0" smtClean="0"/>
              <a:t>      2 </a:t>
            </a:r>
            <a:r>
              <a:rPr lang="en-US" dirty="0" smtClean="0"/>
              <a:t>[</a:t>
            </a:r>
            <a:r>
              <a:rPr lang="ru-RU" dirty="0" smtClean="0"/>
              <a:t>Б</a:t>
            </a:r>
            <a:r>
              <a:rPr lang="en-US" dirty="0" smtClean="0"/>
              <a:t>’]      3 [</a:t>
            </a:r>
            <a:r>
              <a:rPr lang="ru-RU" dirty="0" smtClean="0"/>
              <a:t>П</a:t>
            </a:r>
            <a:r>
              <a:rPr lang="en-US" dirty="0" smtClean="0"/>
              <a:t>]</a:t>
            </a:r>
            <a:r>
              <a:rPr lang="ru-RU" dirty="0" smtClean="0"/>
              <a:t>      4 </a:t>
            </a:r>
            <a:r>
              <a:rPr lang="en-US" dirty="0" smtClean="0"/>
              <a:t>[</a:t>
            </a:r>
            <a:r>
              <a:rPr lang="ru-RU" dirty="0" smtClean="0"/>
              <a:t>П</a:t>
            </a:r>
            <a:r>
              <a:rPr lang="en-US" dirty="0" smtClean="0"/>
              <a:t>’]</a:t>
            </a:r>
            <a:endParaRPr lang="ru-RU" dirty="0" smtClean="0"/>
          </a:p>
        </p:txBody>
      </p:sp>
      <p:pic>
        <p:nvPicPr>
          <p:cNvPr id="24580" name="Picture 4" descr="_dsc027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373688"/>
            <a:ext cx="2305050" cy="1484312"/>
          </a:xfrm>
          <a:prstGeom prst="rect">
            <a:avLst/>
          </a:prstGeom>
          <a:noFill/>
        </p:spPr>
      </p:pic>
      <p:pic>
        <p:nvPicPr>
          <p:cNvPr id="24581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268538" cy="1149350"/>
          </a:xfrm>
          <a:prstGeom prst="rect">
            <a:avLst/>
          </a:prstGeom>
          <a:noFill/>
        </p:spPr>
      </p:pic>
      <p:pic>
        <p:nvPicPr>
          <p:cNvPr id="24582" name="Picture 6" descr="6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2376488" cy="1150937"/>
          </a:xfrm>
          <a:prstGeom prst="rect">
            <a:avLst/>
          </a:prstGeom>
          <a:noFill/>
        </p:spPr>
      </p:pic>
      <p:pic>
        <p:nvPicPr>
          <p:cNvPr id="24583" name="Picture 7" descr="224251_origi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5488"/>
            <a:ext cx="2268538" cy="1052512"/>
          </a:xfrm>
          <a:prstGeom prst="rect">
            <a:avLst/>
          </a:prstGeom>
          <a:noFill/>
        </p:spPr>
      </p:pic>
      <p:pic>
        <p:nvPicPr>
          <p:cNvPr id="24584" name="Picture 8" descr="276882_origi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2268538" cy="1150937"/>
          </a:xfrm>
          <a:prstGeom prst="rect">
            <a:avLst/>
          </a:prstGeom>
          <a:noFill/>
        </p:spPr>
      </p:pic>
      <p:pic>
        <p:nvPicPr>
          <p:cNvPr id="24586" name="Picture 10" descr="312327-sveti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3500438"/>
            <a:ext cx="2303462" cy="1184275"/>
          </a:xfrm>
          <a:prstGeom prst="rect">
            <a:avLst/>
          </a:prstGeom>
          <a:noFill/>
        </p:spPr>
      </p:pic>
      <p:pic>
        <p:nvPicPr>
          <p:cNvPr id="24587" name="Picture 11" descr="1511955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661025"/>
            <a:ext cx="2376488" cy="1196975"/>
          </a:xfrm>
          <a:prstGeom prst="rect">
            <a:avLst/>
          </a:prstGeom>
          <a:noFill/>
        </p:spPr>
      </p:pic>
      <p:pic>
        <p:nvPicPr>
          <p:cNvPr id="24588" name="Picture 12" descr="05190053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5619750"/>
            <a:ext cx="2195512" cy="1238250"/>
          </a:xfrm>
          <a:prstGeom prst="rect">
            <a:avLst/>
          </a:prstGeom>
          <a:noFill/>
        </p:spPr>
      </p:pic>
      <p:pic>
        <p:nvPicPr>
          <p:cNvPr id="24589" name="Picture 13" descr="3652362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2060575"/>
            <a:ext cx="2447925" cy="1349375"/>
          </a:xfrm>
          <a:prstGeom prst="rect">
            <a:avLst/>
          </a:prstGeom>
          <a:noFill/>
        </p:spPr>
      </p:pic>
      <p:pic>
        <p:nvPicPr>
          <p:cNvPr id="24591" name="Picture 15" descr="artle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4652963"/>
            <a:ext cx="2303462" cy="1150937"/>
          </a:xfrm>
          <a:prstGeom prst="rect">
            <a:avLst/>
          </a:prstGeom>
          <a:noFill/>
        </p:spPr>
      </p:pic>
      <p:pic>
        <p:nvPicPr>
          <p:cNvPr id="24592" name="Picture 16" descr="b1f2767320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652963"/>
            <a:ext cx="2376488" cy="1152525"/>
          </a:xfrm>
          <a:prstGeom prst="rect">
            <a:avLst/>
          </a:prstGeom>
          <a:noFill/>
        </p:spPr>
      </p:pic>
      <p:pic>
        <p:nvPicPr>
          <p:cNvPr id="24593" name="Picture 17" descr="Bison-wild-animals-2785395-1024-76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488" y="3500438"/>
            <a:ext cx="2195512" cy="1196975"/>
          </a:xfrm>
          <a:prstGeom prst="rect">
            <a:avLst/>
          </a:prstGeom>
          <a:noFill/>
        </p:spPr>
      </p:pic>
      <p:pic>
        <p:nvPicPr>
          <p:cNvPr id="24594" name="Picture 18" descr="Light-at-the-end-of-the-tunne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4652963"/>
            <a:ext cx="2195512" cy="1152525"/>
          </a:xfrm>
          <a:prstGeom prst="rect">
            <a:avLst/>
          </a:prstGeom>
          <a:noFill/>
        </p:spPr>
      </p:pic>
      <p:pic>
        <p:nvPicPr>
          <p:cNvPr id="24596" name="Picture 20" descr="poster-st-simons-island-karte-kapitaen-5-33576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9250" y="2060575"/>
            <a:ext cx="2592388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словосочетания.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 </a:t>
            </a:r>
            <a:r>
              <a:rPr lang="ru-RU" dirty="0" smtClean="0"/>
              <a:t>команда</a:t>
            </a:r>
          </a:p>
          <a:p>
            <a:pPr>
              <a:buNone/>
            </a:pPr>
            <a:r>
              <a:rPr lang="ru-RU" dirty="0" smtClean="0"/>
              <a:t>труба              белая</a:t>
            </a:r>
          </a:p>
          <a:p>
            <a:pPr>
              <a:buNone/>
            </a:pPr>
            <a:r>
              <a:rPr lang="ru-RU" dirty="0" smtClean="0"/>
              <a:t>экипаж      справедливый </a:t>
            </a:r>
          </a:p>
          <a:p>
            <a:pPr>
              <a:buNone/>
            </a:pPr>
            <a:r>
              <a:rPr lang="ru-RU" dirty="0" smtClean="0"/>
              <a:t>боцман       подзорная </a:t>
            </a:r>
          </a:p>
          <a:p>
            <a:pPr>
              <a:buNone/>
            </a:pPr>
            <a:r>
              <a:rPr lang="ru-RU" dirty="0" smtClean="0"/>
              <a:t>паруса          боевые</a:t>
            </a:r>
          </a:p>
          <a:p>
            <a:pPr>
              <a:buNone/>
            </a:pPr>
            <a:r>
              <a:rPr lang="ru-RU" dirty="0" smtClean="0"/>
              <a:t>корабли      дружный</a:t>
            </a:r>
          </a:p>
          <a:p>
            <a:endParaRPr lang="ru-RU" dirty="0" smtClean="0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II </a:t>
            </a:r>
            <a:r>
              <a:rPr lang="ru-RU" dirty="0" smtClean="0"/>
              <a:t>команда</a:t>
            </a:r>
          </a:p>
          <a:p>
            <a:pPr>
              <a:buNone/>
            </a:pPr>
            <a:r>
              <a:rPr lang="ru-RU" dirty="0" smtClean="0"/>
              <a:t>рубка               старый</a:t>
            </a:r>
          </a:p>
          <a:p>
            <a:pPr>
              <a:buNone/>
            </a:pPr>
            <a:r>
              <a:rPr lang="ru-RU" dirty="0" smtClean="0"/>
              <a:t>компас          капитанская</a:t>
            </a:r>
          </a:p>
          <a:p>
            <a:pPr>
              <a:buNone/>
            </a:pPr>
            <a:r>
              <a:rPr lang="ru-RU" dirty="0" smtClean="0"/>
              <a:t>камбуз            военный</a:t>
            </a:r>
          </a:p>
          <a:p>
            <a:pPr>
              <a:buNone/>
            </a:pPr>
            <a:r>
              <a:rPr lang="ru-RU" dirty="0" smtClean="0"/>
              <a:t>капитан          большой</a:t>
            </a:r>
          </a:p>
          <a:p>
            <a:pPr>
              <a:buNone/>
            </a:pPr>
            <a:r>
              <a:rPr lang="ru-RU" dirty="0" smtClean="0"/>
              <a:t>бинокль         строгий    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Прочитай, исправь.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I</a:t>
            </a:r>
            <a:r>
              <a:rPr lang="ru-RU" dirty="0" smtClean="0"/>
              <a:t> команда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err="1" smtClean="0"/>
              <a:t>Бопали</a:t>
            </a:r>
            <a:r>
              <a:rPr lang="ru-RU" dirty="0" smtClean="0"/>
              <a:t> в шторм. </a:t>
            </a:r>
            <a:r>
              <a:rPr lang="ru-RU" dirty="0" err="1" smtClean="0"/>
              <a:t>Ботеряли</a:t>
            </a:r>
            <a:r>
              <a:rPr lang="ru-RU" dirty="0" smtClean="0"/>
              <a:t>  мачту. Идем в обратном направлении. </a:t>
            </a:r>
            <a:r>
              <a:rPr lang="ru-RU" dirty="0" err="1" smtClean="0"/>
              <a:t>Бытаемся</a:t>
            </a:r>
            <a:r>
              <a:rPr lang="ru-RU" dirty="0" smtClean="0"/>
              <a:t> обнаружить мачту.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Попали в шторм. Потеряли мачту. Идем в обратном направлении. Пытаемся обнаружить мачту.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II</a:t>
            </a:r>
            <a:r>
              <a:rPr lang="ru-RU" dirty="0" smtClean="0"/>
              <a:t> команда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err="1" smtClean="0"/>
              <a:t>Побали</a:t>
            </a:r>
            <a:r>
              <a:rPr lang="ru-RU" dirty="0" smtClean="0"/>
              <a:t> в штиль. </a:t>
            </a:r>
            <a:r>
              <a:rPr lang="ru-RU" dirty="0" err="1" smtClean="0"/>
              <a:t>Ботеряли</a:t>
            </a:r>
            <a:r>
              <a:rPr lang="ru-RU" dirty="0" smtClean="0"/>
              <a:t> якорь. </a:t>
            </a:r>
            <a:r>
              <a:rPr lang="ru-RU" dirty="0" err="1" smtClean="0"/>
              <a:t>Бришвартуемся</a:t>
            </a:r>
            <a:r>
              <a:rPr lang="ru-RU" dirty="0" smtClean="0"/>
              <a:t> через </a:t>
            </a:r>
            <a:r>
              <a:rPr lang="ru-RU" dirty="0" err="1" smtClean="0"/>
              <a:t>бять</a:t>
            </a:r>
            <a:r>
              <a:rPr lang="ru-RU" dirty="0" smtClean="0"/>
              <a:t> часов. В ближайшей </a:t>
            </a:r>
            <a:r>
              <a:rPr lang="ru-RU" dirty="0" err="1" smtClean="0"/>
              <a:t>пухте</a:t>
            </a:r>
            <a:r>
              <a:rPr lang="ru-RU" dirty="0" smtClean="0"/>
              <a:t> </a:t>
            </a:r>
            <a:r>
              <a:rPr lang="ru-RU" dirty="0" err="1" smtClean="0"/>
              <a:t>опещали</a:t>
            </a:r>
            <a:r>
              <a:rPr lang="ru-RU" dirty="0" smtClean="0"/>
              <a:t> </a:t>
            </a:r>
            <a:r>
              <a:rPr lang="ru-RU" dirty="0" err="1" smtClean="0"/>
              <a:t>бомочь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Попали в штиль. Потеряли якорь. Пришвартуемся через пять часов. В ближайшей бухте  обещали помочь.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Работа над деформированным текстом.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/>
              <a:t>Пират, в, пещере, сундук, закопал, с, золотом.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/>
              <a:t>На, план, бумажке, нарисовал, и, его, на, унес, корабль.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/>
              <a:t>Название, пират, не, острова, записал.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/>
              <a:t>Так, пропал, и, пиастрами, сундук, с.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Пират закопал в пещере сундук с золотыми.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На бумажке нарисовал план и унес его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на корабль. Название острова пират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не записал. Так и пропал сундук 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/>
              <a:t> пиастрами.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074" name="Picture 2" descr="C:\Users\1\Desktop\картинки\zolotaya-kartinka_0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008" y="3501008"/>
            <a:ext cx="3356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1\Desktop\картинки 2\0_6f8aa_4704fe1c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725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1\Desktop\картинки 2\0_7b323_60b0d18e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08050"/>
            <a:ext cx="1038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C:\Users\1\Desktop\картинки 2\list-klyona-1200x11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908050"/>
            <a:ext cx="798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3132138" y="765175"/>
            <a:ext cx="4492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ь</a:t>
            </a:r>
          </a:p>
        </p:txBody>
      </p:sp>
      <p:pic>
        <p:nvPicPr>
          <p:cNvPr id="29701" name="Picture 5" descr="C:\Users\1\Desktop\картинки 2\150918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908050"/>
            <a:ext cx="9763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1\Desktop\картинки 2\83732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908050"/>
            <a:ext cx="10699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C:\Users\1\Desktop\картинки 2\1682329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549275"/>
            <a:ext cx="9128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C:\Users\1\Desktop\картинки 2\5d10cc5820d5eabfc60d74d76a76984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765175"/>
            <a:ext cx="8651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C:\Users\1\Desktop\картинки 2\6d1e7053534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492375"/>
            <a:ext cx="865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C:\Users\1\Desktop\картинки 2\0_7b323_60b0d18e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2420938"/>
            <a:ext cx="10080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C:\Users\1\Desktop\картинки 2\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413" y="2349500"/>
            <a:ext cx="138271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 descr="C:\Users\1\Desktop\картинки 2\120228704____ROF__5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275" y="2492375"/>
            <a:ext cx="16954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" descr="C:\Users\1\Desktop\картинки 2\babochka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2276475"/>
            <a:ext cx="10080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C:\Users\1\Desktop\картинки 2\lemon_PNG387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2420938"/>
            <a:ext cx="8747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C:\Users\1\Desktop\картинки 2\0_90492_a7d02340_ori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2088" y="2133600"/>
            <a:ext cx="8715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TextBox 18"/>
          <p:cNvSpPr txBox="1">
            <a:spLocks noChangeArrowheads="1"/>
          </p:cNvSpPr>
          <p:nvPr/>
        </p:nvSpPr>
        <p:spPr bwMode="auto">
          <a:xfrm>
            <a:off x="250825" y="3933825"/>
            <a:ext cx="531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___</a:t>
            </a:r>
          </a:p>
        </p:txBody>
      </p:sp>
      <p:pic>
        <p:nvPicPr>
          <p:cNvPr id="29713" name="Picture 16" descr="C:\Users\1\Desktop\картинки 2\0_c7d31_fb7f22ec_XX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550" y="3860800"/>
            <a:ext cx="8921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7" descr="C:\Users\1\Desktop\картинки 2\0_110809_9ee87f31_X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24075" y="3789363"/>
            <a:ext cx="100806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8" descr="C:\Users\1\Desktop\картинки 2\14630999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48038" y="3716338"/>
            <a:ext cx="13954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6" name="TextBox 22"/>
          <p:cNvSpPr txBox="1">
            <a:spLocks noChangeArrowheads="1"/>
          </p:cNvSpPr>
          <p:nvPr/>
        </p:nvSpPr>
        <p:spPr bwMode="auto">
          <a:xfrm>
            <a:off x="4643438" y="4005263"/>
            <a:ext cx="449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ь</a:t>
            </a:r>
          </a:p>
        </p:txBody>
      </p:sp>
      <p:pic>
        <p:nvPicPr>
          <p:cNvPr id="29717" name="Picture 19" descr="C:\Users\1\Desktop\картинки 2\Pirate-Icon-8_256x256-32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19700" y="378936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20" descr="C:\Users\1\Desktop\картинки 2\0_7e464_9396cd75_ori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43663" y="4149725"/>
            <a:ext cx="720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21" descr="C:\Users\1\Desktop\картинки 2\2eI6bmsQFG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97738" y="4076700"/>
            <a:ext cx="18462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23" descr="C:\Users\1\Desktop\картинки 2\xxszeHZ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9388" y="5805488"/>
            <a:ext cx="12604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4" descr="C:\Users\1\Desktop\картинки 2\image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03350" y="5805488"/>
            <a:ext cx="12827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25" descr="C:\Users\1\Desktop\картинки 2\апельсин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43213" y="5732463"/>
            <a:ext cx="8445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26" descr="C:\Users\1\Desktop\картинки 2\15153253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51275" y="5661025"/>
            <a:ext cx="12128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27" descr="C:\Users\1\Desktop\картинки 2\pineapple_68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148263" y="5300663"/>
            <a:ext cx="5651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28" descr="C:\Users\1\Desktop\картинки 2\kak-sdelat-dekupazh-11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95963" y="5805488"/>
            <a:ext cx="124777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6" name="TextBox 33"/>
          <p:cNvSpPr txBox="1">
            <a:spLocks noChangeArrowheads="1"/>
          </p:cNvSpPr>
          <p:nvPr/>
        </p:nvSpPr>
        <p:spPr bwMode="auto">
          <a:xfrm>
            <a:off x="7235825" y="5661025"/>
            <a:ext cx="449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ь</a:t>
            </a:r>
          </a:p>
        </p:txBody>
      </p:sp>
      <p:pic>
        <p:nvPicPr>
          <p:cNvPr id="29727" name="Picture 29" descr="C:\Users\1\Desktop\картинки 2\2159288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812088" y="5732463"/>
            <a:ext cx="13319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2555875" y="188913"/>
            <a:ext cx="63373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Напутствие экипажам :</a:t>
            </a:r>
          </a:p>
        </p:txBody>
      </p:sp>
      <p:sp>
        <p:nvSpPr>
          <p:cNvPr id="29729" name="Заголовок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730" name="Содержимое 3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Рефлексия.</a:t>
            </a:r>
          </a:p>
        </p:txBody>
      </p:sp>
      <p:sp>
        <p:nvSpPr>
          <p:cNvPr id="30722" name="Содержимое 4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8863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Согласные.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/>
              <a:t>2.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>
                <a:latin typeface="Arial" charset="0"/>
              </a:rPr>
              <a:t>3.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>
                <a:latin typeface="Arial" charset="0"/>
              </a:rPr>
              <a:t>4.</a:t>
            </a:r>
            <a:br>
              <a:rPr lang="ru-RU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>
                <a:latin typeface="Arial" charset="0"/>
              </a:rPr>
              <a:t>5.</a:t>
            </a: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1331913" y="2276475"/>
            <a:ext cx="1944687" cy="492125"/>
          </a:xfrm>
          <a:custGeom>
            <a:avLst/>
            <a:gdLst/>
            <a:ahLst/>
            <a:cxnLst>
              <a:cxn ang="0">
                <a:pos x="0" y="151"/>
              </a:cxn>
              <a:cxn ang="0">
                <a:pos x="90" y="287"/>
              </a:cxn>
              <a:cxn ang="0">
                <a:pos x="136" y="15"/>
              </a:cxn>
              <a:cxn ang="0">
                <a:pos x="272" y="287"/>
              </a:cxn>
              <a:cxn ang="0">
                <a:pos x="363" y="15"/>
              </a:cxn>
              <a:cxn ang="0">
                <a:pos x="499" y="287"/>
              </a:cxn>
              <a:cxn ang="0">
                <a:pos x="589" y="15"/>
              </a:cxn>
              <a:cxn ang="0">
                <a:pos x="725" y="287"/>
              </a:cxn>
              <a:cxn ang="0">
                <a:pos x="816" y="15"/>
              </a:cxn>
              <a:cxn ang="0">
                <a:pos x="952" y="287"/>
              </a:cxn>
              <a:cxn ang="0">
                <a:pos x="1088" y="15"/>
              </a:cxn>
              <a:cxn ang="0">
                <a:pos x="1179" y="287"/>
              </a:cxn>
              <a:cxn ang="0">
                <a:pos x="1361" y="15"/>
              </a:cxn>
              <a:cxn ang="0">
                <a:pos x="1451" y="197"/>
              </a:cxn>
            </a:cxnLst>
            <a:rect l="0" t="0" r="r" b="b"/>
            <a:pathLst>
              <a:path w="1451" h="310">
                <a:moveTo>
                  <a:pt x="0" y="151"/>
                </a:moveTo>
                <a:cubicBezTo>
                  <a:pt x="33" y="230"/>
                  <a:pt x="67" y="310"/>
                  <a:pt x="90" y="287"/>
                </a:cubicBezTo>
                <a:cubicBezTo>
                  <a:pt x="113" y="264"/>
                  <a:pt x="106" y="15"/>
                  <a:pt x="136" y="15"/>
                </a:cubicBezTo>
                <a:cubicBezTo>
                  <a:pt x="166" y="15"/>
                  <a:pt x="234" y="287"/>
                  <a:pt x="272" y="287"/>
                </a:cubicBezTo>
                <a:cubicBezTo>
                  <a:pt x="310" y="287"/>
                  <a:pt x="325" y="15"/>
                  <a:pt x="363" y="15"/>
                </a:cubicBezTo>
                <a:cubicBezTo>
                  <a:pt x="401" y="15"/>
                  <a:pt x="461" y="287"/>
                  <a:pt x="499" y="287"/>
                </a:cubicBezTo>
                <a:cubicBezTo>
                  <a:pt x="537" y="287"/>
                  <a:pt x="551" y="15"/>
                  <a:pt x="589" y="15"/>
                </a:cubicBezTo>
                <a:cubicBezTo>
                  <a:pt x="627" y="15"/>
                  <a:pt x="687" y="287"/>
                  <a:pt x="725" y="287"/>
                </a:cubicBezTo>
                <a:cubicBezTo>
                  <a:pt x="763" y="287"/>
                  <a:pt x="778" y="15"/>
                  <a:pt x="816" y="15"/>
                </a:cubicBezTo>
                <a:cubicBezTo>
                  <a:pt x="854" y="15"/>
                  <a:pt x="907" y="287"/>
                  <a:pt x="952" y="287"/>
                </a:cubicBezTo>
                <a:cubicBezTo>
                  <a:pt x="997" y="287"/>
                  <a:pt x="1050" y="15"/>
                  <a:pt x="1088" y="15"/>
                </a:cubicBezTo>
                <a:cubicBezTo>
                  <a:pt x="1126" y="15"/>
                  <a:pt x="1134" y="287"/>
                  <a:pt x="1179" y="287"/>
                </a:cubicBezTo>
                <a:cubicBezTo>
                  <a:pt x="1224" y="287"/>
                  <a:pt x="1316" y="30"/>
                  <a:pt x="1361" y="15"/>
                </a:cubicBezTo>
                <a:cubicBezTo>
                  <a:pt x="1406" y="0"/>
                  <a:pt x="1428" y="98"/>
                  <a:pt x="1451" y="19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5" name="Freeform 25"/>
          <p:cNvSpPr>
            <a:spLocks/>
          </p:cNvSpPr>
          <p:nvPr/>
        </p:nvSpPr>
        <p:spPr bwMode="auto">
          <a:xfrm>
            <a:off x="4067175" y="2276475"/>
            <a:ext cx="2016125" cy="492125"/>
          </a:xfrm>
          <a:custGeom>
            <a:avLst/>
            <a:gdLst/>
            <a:ahLst/>
            <a:cxnLst>
              <a:cxn ang="0">
                <a:pos x="0" y="151"/>
              </a:cxn>
              <a:cxn ang="0">
                <a:pos x="90" y="287"/>
              </a:cxn>
              <a:cxn ang="0">
                <a:pos x="136" y="15"/>
              </a:cxn>
              <a:cxn ang="0">
                <a:pos x="272" y="287"/>
              </a:cxn>
              <a:cxn ang="0">
                <a:pos x="363" y="15"/>
              </a:cxn>
              <a:cxn ang="0">
                <a:pos x="499" y="287"/>
              </a:cxn>
              <a:cxn ang="0">
                <a:pos x="589" y="15"/>
              </a:cxn>
              <a:cxn ang="0">
                <a:pos x="725" y="287"/>
              </a:cxn>
              <a:cxn ang="0">
                <a:pos x="816" y="15"/>
              </a:cxn>
              <a:cxn ang="0">
                <a:pos x="952" y="287"/>
              </a:cxn>
              <a:cxn ang="0">
                <a:pos x="1088" y="15"/>
              </a:cxn>
              <a:cxn ang="0">
                <a:pos x="1179" y="287"/>
              </a:cxn>
              <a:cxn ang="0">
                <a:pos x="1361" y="15"/>
              </a:cxn>
              <a:cxn ang="0">
                <a:pos x="1451" y="197"/>
              </a:cxn>
            </a:cxnLst>
            <a:rect l="0" t="0" r="r" b="b"/>
            <a:pathLst>
              <a:path w="1451" h="310">
                <a:moveTo>
                  <a:pt x="0" y="151"/>
                </a:moveTo>
                <a:cubicBezTo>
                  <a:pt x="33" y="230"/>
                  <a:pt x="67" y="310"/>
                  <a:pt x="90" y="287"/>
                </a:cubicBezTo>
                <a:cubicBezTo>
                  <a:pt x="113" y="264"/>
                  <a:pt x="106" y="15"/>
                  <a:pt x="136" y="15"/>
                </a:cubicBezTo>
                <a:cubicBezTo>
                  <a:pt x="166" y="15"/>
                  <a:pt x="234" y="287"/>
                  <a:pt x="272" y="287"/>
                </a:cubicBezTo>
                <a:cubicBezTo>
                  <a:pt x="310" y="287"/>
                  <a:pt x="325" y="15"/>
                  <a:pt x="363" y="15"/>
                </a:cubicBezTo>
                <a:cubicBezTo>
                  <a:pt x="401" y="15"/>
                  <a:pt x="461" y="287"/>
                  <a:pt x="499" y="287"/>
                </a:cubicBezTo>
                <a:cubicBezTo>
                  <a:pt x="537" y="287"/>
                  <a:pt x="551" y="15"/>
                  <a:pt x="589" y="15"/>
                </a:cubicBezTo>
                <a:cubicBezTo>
                  <a:pt x="627" y="15"/>
                  <a:pt x="687" y="287"/>
                  <a:pt x="725" y="287"/>
                </a:cubicBezTo>
                <a:cubicBezTo>
                  <a:pt x="763" y="287"/>
                  <a:pt x="778" y="15"/>
                  <a:pt x="816" y="15"/>
                </a:cubicBezTo>
                <a:cubicBezTo>
                  <a:pt x="854" y="15"/>
                  <a:pt x="907" y="287"/>
                  <a:pt x="952" y="287"/>
                </a:cubicBezTo>
                <a:cubicBezTo>
                  <a:pt x="997" y="287"/>
                  <a:pt x="1050" y="15"/>
                  <a:pt x="1088" y="15"/>
                </a:cubicBezTo>
                <a:cubicBezTo>
                  <a:pt x="1126" y="15"/>
                  <a:pt x="1134" y="287"/>
                  <a:pt x="1179" y="287"/>
                </a:cubicBezTo>
                <a:cubicBezTo>
                  <a:pt x="1224" y="287"/>
                  <a:pt x="1316" y="30"/>
                  <a:pt x="1361" y="15"/>
                </a:cubicBezTo>
                <a:cubicBezTo>
                  <a:pt x="1406" y="0"/>
                  <a:pt x="1428" y="98"/>
                  <a:pt x="1451" y="19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4067175" y="249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563938" y="227647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,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156325" y="2205038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.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303213" y="3089275"/>
            <a:ext cx="700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1403350" y="3429000"/>
            <a:ext cx="2016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403350" y="3789363"/>
            <a:ext cx="2016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3924300" y="3429000"/>
            <a:ext cx="2232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3924300" y="3789363"/>
            <a:ext cx="2232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6732588" y="3429000"/>
            <a:ext cx="19446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6732588" y="3789363"/>
            <a:ext cx="1943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3563938" y="3357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,</a:t>
            </a: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6300788" y="3357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,</a:t>
            </a:r>
          </a:p>
        </p:txBody>
      </p:sp>
      <p:sp>
        <p:nvSpPr>
          <p:cNvPr id="30768" name="Text Box 48"/>
          <p:cNvSpPr txBox="1">
            <a:spLocks noChangeArrowheads="1"/>
          </p:cNvSpPr>
          <p:nvPr/>
        </p:nvSpPr>
        <p:spPr bwMode="auto">
          <a:xfrm>
            <a:off x="8675688" y="33575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.</a:t>
            </a:r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1403350" y="4437063"/>
            <a:ext cx="0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1403350" y="4797425"/>
            <a:ext cx="10080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2843213" y="4797425"/>
            <a:ext cx="1223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>
            <a:off x="4500563" y="479742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5" name="Line 55"/>
          <p:cNvSpPr>
            <a:spLocks noChangeShapeType="1"/>
          </p:cNvSpPr>
          <p:nvPr/>
        </p:nvSpPr>
        <p:spPr bwMode="auto">
          <a:xfrm>
            <a:off x="6227763" y="4797425"/>
            <a:ext cx="1223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7740650" y="4365625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.</a:t>
            </a:r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1476375" y="5445125"/>
            <a:ext cx="1943100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80" name="Line 60"/>
          <p:cNvSpPr>
            <a:spLocks noChangeShapeType="1"/>
          </p:cNvSpPr>
          <p:nvPr/>
        </p:nvSpPr>
        <p:spPr bwMode="auto">
          <a:xfrm flipH="1">
            <a:off x="2195513" y="5445125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1" name="Line 61"/>
          <p:cNvSpPr>
            <a:spLocks noChangeShapeType="1"/>
          </p:cNvSpPr>
          <p:nvPr/>
        </p:nvSpPr>
        <p:spPr bwMode="auto">
          <a:xfrm flipH="1">
            <a:off x="2771775" y="5445125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 flipH="1">
            <a:off x="1692275" y="5445125"/>
            <a:ext cx="35877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5" name="Text Box 65"/>
          <p:cNvSpPr txBox="1">
            <a:spLocks noChangeArrowheads="1"/>
          </p:cNvSpPr>
          <p:nvPr/>
        </p:nvSpPr>
        <p:spPr bwMode="auto">
          <a:xfrm>
            <a:off x="3635375" y="5367338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0015-015-Spasibo-za-vnim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1\Desktop\картинки 2\pilot_wings_stage_smash_bros_by_rosalina_luma-d7dwf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150" y="333375"/>
            <a:ext cx="4537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Прогулка со звуками</a:t>
            </a:r>
          </a:p>
        </p:txBody>
      </p:sp>
      <p:pic>
        <p:nvPicPr>
          <p:cNvPr id="14339" name="Picture 3" descr="C:\Users\1\Desktop\картинки 2\141290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5229225"/>
            <a:ext cx="8429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Users\1\Desktop\картинки 2\452676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5876925"/>
            <a:ext cx="43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C:\Users\1\Desktop\картинки 2\45267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5732463"/>
            <a:ext cx="6175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:\Users\1\Desktop\картинки 2\6d1e705353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63" y="5661025"/>
            <a:ext cx="576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:\Users\1\Desktop\картинки 2\xxszeHZ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738" y="5876925"/>
            <a:ext cx="5762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Users\1\Desktop\картинки 2\0_7b1b2_205a42c1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4221163"/>
            <a:ext cx="6477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C:\Users\1\Desktop\картинки 2\0_c7d31_fb7f22ec_XXX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2924175"/>
            <a:ext cx="431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" descr="C:\Users\1\Desktop\картинки 2\babochka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6100" y="2781300"/>
            <a:ext cx="4873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" descr="C:\Users\1\Desktop\картинки 2\madagascar_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589588"/>
            <a:ext cx="101441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3" descr="C:\Users\1\Desktop\картинки 2\popugaj_png_16-32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9563" y="3284538"/>
            <a:ext cx="68103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4" descr="C:\Users\1\Desktop\картинки 2\69537817_1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263" y="5013325"/>
            <a:ext cx="8255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5" descr="C:\Users\1\Desktop\картинки 2\frog_PNG384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59563" y="5589588"/>
            <a:ext cx="3270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6" descr="C:\Users\1\Desktop\картинки 2\14562467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60800"/>
            <a:ext cx="229711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7" descr="C:\Users\1\Desktop\картинки 2\0_12f111_8b999fa9_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5825" y="4724400"/>
            <a:ext cx="517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8" descr="C:\Users\1\Desktop\картинки 2\banan-2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32663" y="4941888"/>
            <a:ext cx="1666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Шум моря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Повторение пройденного материала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Звук </a:t>
            </a:r>
            <a:r>
              <a:rPr lang="en-US" b="1" dirty="0" smtClean="0">
                <a:solidFill>
                  <a:srgbClr val="7030A0"/>
                </a:solidFill>
              </a:rPr>
              <a:t>[</a:t>
            </a:r>
            <a:r>
              <a:rPr lang="ru-RU" b="1" dirty="0" smtClean="0">
                <a:solidFill>
                  <a:srgbClr val="7030A0"/>
                </a:solidFill>
              </a:rPr>
              <a:t>Б</a:t>
            </a:r>
            <a:r>
              <a:rPr lang="en-US" b="1" dirty="0" smtClean="0">
                <a:solidFill>
                  <a:srgbClr val="7030A0"/>
                </a:solidFill>
              </a:rPr>
              <a:t>]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Какой он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Согласный, взрывной,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губно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губной, парный,  бывает твердым, бывает мягким, звонкий.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Звук </a:t>
            </a:r>
            <a:r>
              <a:rPr lang="en-US" b="1" dirty="0" smtClean="0">
                <a:solidFill>
                  <a:srgbClr val="7030A0"/>
                </a:solidFill>
              </a:rPr>
              <a:t>[</a:t>
            </a:r>
            <a:r>
              <a:rPr lang="ru-RU" b="1" dirty="0" smtClean="0">
                <a:solidFill>
                  <a:srgbClr val="7030A0"/>
                </a:solidFill>
              </a:rPr>
              <a:t>П</a:t>
            </a:r>
            <a:r>
              <a:rPr lang="en-US" b="1" dirty="0" smtClean="0">
                <a:solidFill>
                  <a:srgbClr val="7030A0"/>
                </a:solidFill>
              </a:rPr>
              <a:t>]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Какой он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ru-RU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Согласный, взрывной,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губно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губной, парный,  бывает твердым, бывает мягким, глухой.   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 2\Disney-Infinity-Pirates-Captain-Barbo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344738"/>
            <a:ext cx="435610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42988" y="188913"/>
            <a:ext cx="653256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А Б С К А П И Т А Н Р Х В Ч З Ю М Н Ф</a:t>
            </a:r>
          </a:p>
          <a:p>
            <a:r>
              <a:rPr lang="ru-RU" sz="3200">
                <a:latin typeface="Calibri" pitchFamily="34" charset="0"/>
              </a:rPr>
              <a:t>Г Д Я Ж Ь Ю Т Б А Р Б А Р О С С А Ъ Щ</a:t>
            </a:r>
          </a:p>
          <a:p>
            <a:r>
              <a:rPr lang="ru-RU" sz="3200">
                <a:latin typeface="Calibri" pitchFamily="34" charset="0"/>
              </a:rPr>
              <a:t>Й Ф З К О Э А В Ч Е С П И Р А Т Ы Н Ш</a:t>
            </a:r>
          </a:p>
          <a:p>
            <a:r>
              <a:rPr lang="ru-RU" sz="3200">
                <a:latin typeface="Calibri" pitchFamily="34" charset="0"/>
              </a:rPr>
              <a:t>К А Т Р У Ф И М Г З У Ч Д Ё В П И Т Ж</a:t>
            </a:r>
          </a:p>
        </p:txBody>
      </p:sp>
      <p:pic>
        <p:nvPicPr>
          <p:cNvPr id="3075" name="Picture 3" descr="C:\Users\1\Desktop\картинки 2\youloveit_ru_jake_and_the_never_land_pir_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5300"/>
            <a:ext cx="404971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1\Desktop\картинки 2\talk-like-a-pirate-day-at-cannons-mar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852738"/>
            <a:ext cx="361950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627313" y="260350"/>
            <a:ext cx="4198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Воспроизведение слоговых рядов</a:t>
            </a:r>
          </a:p>
        </p:txBody>
      </p:sp>
      <p:sp>
        <p:nvSpPr>
          <p:cNvPr id="18435" name="Содержимое 14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464185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124075" y="3332163"/>
            <a:ext cx="153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/>
              <a:t>Бу  - пу - бу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867400" y="3332163"/>
            <a:ext cx="1644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/>
              <a:t>По – бо – бо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051050" y="6283325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Бы – пы – пы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11863" y="6356350"/>
            <a:ext cx="158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Па – ба - ба</a:t>
            </a:r>
          </a:p>
        </p:txBody>
      </p:sp>
      <p:pic>
        <p:nvPicPr>
          <p:cNvPr id="18443" name="Picture 11" descr="удм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766763"/>
            <a:ext cx="2519363" cy="2497137"/>
          </a:xfrm>
          <a:prstGeom prst="rect">
            <a:avLst/>
          </a:prstGeom>
          <a:noFill/>
        </p:spPr>
      </p:pic>
      <p:pic>
        <p:nvPicPr>
          <p:cNvPr id="18444" name="Picture 12" descr="печ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787775"/>
            <a:ext cx="2471738" cy="2449513"/>
          </a:xfrm>
          <a:prstGeom prst="rect">
            <a:avLst/>
          </a:prstGeom>
          <a:noFill/>
        </p:spPr>
      </p:pic>
      <p:pic>
        <p:nvPicPr>
          <p:cNvPr id="18446" name="Picture 14" descr="4866_584x5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789363"/>
            <a:ext cx="2592388" cy="2565400"/>
          </a:xfrm>
          <a:prstGeom prst="rect">
            <a:avLst/>
          </a:prstGeom>
          <a:noFill/>
        </p:spPr>
      </p:pic>
      <p:pic>
        <p:nvPicPr>
          <p:cNvPr id="18448" name="Picture 16" descr="возмущ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765175"/>
            <a:ext cx="2562225" cy="259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Плетем морские узлы</a:t>
            </a:r>
            <a:r>
              <a:rPr lang="en-US" dirty="0" smtClean="0"/>
              <a:t>”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I</a:t>
            </a:r>
            <a:r>
              <a:rPr lang="ru-RU" dirty="0" smtClean="0"/>
              <a:t> команда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err="1" smtClean="0"/>
              <a:t>лу</a:t>
            </a:r>
            <a:r>
              <a:rPr lang="ru-RU" dirty="0" smtClean="0"/>
              <a:t> – ба – па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ход – </a:t>
            </a:r>
            <a:r>
              <a:rPr lang="ru-RU" dirty="0" err="1" smtClean="0"/>
              <a:t>ро</a:t>
            </a:r>
            <a:r>
              <a:rPr lang="ru-RU" dirty="0" smtClean="0"/>
              <a:t> – па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га – </a:t>
            </a:r>
            <a:r>
              <a:rPr lang="ru-RU" dirty="0" err="1" smtClean="0"/>
              <a:t>бро</a:t>
            </a:r>
            <a:r>
              <a:rPr lang="ru-RU" dirty="0" smtClean="0"/>
              <a:t> – </a:t>
            </a:r>
            <a:r>
              <a:rPr lang="ru-RU" dirty="0" err="1" smtClean="0"/>
              <a:t>дя</a:t>
            </a: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/>
              <a:t>II</a:t>
            </a:r>
            <a:r>
              <a:rPr lang="ru-RU" dirty="0" smtClean="0"/>
              <a:t> команда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err="1" smtClean="0"/>
              <a:t>бе</a:t>
            </a:r>
            <a:r>
              <a:rPr lang="ru-RU" dirty="0" smtClean="0"/>
              <a:t> – да – по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smtClean="0"/>
              <a:t>ход – </a:t>
            </a:r>
            <a:r>
              <a:rPr lang="ru-RU" dirty="0" err="1" smtClean="0"/>
              <a:t>ло</a:t>
            </a:r>
            <a:r>
              <a:rPr lang="ru-RU" dirty="0" smtClean="0"/>
              <a:t> – теп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dirty="0" err="1" smtClean="0"/>
              <a:t>ка</a:t>
            </a:r>
            <a:r>
              <a:rPr lang="ru-RU" dirty="0" smtClean="0"/>
              <a:t> – бай -дар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4716463" y="3644900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4716463" y="5734050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4716463" y="1844675"/>
            <a:ext cx="3168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23" name="Line 67"/>
          <p:cNvSpPr>
            <a:spLocks noChangeShapeType="1"/>
          </p:cNvSpPr>
          <p:nvPr/>
        </p:nvSpPr>
        <p:spPr bwMode="auto">
          <a:xfrm>
            <a:off x="5435600" y="1412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>
            <a:off x="7019925" y="1412875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25" name="Line 69"/>
          <p:cNvSpPr>
            <a:spLocks noChangeShapeType="1"/>
          </p:cNvSpPr>
          <p:nvPr/>
        </p:nvSpPr>
        <p:spPr bwMode="auto">
          <a:xfrm>
            <a:off x="5435600" y="31416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26" name="Line 70"/>
          <p:cNvSpPr>
            <a:spLocks noChangeShapeType="1"/>
          </p:cNvSpPr>
          <p:nvPr/>
        </p:nvSpPr>
        <p:spPr bwMode="auto">
          <a:xfrm>
            <a:off x="7019925" y="314166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5435600" y="5300663"/>
            <a:ext cx="0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7019925" y="5300663"/>
            <a:ext cx="0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33" name="Line 77"/>
          <p:cNvSpPr>
            <a:spLocks noChangeShapeType="1"/>
          </p:cNvSpPr>
          <p:nvPr/>
        </p:nvSpPr>
        <p:spPr bwMode="auto">
          <a:xfrm flipH="1">
            <a:off x="6300788" y="2924175"/>
            <a:ext cx="14287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 flipH="1">
            <a:off x="5003800" y="1196975"/>
            <a:ext cx="144463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 flipH="1">
            <a:off x="7596188" y="5157788"/>
            <a:ext cx="144462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Радисты</a:t>
            </a:r>
            <a:r>
              <a:rPr lang="en-US" dirty="0" smtClean="0"/>
              <a:t>”</a:t>
            </a:r>
            <a:endParaRPr lang="ru-RU" dirty="0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Бинт, шприц, порошок, капли, таблетки, капельница, пипетка.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Б1, п2, п1, п3, б3, п3, п1п3.</a:t>
            </a:r>
          </a:p>
        </p:txBody>
      </p:sp>
      <p:pic>
        <p:nvPicPr>
          <p:cNvPr id="1026" name="Picture 2" descr="C:\Users\1\Desktop\картинки\000 mzaxar_041 1981-11 laza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3528392" cy="3516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Вставить букву в словах.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r>
              <a:rPr lang="ru-RU" dirty="0" err="1" smtClean="0"/>
              <a:t>орщ</a:t>
            </a:r>
            <a:r>
              <a:rPr lang="ru-RU" dirty="0" smtClean="0"/>
              <a:t>, .юре, .лов, .</a:t>
            </a:r>
            <a:r>
              <a:rPr lang="ru-RU" dirty="0" err="1" smtClean="0"/>
              <a:t>ирожки</a:t>
            </a:r>
            <a:r>
              <a:rPr lang="ru-RU" dirty="0" smtClean="0"/>
              <a:t>, .</a:t>
            </a:r>
            <a:r>
              <a:rPr lang="ru-RU" dirty="0" err="1" smtClean="0"/>
              <a:t>еляши</a:t>
            </a:r>
            <a:r>
              <a:rPr lang="ru-RU" dirty="0" smtClean="0"/>
              <a:t>, </a:t>
            </a:r>
            <a:r>
              <a:rPr lang="ru-RU" dirty="0" err="1" smtClean="0"/>
              <a:t>ком.от</a:t>
            </a:r>
            <a:r>
              <a:rPr lang="ru-RU" dirty="0" smtClean="0"/>
              <a:t>, </a:t>
            </a:r>
            <a:r>
              <a:rPr lang="ru-RU" dirty="0" err="1" smtClean="0"/>
              <a:t>ры.а</a:t>
            </a:r>
            <a:r>
              <a:rPr lang="ru-RU" dirty="0" smtClean="0"/>
              <a:t>, .</a:t>
            </a:r>
            <a:r>
              <a:rPr lang="ru-RU" dirty="0" err="1" smtClean="0"/>
              <a:t>ельмени</a:t>
            </a:r>
            <a:r>
              <a:rPr lang="ru-RU" dirty="0" smtClean="0"/>
              <a:t>, .</a:t>
            </a:r>
            <a:r>
              <a:rPr lang="ru-RU" dirty="0" err="1" smtClean="0"/>
              <a:t>еченье</a:t>
            </a:r>
            <a:r>
              <a:rPr lang="ru-RU" dirty="0" smtClean="0"/>
              <a:t>, </a:t>
            </a:r>
            <a:r>
              <a:rPr lang="ru-RU" dirty="0" err="1" smtClean="0"/>
              <a:t>че.уреки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Борщ, пюре, плов, пирожки, беляши, компот, рыба, пельмени, печенье,</a:t>
            </a:r>
            <a:r>
              <a:rPr lang="en-US" dirty="0" smtClean="0"/>
              <a:t> </a:t>
            </a:r>
            <a:r>
              <a:rPr lang="ru-RU" dirty="0" smtClean="0"/>
              <a:t>чебуреки.</a:t>
            </a:r>
          </a:p>
        </p:txBody>
      </p:sp>
      <p:pic>
        <p:nvPicPr>
          <p:cNvPr id="2050" name="Picture 2" descr="C:\Users\1\Desktop\картинки\276882_originalчч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346138"/>
            <a:ext cx="3659610" cy="2311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609</Words>
  <Application>Microsoft Office PowerPoint</Application>
  <PresentationFormat>Экран (4:3)</PresentationFormat>
  <Paragraphs>104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Дифференциация [Б-П] и букв Б, П</vt:lpstr>
      <vt:lpstr>Слайд 2</vt:lpstr>
      <vt:lpstr>Повторение пройденного материала</vt:lpstr>
      <vt:lpstr>Слайд 4</vt:lpstr>
      <vt:lpstr>Слайд 5</vt:lpstr>
      <vt:lpstr>Слайд 6</vt:lpstr>
      <vt:lpstr>“Плетем морские узлы”</vt:lpstr>
      <vt:lpstr>“Радисты”</vt:lpstr>
      <vt:lpstr>Вставить букву в словах.</vt:lpstr>
      <vt:lpstr> Чтобы поменьше было случав неясных И что бы ответов не было плохих, Прислушайся к звучанию согласных,  Чтобы не путать звонких и глухих.</vt:lpstr>
      <vt:lpstr>Физминутка “Островки”</vt:lpstr>
      <vt:lpstr>Составьте словосочетания.</vt:lpstr>
      <vt:lpstr>Прочитай, исправь.</vt:lpstr>
      <vt:lpstr>Слайд 14</vt:lpstr>
      <vt:lpstr>Работа над деформированным текстом.</vt:lpstr>
      <vt:lpstr>Слайд 16</vt:lpstr>
      <vt:lpstr>Рефлексия.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65</cp:revision>
  <dcterms:created xsi:type="dcterms:W3CDTF">2016-06-21T16:49:46Z</dcterms:created>
  <dcterms:modified xsi:type="dcterms:W3CDTF">2016-06-23T17:33:21Z</dcterms:modified>
</cp:coreProperties>
</file>