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notesMasterIdLst>
    <p:notesMasterId r:id="rId45"/>
  </p:notesMasterIdLst>
  <p:sldIdLst>
    <p:sldId id="256" r:id="rId2"/>
    <p:sldId id="257" r:id="rId3"/>
    <p:sldId id="302" r:id="rId4"/>
    <p:sldId id="301" r:id="rId5"/>
    <p:sldId id="308" r:id="rId6"/>
    <p:sldId id="318" r:id="rId7"/>
    <p:sldId id="289" r:id="rId8"/>
    <p:sldId id="325" r:id="rId9"/>
    <p:sldId id="259" r:id="rId10"/>
    <p:sldId id="310" r:id="rId11"/>
    <p:sldId id="319" r:id="rId12"/>
    <p:sldId id="311" r:id="rId13"/>
    <p:sldId id="333" r:id="rId14"/>
    <p:sldId id="312" r:id="rId15"/>
    <p:sldId id="313" r:id="rId16"/>
    <p:sldId id="304" r:id="rId17"/>
    <p:sldId id="314" r:id="rId18"/>
    <p:sldId id="339" r:id="rId19"/>
    <p:sldId id="261" r:id="rId20"/>
    <p:sldId id="264" r:id="rId21"/>
    <p:sldId id="285" r:id="rId22"/>
    <p:sldId id="297" r:id="rId23"/>
    <p:sldId id="265" r:id="rId24"/>
    <p:sldId id="340" r:id="rId25"/>
    <p:sldId id="327" r:id="rId26"/>
    <p:sldId id="334" r:id="rId27"/>
    <p:sldId id="268" r:id="rId28"/>
    <p:sldId id="329" r:id="rId29"/>
    <p:sldId id="330" r:id="rId30"/>
    <p:sldId id="323" r:id="rId31"/>
    <p:sldId id="331" r:id="rId32"/>
    <p:sldId id="332" r:id="rId33"/>
    <p:sldId id="335" r:id="rId34"/>
    <p:sldId id="276" r:id="rId35"/>
    <p:sldId id="280" r:id="rId36"/>
    <p:sldId id="336" r:id="rId37"/>
    <p:sldId id="296" r:id="rId38"/>
    <p:sldId id="337" r:id="rId39"/>
    <p:sldId id="338" r:id="rId40"/>
    <p:sldId id="342" r:id="rId41"/>
    <p:sldId id="306" r:id="rId42"/>
    <p:sldId id="345" r:id="rId43"/>
    <p:sldId id="307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604"/>
    <a:srgbClr val="452103"/>
    <a:srgbClr val="602E04"/>
    <a:srgbClr val="713605"/>
    <a:srgbClr val="563B30"/>
    <a:srgbClr val="AB0501"/>
    <a:srgbClr val="F86D20"/>
    <a:srgbClr val="D35007"/>
    <a:srgbClr val="DBB691"/>
    <a:srgbClr val="FBC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8" autoAdjust="0"/>
    <p:restoredTop sz="93029" autoAdjust="0"/>
  </p:normalViewPr>
  <p:slideViewPr>
    <p:cSldViewPr>
      <p:cViewPr varScale="1">
        <p:scale>
          <a:sx n="105" d="100"/>
          <a:sy n="105" d="100"/>
        </p:scale>
        <p:origin x="-17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294C3-4D8E-452B-A983-439996E5B060}" type="datetimeFigureOut">
              <a:rPr lang="ru-RU" smtClean="0"/>
              <a:pPr/>
              <a:t>21.12.2018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A798E-768F-477A-A6B7-D5433E3F52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89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A798E-768F-477A-A6B7-D5433E3F52F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2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A798E-768F-477A-A6B7-D5433E3F52F4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A798E-768F-477A-A6B7-D5433E3F52F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70BCE2-CF80-4045-AA95-A7D12806784D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92F29-915D-4AAD-8E3E-7C0597F8598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F41F6B-4107-4005-98D1-8A6C966B2BFB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650C2-9D80-4741-8E9E-8FE57F23778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60129-13FA-4DD9-A4B3-177DA201B96A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3B082C-22AE-458D-A5B6-CC46B78ECE4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A0F40-FDF7-4EB7-B8AE-8B3C0F99637E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523E60-B48F-4135-9E47-73394C55D044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D05E7-A66E-4402-AA55-BF2ECCA04C3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1618D-F8F2-4E43-88CA-F283926B371C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9A307-F09A-48AC-BA9F-3864946722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D1156-B224-4E2B-86AE-C1CC5D8F6963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9B5B6-A3C9-4D9E-926F-517DA3895FE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FF43AA-1EB7-4FA5-8C72-220A19E58B35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3A00B-E276-4661-8134-2497747F96C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B24F26-DF12-4700-96B3-8127497FEB37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AA70F-A478-4D57-9973-761FBA05E1F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EEBF65-F3A4-4AA1-89EE-2C76C904B573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D599B9-A946-4D5D-A101-FACB5743A66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27D9B-2D36-4230-941D-CB0953E7FE73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32A0B-6E8D-42E7-8F3A-9EFC722DEEE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9F115C-2256-4A12-B4FE-7A180867225B}" type="datetime1">
              <a:rPr lang="ru-RU" smtClean="0"/>
              <a:t>21.12.2018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D1CF24E-C688-4BE7-AD77-11C1F0BD54C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fishki.net/1682784-levitan-jurij-borisovich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hyperlink" Target="https://fishki.net/1682784-levitan-jurij-borisovich.html" TargetMode="External"/><Relationship Id="rId9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gi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m.lenta.ru/news/2015/05/07/levitanmonument/" TargetMode="Externa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-russia.ru/vo-vladimire-otkryt-pamyatnik-golosu-yuriya-levitana.html" TargetMode="Externa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4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5" Type="http://schemas.openxmlformats.org/officeDocument/2006/relationships/image" Target="../media/image37.png"/><Relationship Id="rId2" Type="http://schemas.openxmlformats.org/officeDocument/2006/relationships/audio" Target="../media/media7.mp3"/><Relationship Id="rId16" Type="http://schemas.openxmlformats.org/officeDocument/2006/relationships/image" Target="../media/image79.jpeg"/><Relationship Id="rId20" Type="http://schemas.openxmlformats.org/officeDocument/2006/relationships/image" Target="../media/image83.jpeg"/><Relationship Id="rId1" Type="http://schemas.microsoft.com/office/2007/relationships/media" Target="../media/media7.mp3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24" Type="http://schemas.openxmlformats.org/officeDocument/2006/relationships/image" Target="../media/image87.gif"/><Relationship Id="rId5" Type="http://schemas.openxmlformats.org/officeDocument/2006/relationships/image" Target="../media/image68.jpeg"/><Relationship Id="rId15" Type="http://schemas.openxmlformats.org/officeDocument/2006/relationships/image" Target="../media/image78.png"/><Relationship Id="rId23" Type="http://schemas.openxmlformats.org/officeDocument/2006/relationships/image" Target="../media/image86.jpeg"/><Relationship Id="rId10" Type="http://schemas.openxmlformats.org/officeDocument/2006/relationships/image" Target="../media/image73.png"/><Relationship Id="rId19" Type="http://schemas.openxmlformats.org/officeDocument/2006/relationships/image" Target="../media/image82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Relationship Id="rId22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2;&#1072;&#1084;&#1072;\2014-2015\&#1044;&#1080;&#1082;&#1090;&#1086;&#1088;%20&#1051;&#1077;&#1074;&#1080;&#1090;&#1072;&#1085;-&#1085;&#1072;%20&#1075;&#1086;&#1088;&#1086;&#1076;&#1089;&#1082;&#1086;&#1081;%20&#1082;&#1086;&#1085;&#1082;&#1091;&#1088;&#1089;-&#1075;&#1086;&#1090;&#1086;&#1074;&#1072;\levitan_kak_vse_nachinalos%5b1%5d.mp3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99" y="3149518"/>
            <a:ext cx="8927999" cy="1071570"/>
          </a:xfr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9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Диктор Левитан</a:t>
            </a:r>
            <a:endParaRPr lang="ru-RU" sz="9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92F29-915D-4AAD-8E3E-7C0597F8598A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755576" y="1486997"/>
            <a:ext cx="727280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0" spc="50" normalizeH="0" baseline="0" noProof="0" dirty="0" smtClean="0">
                <a:ln w="11430">
                  <a:solidFill>
                    <a:srgbClr val="D01906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Голос эпохи</a:t>
            </a:r>
            <a:r>
              <a:rPr kumimoji="0" lang="ru-RU" sz="4800" b="1" i="0" u="none" strike="noStrike" kern="0" spc="50" normalizeH="0" baseline="0" noProof="0" dirty="0" smtClean="0">
                <a:ln w="11430">
                  <a:solidFill>
                    <a:srgbClr val="D01906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4800" b="1" i="0" u="none" strike="noStrike" kern="0" spc="50" normalizeH="0" baseline="0" noProof="0" dirty="0">
              <a:ln w="11430">
                <a:solidFill>
                  <a:srgbClr val="D01906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323528" y="5433636"/>
            <a:ext cx="8534152" cy="101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b="1" i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kern="1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Ласкина Наталья </a:t>
            </a:r>
            <a:r>
              <a:rPr lang="ru-RU" b="1" i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Николаевна -</a:t>
            </a:r>
            <a:endParaRPr lang="ru-RU" b="1" i="1" kern="1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b="1" i="1" kern="1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 дополнительного </a:t>
            </a:r>
            <a:r>
              <a:rPr lang="ru-RU" b="1" i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b="1" i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Дворца </a:t>
            </a:r>
            <a:r>
              <a:rPr lang="ru-RU" b="1" i="1" kern="1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детского (юношеского) </a:t>
            </a:r>
            <a:r>
              <a:rPr lang="ru-RU" b="1" i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творчества</a:t>
            </a:r>
            <a:endParaRPr lang="ru-RU" b="1" i="1" kern="1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610" y="3429000"/>
            <a:ext cx="68403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3048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3571875" y="6534453"/>
            <a:ext cx="20002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600" i="1" kern="1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г.Владимир</a:t>
            </a:r>
            <a:r>
              <a:rPr lang="ru-RU" sz="1600" i="1" kern="1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2017 г.</a:t>
            </a:r>
            <a:endParaRPr lang="ru-RU" sz="1600" i="1" kern="1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achalo -pozyvnye_sovetskogo_radio_govorit_moskva[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4128" y="44371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/>
      <p:bldP spid="11" grpId="0" uiExpand="1" build="p"/>
      <p:bldP spid="30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796951"/>
            <a:ext cx="8424936" cy="2656385"/>
          </a:xfrm>
        </p:spPr>
        <p:txBody>
          <a:bodyPr anchor="t">
            <a:noAutofit/>
          </a:bodyPr>
          <a:lstStyle/>
          <a:p>
            <a:pPr algn="l"/>
            <a:r>
              <a:rPr lang="ru-RU" sz="2000" dirty="0" smtClean="0"/>
              <a:t>И </a:t>
            </a:r>
            <a:r>
              <a:rPr lang="ru-RU" sz="2000" dirty="0"/>
              <a:t>вдруг среди нас появился новичок, сразу обративший на себя внимание, был он очень молоденький, лет 16-ти — 17-ти, но не робкий, очень веселый, общительный, проказливый даже, с каким-то странным, неустоявшимся еще голосом, в котором временами </a:t>
            </a:r>
            <a:r>
              <a:rPr lang="ru-RU" sz="2000" dirty="0" smtClean="0"/>
              <a:t>слышались</a:t>
            </a:r>
            <a:br>
              <a:rPr lang="ru-RU" sz="2000" dirty="0" smtClean="0"/>
            </a:br>
            <a:r>
              <a:rPr lang="ru-RU" sz="2000" dirty="0" smtClean="0"/>
              <a:t>неожиданные </a:t>
            </a:r>
            <a:r>
              <a:rPr lang="ru-RU" sz="2000" dirty="0"/>
              <a:t>бархатные нотки.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Но </a:t>
            </a:r>
            <a:r>
              <a:rPr lang="ru-RU" sz="2000" dirty="0"/>
              <a:t>больше всего нас забавляло то, что он сильно и прочно "окал", как уроженец Владимира. Ясно было что его приняли как материал, подлежащий основательной обработке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96818"/>
            <a:ext cx="47525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Из воспоминаний актера Ростислава Плятта:</a:t>
            </a:r>
            <a:br>
              <a:rPr lang="ru-RU" sz="2200" b="1" i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endParaRPr lang="ru-RU" sz="22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326247"/>
            <a:ext cx="4176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«Летом 1931 года по конкурсу, объявленному Радиокомитетом, были приняты в дикторскую группу несколько молодых актеров, в их числе и я. Мы перезнакомились и начали вникать в суть новой для нас профессии. </a:t>
            </a:r>
            <a:endParaRPr lang="ru-RU" sz="2000" dirty="0"/>
          </a:p>
        </p:txBody>
      </p:sp>
      <p:pic>
        <p:nvPicPr>
          <p:cNvPr id="8" name="Picture 2" descr="http://film.arjlover.net/ap/a.p.chehov.rasskazy.chitaet.rostislav.pljatt.avi/a.p.chehov.rasskazy.chitaet.rostislav.pljatt.avi.image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04" y="332656"/>
            <a:ext cx="4479320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0179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7079"/>
            <a:ext cx="4415177" cy="3456384"/>
          </a:xfrm>
        </p:spPr>
        <p:txBody>
          <a:bodyPr>
            <a:normAutofit/>
          </a:bodyPr>
          <a:lstStyle/>
          <a:p>
            <a:pPr marL="0" indent="444500">
              <a:buNone/>
            </a:pPr>
            <a:r>
              <a:rPr lang="ru-RU" sz="2000" dirty="0" smtClean="0"/>
              <a:t>Прошло </a:t>
            </a:r>
            <a:r>
              <a:rPr lang="ru-RU" sz="2000" dirty="0"/>
              <a:t>немного времени, и в нем обнаружилась черта, не сочетавшаяся с его мальчишеским видом и легкомыслием — огромное трудолюбие. </a:t>
            </a:r>
            <a:endParaRPr lang="ru-RU" sz="2000" dirty="0" smtClean="0"/>
          </a:p>
          <a:p>
            <a:pPr marL="0" indent="444500">
              <a:buNone/>
            </a:pPr>
            <a:r>
              <a:rPr lang="ru-RU" sz="2000" dirty="0" smtClean="0"/>
              <a:t>Он </a:t>
            </a:r>
            <a:r>
              <a:rPr lang="ru-RU" sz="2000" dirty="0"/>
              <a:t>буквально вгрызался в работу. Кончив занятия со своими педагогами, он никуда не уходил и оставался в помещении Радиокомитета с утра до вечера. </a:t>
            </a:r>
            <a:r>
              <a:rPr lang="ru-RU" sz="2000" dirty="0" smtClean="0"/>
              <a:t>И </a:t>
            </a:r>
            <a:r>
              <a:rPr lang="ru-RU" sz="2000" dirty="0"/>
              <a:t>всегда был чем-то занят.</a:t>
            </a:r>
          </a:p>
          <a:p>
            <a:endParaRPr lang="en-US" sz="2000" dirty="0" smtClean="0"/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7544" y="3789040"/>
            <a:ext cx="8229600" cy="2524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4500" algn="just">
              <a:lnSpc>
                <a:spcPct val="114000"/>
              </a:lnSpc>
              <a:buFont typeface="Arial" pitchFamily="34" charset="0"/>
              <a:buNone/>
            </a:pPr>
            <a:r>
              <a:rPr lang="ru-RU" sz="2000" dirty="0" smtClean="0"/>
              <a:t>То в пустой студии делал заданные ему упражнения, или, примостившись где-нибудь в углу, что-то запоем читал, то забегал в дикторскую и жадно вслушивался в разговоры старших, а то вдруг бросался помогать звуковикам в переноске какой-то тяжести, или бежал в буфет принести кому-то бутерброд… Словом, он врастал в </a:t>
            </a:r>
            <a:r>
              <a:rPr lang="ru-RU" sz="2000" dirty="0" err="1" smtClean="0"/>
              <a:t>радиобыт</a:t>
            </a:r>
            <a:r>
              <a:rPr lang="ru-RU" sz="2000" dirty="0" smtClean="0"/>
              <a:t>, дышал воздухом радио, и неясно было — есть ли у него своя собственная домашняя жизнь…»</a:t>
            </a:r>
            <a:endParaRPr lang="en-US" sz="2000" dirty="0" smtClean="0"/>
          </a:p>
          <a:p>
            <a:pPr>
              <a:lnSpc>
                <a:spcPct val="114000"/>
              </a:lnSpc>
            </a:pP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9" name="Picture 2" descr="http://film.arjlover.net/ap/a.p.chehov.rasskazy.chitaet.rostislav.pljatt.avi/a.p.chehov.rasskazy.chitaet.rostislav.pljatt.avi.image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04" y="332656"/>
            <a:ext cx="4479320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9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5904656" cy="2232248"/>
          </a:xfrm>
        </p:spPr>
        <p:txBody>
          <a:bodyPr>
            <a:normAutofit/>
          </a:bodyPr>
          <a:lstStyle/>
          <a:p>
            <a:pPr marL="0" indent="444500">
              <a:lnSpc>
                <a:spcPct val="120000"/>
              </a:lnSpc>
              <a:spcAft>
                <a:spcPts val="600"/>
              </a:spcAft>
              <a:buNone/>
            </a:pPr>
            <a:r>
              <a:rPr lang="ru-RU" sz="2000" dirty="0" smtClean="0"/>
              <a:t>После </a:t>
            </a:r>
            <a:r>
              <a:rPr lang="ru-RU" sz="2000" dirty="0"/>
              <a:t>нескольких месяцев стажировки юному диктору были поручены обязанности дежурного по студии: чтение небольших выпусков новостей, объявление по радио музыкальных номеров, смену грампластинок и… функции курьера.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050" name="Picture 2" descr="https://a.d-cd.net/d6bce12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897" y="260648"/>
            <a:ext cx="2664296" cy="426287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.ytimg.com/vi/1tq58TjUR60/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9" y="2204864"/>
            <a:ext cx="4824536" cy="230240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548" y="4437112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 algn="just" fontAlgn="auto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Жил Юрий Левитан в комнате при студии, использовавшейся ранее для складирования сломанных граммофонов. Он усиленно занимался совершенствованием своей дикции, брал уроки у артистов МХАТа, приставленных к группе стажеров: Нина </a:t>
            </a:r>
            <a:r>
              <a:rPr lang="ru-RU" sz="2000" dirty="0" err="1">
                <a:solidFill>
                  <a:prstClr val="black"/>
                </a:solidFill>
                <a:latin typeface="Calibri"/>
              </a:rPr>
              <a:t>Литовцева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 (руководитель дикторской группы), Василий Качалов, Наталья Толстова, Михаил Лебедев.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940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43359" y="188640"/>
            <a:ext cx="6457281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Любимец вождя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1026" name="Picture 2" descr="http://portal-kultura.ru/upload/medialibrary/6fb/Levitan_ku34_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1204953"/>
            <a:ext cx="4680520" cy="5572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08912" cy="1440160"/>
          </a:xfrm>
        </p:spPr>
        <p:txBody>
          <a:bodyPr>
            <a:noAutofit/>
          </a:bodyPr>
          <a:lstStyle/>
          <a:p>
            <a:pPr marL="0" indent="444500">
              <a:buNone/>
            </a:pPr>
            <a:r>
              <a:rPr lang="ru-RU" sz="2000" dirty="0"/>
              <a:t>В январе 1934 девятнадцатилетнему Юрию Левитану поручали медленно, по складам, читать ночами, в эфире, передовицы “Правды”. Стенографисты региональных издательств по всей стране на слух записывали текст! Затем статьи перепечатывали местные газеты.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93286" y="1988840"/>
            <a:ext cx="3600400" cy="261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spcAft>
                <a:spcPts val="600"/>
              </a:spcAft>
              <a:buNone/>
            </a:pPr>
            <a:r>
              <a:rPr lang="ru-RU" dirty="0"/>
              <a:t>25 января во время очередной ночной трансляции у радиоприемника оказался Сталин. Вождь традиционно работал по ночам, и радио в его кабинете не выключалось. Сталину очень понравился голос диктора. </a:t>
            </a:r>
            <a:endParaRPr lang="ru-RU" dirty="0" smtClean="0"/>
          </a:p>
        </p:txBody>
      </p:sp>
      <p:pic>
        <p:nvPicPr>
          <p:cNvPr id="5122" name="Picture 2" descr="http://kykyryzo.ru/wp-content/uploads/2013/05/u-nas-vse-est-no-zarplata-nam-nuzhna-10-vozhdej-11-600x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0" y="1628800"/>
            <a:ext cx="4981832" cy="3844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5473114"/>
            <a:ext cx="8424936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 algn="just">
              <a:lnSpc>
                <a:spcPct val="114000"/>
              </a:lnSpc>
            </a:pPr>
            <a:r>
              <a:rPr lang="ru-RU" dirty="0">
                <a:solidFill>
                  <a:prstClr val="black"/>
                </a:solidFill>
              </a:rPr>
              <a:t>Он немедленно связался с представителями Радиокомитета и потребовал, чтобы именно Левитан на следующий день зачитал его доклад, подготовленный для XVII съезда ВКП(б).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0954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476672"/>
            <a:ext cx="4536504" cy="1437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Молодой диктор с блеском выполнил поставленную задачу, в течение 5 часов без единой ошибки, оговорки и запинки читая текст сталинской речи. </a:t>
            </a:r>
            <a:endParaRPr lang="ru-RU" sz="2000" dirty="0" smtClean="0"/>
          </a:p>
        </p:txBody>
      </p:sp>
      <p:pic>
        <p:nvPicPr>
          <p:cNvPr id="6146" name="Picture 2" descr="http://kprftlt.ru/wp-content/uploads/2014/02/%D0%A1%D1%82%D0%B0%D0%BB%D0%B8%D0%B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0780" y="1881565"/>
            <a:ext cx="3812044" cy="2971689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187011.selcdn.ru/thumbnails/photos/p/f/5/pf552b33aaf3845b_102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760" y="332656"/>
            <a:ext cx="3704963" cy="2016226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3974" y="4887787"/>
            <a:ext cx="44644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Так 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девятнадцатилетний юноша стал главным диктором Советского </a:t>
            </a: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Союза.</a:t>
            </a:r>
            <a:r>
              <a:rPr lang="ru-RU" sz="20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(позже — диктором Государственного комитета Совета Министров СССР по телевидению и радиовещанию).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5608" y="2492896"/>
            <a:ext cx="4781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100" dirty="0">
                <a:solidFill>
                  <a:prstClr val="black"/>
                </a:solidFill>
                <a:latin typeface="Calibri"/>
              </a:rPr>
              <a:t>После этого Сталин распорядился о том, чтобы все тексты и важные государственные документы отныне озвучивал только Левитан.</a:t>
            </a:r>
          </a:p>
        </p:txBody>
      </p:sp>
      <p:pic>
        <p:nvPicPr>
          <p:cNvPr id="6152" name="Picture 8" descr="https://a.d-cd.net/36dce12s-96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60" y="3868732"/>
            <a:ext cx="3648405" cy="2736304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417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776" y="188640"/>
            <a:ext cx="84964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+mn-lt"/>
              </a:rPr>
              <a:t>Отныне он должен был все время отчитываться перед руководством, где находится, чтобы в момент, когда появится новая речь Сталина, его могли разыскать.</a:t>
            </a:r>
            <a:endParaRPr lang="ru-RU" sz="22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876925"/>
            <a:ext cx="85684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/>
            <a:r>
              <a:rPr lang="ru-RU" sz="2200" dirty="0" smtClean="0">
                <a:latin typeface="+mn-lt"/>
              </a:rPr>
              <a:t>На протяжении последующих лет Левитан сообщал о вводе в эксплуатацию Днепрогэса, о </a:t>
            </a:r>
            <a:r>
              <a:rPr lang="ru-RU" sz="2200" dirty="0" err="1" smtClean="0">
                <a:latin typeface="+mn-lt"/>
              </a:rPr>
              <a:t>папанинцах</a:t>
            </a:r>
            <a:r>
              <a:rPr lang="ru-RU" sz="2200" dirty="0" smtClean="0">
                <a:latin typeface="+mn-lt"/>
              </a:rPr>
              <a:t>, перелете в Америку экипажей Чкалова и Громова. Коллеги и начальство уважительно называли диктора </a:t>
            </a:r>
            <a:r>
              <a:rPr lang="ru-RU" sz="2200" dirty="0" err="1" smtClean="0">
                <a:latin typeface="+mn-lt"/>
              </a:rPr>
              <a:t>Юрбор</a:t>
            </a:r>
            <a:r>
              <a:rPr lang="ru-RU" sz="2200" dirty="0" smtClean="0">
                <a:latin typeface="+mn-lt"/>
              </a:rPr>
              <a:t> — от имени-отчества Юрий Борисович.</a:t>
            </a:r>
            <a:endParaRPr lang="ru-RU" dirty="0"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8194" name="Picture 2" descr="https://cdn-st3.rtr-vesti.ru/vh/pictures/o/581/5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18" y="1296637"/>
            <a:ext cx="4763364" cy="3572524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5517232"/>
            <a:ext cx="3384376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С </a:t>
            </a:r>
            <a:r>
              <a:rPr lang="ru-RU" sz="2000" dirty="0"/>
              <a:t>1941 </a:t>
            </a:r>
            <a:r>
              <a:rPr lang="ru-RU" sz="2000" dirty="0" smtClean="0"/>
              <a:t>года Юрий Левитан  член </a:t>
            </a:r>
            <a:r>
              <a:rPr lang="ru-RU" sz="2000" dirty="0"/>
              <a:t>ВКП (б</a:t>
            </a:r>
            <a:r>
              <a:rPr lang="ru-RU" sz="2000" dirty="0" smtClean="0"/>
              <a:t>).</a:t>
            </a:r>
          </a:p>
          <a:p>
            <a:pPr marL="0" indent="0" algn="ctr"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5" name="Picture 2" descr="Юрий Левитан в молод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9" y="2204864"/>
            <a:ext cx="4432091" cy="398035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417" y="260648"/>
            <a:ext cx="38265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В 1938 году Юрий Борисович женился на красавице-студентке Института иностранных языков. </a:t>
            </a:r>
            <a:endParaRPr lang="ru-RU" sz="2000" dirty="0" smtClean="0">
              <a:solidFill>
                <a:prstClr val="black"/>
              </a:solidFill>
              <a:latin typeface="Calibri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1940 году у Юрия и Раисы родилась дочь </a:t>
            </a: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Наталья.  </a:t>
            </a:r>
            <a:endParaRPr lang="ru-RU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4" descr="Юрий Левитан с дочерью Наталь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Юрий Левитан с дочерью Наталье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4" name="Picture 8" descr="http://f.mypage.ru/3e7f156e3dad589509de100b642af6dc_e0f096492bd04d2f742eeac8c8954e3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60648"/>
            <a:ext cx="3564125" cy="463856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08104" y="4886632"/>
            <a:ext cx="31671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Юрий Левитан с дочерью Наташей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796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ttp://moimir.org/wp-content/uploads/2015/06/1434955940_moskvich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4464496" cy="5451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154" y="116632"/>
            <a:ext cx="909169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"От советского Информбюро"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8837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7544" y="548680"/>
            <a:ext cx="4847231" cy="2332946"/>
          </a:xfr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Aft>
                <a:spcPct val="0"/>
              </a:spcAft>
              <a:buClr>
                <a:schemeClr val="tx2"/>
              </a:buClr>
              <a:buSzPct val="60000"/>
              <a:buNone/>
              <a:defRPr/>
            </a:pPr>
            <a:r>
              <a:rPr lang="ru-RU" sz="2600" b="1" i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«…Деревни, сёла, полустанки</a:t>
            </a:r>
          </a:p>
          <a:p>
            <a:pPr algn="ctr" fontAlgn="base">
              <a:spcAft>
                <a:spcPct val="0"/>
              </a:spcAft>
              <a:buClr>
                <a:schemeClr val="tx2"/>
              </a:buClr>
              <a:buSzPct val="60000"/>
              <a:buNone/>
              <a:defRPr/>
            </a:pPr>
            <a:r>
              <a:rPr lang="ru-RU" sz="2600" b="1" i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 Левитана узнавали,</a:t>
            </a:r>
          </a:p>
          <a:p>
            <a:pPr algn="ctr" fontAlgn="base">
              <a:spcAft>
                <a:spcPct val="0"/>
              </a:spcAft>
              <a:buClr>
                <a:schemeClr val="tx2"/>
              </a:buClr>
              <a:buSzPct val="60000"/>
              <a:buNone/>
              <a:defRPr/>
            </a:pPr>
            <a:r>
              <a:rPr lang="ru-RU" sz="2600" b="1" i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шли  в атаку наши танки,</a:t>
            </a:r>
          </a:p>
          <a:p>
            <a:pPr algn="ctr" fontAlgn="base">
              <a:spcAft>
                <a:spcPct val="0"/>
              </a:spcAft>
              <a:buClr>
                <a:schemeClr val="tx2"/>
              </a:buClr>
              <a:buSzPct val="60000"/>
              <a:buNone/>
              <a:defRPr/>
            </a:pPr>
            <a:r>
              <a:rPr lang="ru-RU" sz="2600" b="1" i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пехотинцы наступали.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3" name="Рисунок 2" descr="родина мать зовет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87807"/>
            <a:ext cx="2384796" cy="347324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851920" y="3861048"/>
            <a:ext cx="4934922" cy="27330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60000"/>
              <a:defRPr/>
            </a:pPr>
            <a:r>
              <a:rPr lang="ru-RU" sz="2600" b="1" i="1" spc="50" dirty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Как ждали люди новостей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60000"/>
              <a:defRPr/>
            </a:pPr>
            <a:r>
              <a:rPr lang="ru-RU" sz="2600" b="1" i="1" spc="50" dirty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 том, что наши побеждают!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60000"/>
              <a:defRPr/>
            </a:pPr>
            <a:r>
              <a:rPr lang="ru-RU" sz="2600" b="1" i="1" spc="50" dirty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Ты у прабабушки своей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60000"/>
              <a:defRPr/>
            </a:pPr>
            <a:r>
              <a:rPr lang="ru-RU" sz="2600" b="1" i="1" spc="50" dirty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Спроси - она об этом знает!</a:t>
            </a:r>
            <a:r>
              <a:rPr lang="en-US" sz="2600" b="1" i="1" spc="50" dirty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...</a:t>
            </a:r>
            <a:r>
              <a:rPr lang="ru-RU" sz="2600" b="1" i="1" spc="50" dirty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10" name="Picture 2" descr="https://i.ytimg.com/vi/PwMqYV6W6GI/mq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3861048"/>
            <a:ext cx="3554278" cy="2277371"/>
          </a:xfrm>
          <a:prstGeom prst="rect">
            <a:avLst/>
          </a:prstGeom>
          <a:ln>
            <a:noFill/>
          </a:ln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35827"/>
            <a:ext cx="8001057" cy="4786346"/>
          </a:xfrm>
          <a:noFill/>
          <a:ln>
            <a:noFill/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ru-RU" sz="2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«… Вы знаете по фильмам, книгам   </a:t>
            </a:r>
            <a:r>
              <a:rPr lang="ru-RU" sz="2800" b="1" spc="50" dirty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</a:t>
            </a:r>
            <a:r>
              <a:rPr lang="ru-RU" sz="2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ыла с фашистами война.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Чтоб справиться с нацистским игом,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Объединилась вся страна.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те времена она не знала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Волшебного телеэкрана,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 радио тогда спасало.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Вы слышали про Левитана? …</a:t>
            </a:r>
            <a:r>
              <a:rPr lang="ru-RU" sz="18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 </a:t>
            </a:r>
            <a:endParaRPr lang="ru-RU" sz="1800" b="1" spc="50" dirty="0">
              <a:ln w="11430"/>
              <a:solidFill>
                <a:srgbClr val="D35007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3048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1026" name="Picture 2" descr="https://a.d-cd.net/c6dce12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7" y="289654"/>
            <a:ext cx="7447126" cy="6379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643427" y="6292950"/>
            <a:ext cx="463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spc="50" dirty="0" smtClean="0">
                <a:ln w="11430">
                  <a:noFill/>
                </a:ln>
                <a:solidFill>
                  <a:srgbClr val="AB0501"/>
                </a:solidFill>
                <a:latin typeface="+mn-lt"/>
              </a:rPr>
              <a:t>Воспоминание  </a:t>
            </a:r>
            <a:r>
              <a:rPr lang="ru-RU" sz="1600" b="1" i="1" spc="50" dirty="0" err="1" smtClean="0">
                <a:ln w="11430">
                  <a:noFill/>
                </a:ln>
                <a:solidFill>
                  <a:srgbClr val="AB0501"/>
                </a:solidFill>
                <a:latin typeface="+mn-lt"/>
              </a:rPr>
              <a:t>Ю.Б.Левитана</a:t>
            </a:r>
            <a:r>
              <a:rPr lang="ru-RU" sz="1600" b="1" i="1" spc="50" dirty="0" smtClean="0">
                <a:ln w="11430">
                  <a:noFill/>
                </a:ln>
                <a:solidFill>
                  <a:srgbClr val="AB0501"/>
                </a:solidFill>
                <a:latin typeface="+mn-lt"/>
              </a:rPr>
              <a:t> 22 июня 1941 г.</a:t>
            </a:r>
            <a:endParaRPr lang="ru-RU" sz="1600" b="1" i="1" spc="50" dirty="0">
              <a:ln w="11430">
                <a:noFill/>
              </a:ln>
              <a:solidFill>
                <a:srgbClr val="AB050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812359" y="6351415"/>
            <a:ext cx="821813" cy="365125"/>
          </a:xfrm>
        </p:spPr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6733" y="260648"/>
            <a:ext cx="81705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sz="2200" dirty="0">
                <a:latin typeface="+mn-lt"/>
              </a:rPr>
              <a:t>С особой силой проявилось творческое дарование Юрия Левитана в годы Великой Отечественной войны. </a:t>
            </a:r>
            <a:endParaRPr lang="ru-RU" sz="2200" dirty="0" smtClean="0">
              <a:latin typeface="+mn-lt"/>
            </a:endParaRPr>
          </a:p>
          <a:p>
            <a:pPr indent="444500"/>
            <a:r>
              <a:rPr lang="ru-RU" sz="2200" dirty="0" smtClean="0">
                <a:latin typeface="+mn-lt"/>
              </a:rPr>
              <a:t>В </a:t>
            </a:r>
            <a:r>
              <a:rPr lang="ru-RU" sz="2200" dirty="0">
                <a:latin typeface="+mn-lt"/>
              </a:rPr>
              <a:t>этот период по силе своего воздействия на миллионы советских радиослушателей, по своей популярности в народе, среди дикторов Всесоюзного радио ему, поистине, не было равных.</a:t>
            </a:r>
          </a:p>
        </p:txBody>
      </p:sp>
      <p:pic>
        <p:nvPicPr>
          <p:cNvPr id="11266" name="Picture 2" descr="http://moimir.org/wp-content/uploads/2015/06/013034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1338255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ds02.infourok.ru/uploads/ex/066c/00030023-57000d9a/11/img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0749" y="2132856"/>
            <a:ext cx="5642503" cy="406828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4" name="YUrij_Levitan_Vospominaniya_YUriya_Levitana_o_22_iyunya_(xtremex3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232" y="6292950"/>
            <a:ext cx="360040" cy="360040"/>
          </a:xfrm>
          <a:prstGeom prst="rect">
            <a:avLst/>
          </a:prstGeom>
        </p:spPr>
      </p:pic>
      <p:pic>
        <p:nvPicPr>
          <p:cNvPr id="16" name="Picture 1" descr="C:\Users\User\Desktop\микрофон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574" y="6021288"/>
            <a:ext cx="783591" cy="7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.d-cd.net/86dce12s-9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062357" cy="295232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diktory.com/files/foto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3" y="283265"/>
            <a:ext cx="3879999" cy="269875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221633"/>
            <a:ext cx="4680520" cy="1407168"/>
          </a:xfrm>
        </p:spPr>
        <p:txBody>
          <a:bodyPr>
            <a:noAutofit/>
          </a:bodyPr>
          <a:lstStyle/>
          <a:p>
            <a:pPr marL="3175" indent="179388">
              <a:spcBef>
                <a:spcPts val="0"/>
              </a:spcBef>
              <a:buFont typeface="Wingdings" pitchFamily="2" charset="2"/>
              <a:buNone/>
            </a:pPr>
            <a:r>
              <a:rPr lang="ru-RU" sz="2000" dirty="0"/>
              <a:t>В августе 1941 года Юрий Левитан вместе с диктором Ольгой Высоцкой был эвакуирован в Свердловск (ныне город Екатеринбург). </a:t>
            </a:r>
            <a:endParaRPr lang="ru-RU" sz="2000" dirty="0" smtClean="0">
              <a:latin typeface="Comic Sans MS" pitchFamily="66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12295" name="Прямоугольник 7"/>
          <p:cNvSpPr>
            <a:spLocks noChangeArrowheads="1"/>
          </p:cNvSpPr>
          <p:nvPr/>
        </p:nvSpPr>
        <p:spPr bwMode="auto">
          <a:xfrm>
            <a:off x="35496" y="6088559"/>
            <a:ext cx="89296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179388">
              <a:spcBef>
                <a:spcPct val="20000"/>
              </a:spcBef>
              <a:buClr>
                <a:schemeClr val="tx2"/>
              </a:buClr>
              <a:buSzPct val="60000"/>
            </a:pPr>
            <a:r>
              <a:rPr lang="ru-RU" sz="2000" dirty="0">
                <a:latin typeface="+mn-lt"/>
              </a:rPr>
              <a:t>В марте 1943 Юрия Левитана секретно перебросили в Куйбышев, где уже размещался Радиокомитет.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32006" y="1412776"/>
            <a:ext cx="47691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179388">
              <a:spcBef>
                <a:spcPts val="0"/>
              </a:spcBef>
            </a:pPr>
            <a:r>
              <a:rPr lang="ru-RU" sz="2000" dirty="0">
                <a:latin typeface="+mn-lt"/>
              </a:rPr>
              <a:t>Вещание из столицы к этому времени стало технически невозможно – все подмосковные радиовышки были демонтированы, так как являлись хорошими ориентирами для немецких бомбардировщиков.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8380" y="3000027"/>
            <a:ext cx="45076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n-lt"/>
              </a:rPr>
              <a:t>Помимо работы в эфире диктор озвучивал хроникально-документальные фильмы (в том числе, киножурнал «Советский Урал»), которые монтировались в подпольной свердловской радиостудии.</a:t>
            </a:r>
          </a:p>
          <a:p>
            <a:r>
              <a:rPr lang="ru-RU" sz="2000" dirty="0">
                <a:latin typeface="+mn-lt"/>
              </a:rPr>
              <a:t>Информацию о пребывании Юрия Левитана и Ольги Высоцкой в Свердловске рассекретили лишь четверть века спустя…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298" y="574809"/>
            <a:ext cx="84025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179388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dirty="0">
                <a:latin typeface="+mn-lt"/>
              </a:rPr>
              <a:t>Подсчитано, что за годы войны Юрий </a:t>
            </a:r>
            <a:r>
              <a:rPr lang="ru-RU" sz="2000" dirty="0" smtClean="0">
                <a:latin typeface="+mn-lt"/>
              </a:rPr>
              <a:t>Борисович Левитан </a:t>
            </a:r>
            <a:r>
              <a:rPr lang="ru-RU" sz="2000" dirty="0">
                <a:latin typeface="+mn-lt"/>
              </a:rPr>
              <a:t>озвучил около 2000 сводок </a:t>
            </a:r>
            <a:r>
              <a:rPr lang="ru-RU" sz="2000" dirty="0" err="1">
                <a:latin typeface="+mn-lt"/>
              </a:rPr>
              <a:t>Совинформбюро</a:t>
            </a:r>
            <a:r>
              <a:rPr lang="ru-RU" sz="2000" dirty="0">
                <a:latin typeface="+mn-lt"/>
              </a:rPr>
              <a:t> и свыше 120 экстренных </a:t>
            </a:r>
            <a:r>
              <a:rPr lang="ru-RU" sz="2000" dirty="0" smtClean="0">
                <a:latin typeface="+mn-lt"/>
              </a:rPr>
              <a:t>сообщений . </a:t>
            </a:r>
          </a:p>
          <a:p>
            <a:pPr marL="3175" indent="179388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+mn-lt"/>
              </a:rPr>
              <a:t>Записи </a:t>
            </a:r>
            <a:r>
              <a:rPr lang="ru-RU" sz="2000" dirty="0">
                <a:latin typeface="+mn-lt"/>
              </a:rPr>
              <a:t>из студии не велись — только прямые эфиры. </a:t>
            </a:r>
            <a:endParaRPr lang="ru-RU" sz="2000" dirty="0" smtClean="0">
              <a:latin typeface="+mn-lt"/>
            </a:endParaRPr>
          </a:p>
          <a:p>
            <a:pPr marL="3175" indent="179388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+mn-lt"/>
              </a:rPr>
              <a:t>Позднее</a:t>
            </a:r>
            <a:r>
              <a:rPr lang="ru-RU" sz="2000" dirty="0">
                <a:latin typeface="+mn-lt"/>
              </a:rPr>
              <a:t>, в 1950-е годы, диктора попросили заново наговорить некоторые из военных сводок и сообщений на магнитофонную ленту для их архивирования.</a:t>
            </a:r>
            <a:endParaRPr lang="ru-RU" sz="2000" dirty="0">
              <a:ln w="11430">
                <a:solidFill>
                  <a:schemeClr val="tx1"/>
                </a:solidFill>
              </a:ln>
              <a:latin typeface="+mn-lt"/>
            </a:endParaRPr>
          </a:p>
        </p:txBody>
      </p:sp>
      <p:pic>
        <p:nvPicPr>
          <p:cNvPr id="11267" name="Рисунок 3" descr="люди слушают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01147"/>
            <a:ext cx="4341840" cy="2844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Рисунок 4" descr="KKCA3NEDW0CA4USGSPCAD7SNQ6CAMTCK2SCAJDOU4GCASV5ZNVCA6CALFSCAAT5WRDCA0GAFVECAR1Z38UCAWW87R7CACMFM4HCAPBC21CCAH0RK2FCAA0AFIUCAYYKDC1CAOERBUECAVIB1IUCA7D92M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64" y="2996952"/>
            <a:ext cx="4303524" cy="284400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AA70F-A478-4D57-9973-761FBA05E1F6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6" name="levitan_1943[1]-одно из воспоминан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7926" y="6194865"/>
            <a:ext cx="304800" cy="304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87062" y="6194865"/>
            <a:ext cx="3857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spc="50" dirty="0">
                <a:ln w="11430">
                  <a:noFill/>
                </a:ln>
                <a:solidFill>
                  <a:srgbClr val="AB0501"/>
                </a:solidFill>
                <a:latin typeface="+mn-lt"/>
              </a:rPr>
              <a:t>Одно из воспоминаний </a:t>
            </a:r>
            <a:r>
              <a:rPr lang="ru-RU" sz="1600" b="1" i="1" spc="50" dirty="0" err="1">
                <a:ln w="11430">
                  <a:noFill/>
                </a:ln>
                <a:solidFill>
                  <a:srgbClr val="AB0501"/>
                </a:solidFill>
                <a:latin typeface="+mn-lt"/>
              </a:rPr>
              <a:t>Ю.Б.Левитана</a:t>
            </a:r>
            <a:endParaRPr lang="ru-RU" sz="1600" b="1" i="1" spc="50" dirty="0">
              <a:ln w="11430">
                <a:noFill/>
              </a:ln>
              <a:solidFill>
                <a:srgbClr val="AB0501"/>
              </a:solidFill>
              <a:latin typeface="+mn-lt"/>
            </a:endParaRPr>
          </a:p>
        </p:txBody>
      </p:sp>
      <p:pic>
        <p:nvPicPr>
          <p:cNvPr id="16" name="Picture 1" descr="C:\Users\User\Desktop\микрофон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09" y="5923203"/>
            <a:ext cx="783591" cy="7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777000"/>
            <a:ext cx="7542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Источник: </a:t>
            </a:r>
            <a:r>
              <a:rPr lang="ru-RU" sz="1200" dirty="0">
                <a:hlinkClick r:id="rId2"/>
              </a:rPr>
              <a:t>https://fishki.net/1682784-levitan-jurij-borisovich.html</a:t>
            </a:r>
            <a:r>
              <a:rPr lang="ru-RU" sz="1200" dirty="0"/>
              <a:t> © Fishki.net</a:t>
            </a:r>
          </a:p>
        </p:txBody>
      </p:sp>
      <p:pic>
        <p:nvPicPr>
          <p:cNvPr id="12" name="Picture 4" descr="Юрий Левитан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23596" y="2115539"/>
            <a:ext cx="5296808" cy="4625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9511" y="188640"/>
            <a:ext cx="877106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Адольф Гитлер назвал Юрия Левитана своим «врагом номер один» (под «номером два» в списке Гитлера значился Сталин). </a:t>
            </a:r>
          </a:p>
          <a:p>
            <a:pPr lvl="0" indent="444500"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Германские спецслужбы разработали, но так и не смогли воплотить в жизнь план похищения главного диктора Советского Союза, за голову которого была назначена награда в 100 тысяч (согласно другим источникам – в 250 тысяч) </a:t>
            </a:r>
            <a:r>
              <a:rPr lang="ru-RU" sz="2000" dirty="0" err="1">
                <a:solidFill>
                  <a:prstClr val="black"/>
                </a:solidFill>
                <a:latin typeface="Calibri"/>
              </a:rPr>
              <a:t>рейхсмарок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2060" y="116632"/>
            <a:ext cx="81752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>
              <a:spcAft>
                <a:spcPts val="0"/>
              </a:spcAft>
            </a:pPr>
            <a:r>
              <a:rPr lang="ru-RU" sz="2000" dirty="0">
                <a:latin typeface="+mn-lt"/>
              </a:rPr>
              <a:t>Противник отлично понимал, что голос выдающегося диктора – эта та ниточка надежды, что придает сил гражданским в глубоком тылу и солдатам на фронте. Убить его означало убить голос целого народа, сокрушить его дух</a:t>
            </a:r>
            <a:r>
              <a:rPr lang="ru-RU" sz="2000" dirty="0" smtClean="0"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5412" y="1772816"/>
            <a:ext cx="3781084" cy="330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Гитлер отдал распоряжение, чтобы ненавистный диктор был ликвидирован и для этой цели была подготовлена спецгруппа, которую собирались забросить в Москву.  </a:t>
            </a:r>
            <a:endParaRPr lang="ru-RU" sz="2000" dirty="0" smtClean="0">
              <a:solidFill>
                <a:prstClr val="black"/>
              </a:solidFill>
              <a:latin typeface="Calibri"/>
            </a:endParaRPr>
          </a:p>
          <a:p>
            <a:pPr lvl="0">
              <a:lnSpc>
                <a:spcPct val="114000"/>
              </a:lnSpc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Поэтому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, во время войны Юрия Левитана оберегали на государственном уровне.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2060" y="5721510"/>
            <a:ext cx="7887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К счастью, ни один из подобных планов не был осуществлен. Оберегали Юрия Борисовича на государственном уровне. </a:t>
            </a:r>
          </a:p>
        </p:txBody>
      </p:sp>
      <p:pic>
        <p:nvPicPr>
          <p:cNvPr id="18436" name="Picture 4" descr="https://ds04.infourok.ru/uploads/ex/10f5/0006db3c-d3965d55/img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6"/>
          <a:stretch/>
        </p:blipFill>
        <p:spPr bwMode="auto">
          <a:xfrm>
            <a:off x="107504" y="1431199"/>
            <a:ext cx="5125489" cy="4374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2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80896" y="422662"/>
            <a:ext cx="4366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>
              <a:spcAft>
                <a:spcPts val="0"/>
              </a:spcAft>
            </a:pPr>
            <a:r>
              <a:rPr lang="ru-RU" dirty="0" smtClean="0">
                <a:latin typeface="+mn-lt"/>
              </a:rPr>
              <a:t>Его </a:t>
            </a:r>
            <a:r>
              <a:rPr lang="ru-RU" dirty="0">
                <a:latin typeface="+mn-lt"/>
              </a:rPr>
              <a:t>постоянно сопровождала охрана, а через прессу запускалась дезинформация о его </a:t>
            </a:r>
            <a:r>
              <a:rPr lang="ru-RU" dirty="0" smtClean="0">
                <a:latin typeface="+mn-lt"/>
              </a:rPr>
              <a:t>внешности— </a:t>
            </a:r>
            <a:r>
              <a:rPr lang="ru-RU" dirty="0">
                <a:latin typeface="+mn-lt"/>
              </a:rPr>
              <a:t>чтобы никто не знал, как выглядит человек, жизнь которого фашисты оценили в огромную сумму. </a:t>
            </a:r>
            <a:endParaRPr lang="ru-RU" dirty="0" smtClean="0">
              <a:latin typeface="+mn-lt"/>
            </a:endParaRPr>
          </a:p>
          <a:p>
            <a:pPr lvl="0" indent="444500">
              <a:spcAft>
                <a:spcPts val="0"/>
              </a:spcAft>
            </a:pPr>
            <a:r>
              <a:rPr lang="ru-RU" dirty="0" smtClean="0">
                <a:latin typeface="+mn-lt"/>
              </a:rPr>
              <a:t>А </a:t>
            </a:r>
            <a:r>
              <a:rPr lang="ru-RU" dirty="0">
                <a:latin typeface="+mn-lt"/>
              </a:rPr>
              <a:t>в уличной толпе диктору вообще было запрещено открывать рот, ибо в то время более узнаваемого голоса в Советском Союзе не существовало.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53628" y="6777000"/>
            <a:ext cx="7542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Источник: </a:t>
            </a:r>
            <a:r>
              <a:rPr lang="ru-RU" sz="1200" dirty="0">
                <a:hlinkClick r:id="rId4"/>
              </a:rPr>
              <a:t>https://fishki.net/1682784-levitan-jurij-borisovich.html</a:t>
            </a:r>
            <a:r>
              <a:rPr lang="ru-RU" sz="1200" dirty="0"/>
              <a:t> © Fishki.net</a:t>
            </a:r>
          </a:p>
        </p:txBody>
      </p:sp>
      <p:pic>
        <p:nvPicPr>
          <p:cNvPr id="14338" name="Picture 2" descr="https://cdn-st3.rtr-vesti.ru/vh/pictures/xw/655/4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1796" y="188640"/>
            <a:ext cx="4121486" cy="331236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4005064"/>
            <a:ext cx="37444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>
              <a:spcAft>
                <a:spcPts val="0"/>
              </a:spcAft>
            </a:pPr>
            <a:r>
              <a:rPr lang="ru-RU" dirty="0">
                <a:latin typeface="+mn-lt"/>
              </a:rPr>
              <a:t>По воспоминаниям диктора Анны Шатиловой большинству граждан Юрий Борисович представлялся широкоплечим высоким человеком с огромной грудной клеткой. А иначе, откуда же брался голос </a:t>
            </a:r>
            <a:r>
              <a:rPr lang="ru-RU" dirty="0" smtClean="0">
                <a:latin typeface="+mn-lt"/>
              </a:rPr>
              <a:t>такой глубины</a:t>
            </a:r>
            <a:r>
              <a:rPr lang="ru-RU" dirty="0">
                <a:latin typeface="+mn-lt"/>
              </a:rPr>
              <a:t>, </a:t>
            </a:r>
            <a:r>
              <a:rPr lang="ru-RU" dirty="0" smtClean="0">
                <a:latin typeface="+mn-lt"/>
              </a:rPr>
              <a:t>мощи </a:t>
            </a:r>
            <a:r>
              <a:rPr lang="ru-RU" dirty="0">
                <a:latin typeface="+mn-lt"/>
              </a:rPr>
              <a:t>и тембра. </a:t>
            </a:r>
            <a:endParaRPr lang="ru-RU" dirty="0" smtClean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429000"/>
            <a:ext cx="8462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/>
              </a:rPr>
              <a:t>К счастью, как на самом деле выглядит Левитан, знали лишь немногие. </a:t>
            </a:r>
            <a:endParaRPr lang="ru-RU" dirty="0" smtClean="0">
              <a:solidFill>
                <a:prstClr val="black"/>
              </a:solidFill>
              <a:latin typeface="Calibri"/>
            </a:endParaRPr>
          </a:p>
          <a:p>
            <a:pPr lvl="0">
              <a:spcAft>
                <a:spcPts val="600"/>
              </a:spcAft>
            </a:pPr>
            <a:r>
              <a:rPr lang="ru-RU" dirty="0" smtClean="0">
                <a:solidFill>
                  <a:prstClr val="black"/>
                </a:solidFill>
                <a:latin typeface="Calibri"/>
              </a:rPr>
              <a:t>В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условиях нехватки информации, люди дополняли его образ своими фантазиями. </a:t>
            </a:r>
          </a:p>
        </p:txBody>
      </p:sp>
      <p:pic>
        <p:nvPicPr>
          <p:cNvPr id="13" name="Picture 2" descr="https://img-fotki.yandex.ru/get/3101/121447594.730/0_1654b1_7555c5e_X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77072"/>
            <a:ext cx="464560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5089" y="615506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b="1" i="1" spc="50" dirty="0" smtClean="0">
                <a:ln w="11430">
                  <a:noFill/>
                </a:ln>
                <a:solidFill>
                  <a:srgbClr val="AB0501"/>
                </a:solidFill>
                <a:latin typeface="+mn-lt"/>
              </a:rPr>
              <a:t>Воспоминание </a:t>
            </a:r>
            <a:r>
              <a:rPr lang="ru-RU" sz="1600" b="1" i="1" spc="50" dirty="0" err="1" smtClean="0">
                <a:ln w="11430">
                  <a:noFill/>
                </a:ln>
                <a:solidFill>
                  <a:srgbClr val="AB0501"/>
                </a:solidFill>
                <a:latin typeface="+mn-lt"/>
              </a:rPr>
              <a:t>Ю.Б.Левитана</a:t>
            </a:r>
            <a:endParaRPr lang="ru-RU" sz="1600" b="1" i="1" spc="50" dirty="0" smtClean="0">
              <a:ln w="11430">
                <a:noFill/>
              </a:ln>
              <a:solidFill>
                <a:srgbClr val="AB0501"/>
              </a:solidFill>
              <a:latin typeface="+mn-lt"/>
            </a:endParaRPr>
          </a:p>
          <a:p>
            <a:r>
              <a:rPr lang="ru-RU" sz="1600" b="1" i="1" spc="50" dirty="0" smtClean="0">
                <a:ln w="11430">
                  <a:noFill/>
                </a:ln>
                <a:solidFill>
                  <a:srgbClr val="AB0501"/>
                </a:solidFill>
                <a:latin typeface="+mn-lt"/>
              </a:rPr>
              <a:t>о работе в годы войны</a:t>
            </a:r>
            <a:endParaRPr lang="ru-RU" sz="1600" b="1" i="1" spc="50" dirty="0">
              <a:ln w="11430">
                <a:noFill/>
              </a:ln>
              <a:solidFill>
                <a:srgbClr val="AB0501"/>
              </a:solidFill>
              <a:latin typeface="+mn-lt"/>
            </a:endParaRPr>
          </a:p>
        </p:txBody>
      </p:sp>
      <p:pic>
        <p:nvPicPr>
          <p:cNvPr id="16" name="levitan_o_rabote_v_gody_vijny[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0248" y="6293685"/>
            <a:ext cx="324000" cy="324000"/>
          </a:xfrm>
          <a:prstGeom prst="rect">
            <a:avLst/>
          </a:prstGeom>
        </p:spPr>
      </p:pic>
      <p:pic>
        <p:nvPicPr>
          <p:cNvPr id="17" name="Picture 1" descr="C:\Users\User\Desktop\микрофон.gif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33" y="5957777"/>
            <a:ext cx="783591" cy="7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196577"/>
            <a:ext cx="468052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600" b="1" spc="50" dirty="0" smtClean="0">
                <a:ln w="3175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Победа</a:t>
            </a:r>
            <a:endParaRPr lang="ru-RU" sz="6600" b="1" spc="50" dirty="0">
              <a:ln w="3175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8" name="Picture 2" descr="https://www.comboplayer.ru/static/video_images/dca/ace/dcaacec7fcbd62b77eab1d6ef84e821a91d3fd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088549"/>
            <a:ext cx="7416824" cy="5562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4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ds03.infourok.ru/uploads/ex/0df1/0000d140-2c5fcd82/4/img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2240" y="2177348"/>
            <a:ext cx="6165542" cy="4384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47331" y="370716"/>
            <a:ext cx="5311390" cy="18002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400" dirty="0" smtClean="0">
                <a:ln w="11430"/>
                <a:effectLst/>
              </a:rPr>
              <a:t>Именно Юрию Левитану, благодаря уникальному тембру голоса, было доверено объявлять</a:t>
            </a:r>
          </a:p>
          <a:p>
            <a:pPr marL="0" indent="0" algn="ctr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400" dirty="0" smtClean="0">
                <a:ln w="11430"/>
                <a:effectLst/>
              </a:rPr>
              <a:t>о взятии Берлина и о Победе.</a:t>
            </a:r>
            <a:endParaRPr lang="ru-RU" sz="2400" dirty="0" smtClean="0">
              <a:ln w="10541" cmpd="sng">
                <a:solidFill>
                  <a:schemeClr val="tx1"/>
                </a:solidFill>
                <a:prstDash val="solid"/>
              </a:ln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316212" y="4408756"/>
            <a:ext cx="2671612" cy="23682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1430"/>
                <a:latin typeface="+mn-lt"/>
              </a:rPr>
              <a:t>Интересно, что  текст о победе наших  войск первым по радио произнес не Левитан, а нарком иностранных дел СССР Вячеслав Молотов.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1430"/>
                <a:latin typeface="+mn-lt"/>
              </a:rPr>
              <a:t>В дальнейшем Левитан повторял этот текст.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19" name="Picture 2" descr="https://ds03.infourok.ru/uploads/ex/0415/00031154-4fa4a4da/img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47670"/>
            <a:ext cx="2917214" cy="436145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60032" y="239157"/>
            <a:ext cx="40324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sz="2000" dirty="0">
                <a:latin typeface="+mn-lt"/>
              </a:rPr>
              <a:t> Приказ о победе над гитлеровской Германией Юрий Левитан должен был прочитать 9 мая 1945 года </a:t>
            </a:r>
            <a:r>
              <a:rPr lang="ru-RU" sz="2000" dirty="0" smtClean="0">
                <a:latin typeface="+mn-lt"/>
              </a:rPr>
              <a:t>в </a:t>
            </a:r>
            <a:r>
              <a:rPr lang="ru-RU" sz="2000" dirty="0">
                <a:latin typeface="+mn-lt"/>
              </a:rPr>
              <a:t>21 час 50 минут. За несколько часов до этого на Красной площади собралось порядка двадцати тысяч человек. Юрий Борисович положил текст сообщения в карман и отправился в студию, которая находилась недалеко от Кремля.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23930" y="6186790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i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n-lt"/>
              </a:rPr>
              <a:t>Сообщение о взятии Берлина</a:t>
            </a:r>
            <a:endParaRPr lang="ru-RU" sz="1600" b="1" i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403" y="3933056"/>
            <a:ext cx="824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  <a:latin typeface="Calibri"/>
              </a:rPr>
              <a:t>“Товарищи, уступите дорогу, мне надо пройти, по срочному делу”, — пытался прорваться сквозь толпу Левитан. “Какие сегодня могут быть срочные дела? — удивился народ. — С минуты на минуту Левитан будет читать приказ. Потом начнется салют. Стойте и слушайте, как все”. Объяснять окружающим, что он и есть Левитан, было неудобно</a:t>
            </a: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lvl="0" algn="just"/>
            <a:r>
              <a:rPr lang="ru-RU" sz="2000" dirty="0"/>
              <a:t> 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Пришлось срочно бежать на другую радиоточку.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6" name="ovladeli_berlin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6136" y="6220544"/>
            <a:ext cx="304800" cy="304800"/>
          </a:xfrm>
          <a:prstGeom prst="rect">
            <a:avLst/>
          </a:prstGeom>
        </p:spPr>
      </p:pic>
      <p:pic>
        <p:nvPicPr>
          <p:cNvPr id="12289" name="Picture 1" descr="C:\Users\User\Desktop\микрофон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820255"/>
            <a:ext cx="783591" cy="7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3373542"/>
            <a:ext cx="41512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>
                <a:latin typeface="+mn-lt"/>
              </a:rPr>
              <a:t>Диктор Всесоюзного радио Юрий Борисович Левитан, 1945 год/ Фото Е. Тиханов / Фотохроника ТАСС/.</a:t>
            </a:r>
            <a:endParaRPr lang="ru-RU" sz="1050" dirty="0">
              <a:latin typeface="+mn-lt"/>
            </a:endParaRPr>
          </a:p>
        </p:txBody>
      </p:sp>
      <p:pic>
        <p:nvPicPr>
          <p:cNvPr id="12291" name="Picture 3" descr="«Я помню грозный этот голос…»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659" y="260648"/>
            <a:ext cx="4649373" cy="316835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После войны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5" name="Рисунок 5" descr="0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094" y="1124744"/>
            <a:ext cx="5544616" cy="537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572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 noGrp="1"/>
          </p:cNvSpPr>
          <p:nvPr>
            <p:ph idx="1"/>
          </p:nvPr>
        </p:nvSpPr>
        <p:spPr>
          <a:xfrm>
            <a:off x="395535" y="6007957"/>
            <a:ext cx="4379945" cy="70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003A"/>
                </a:solidFill>
                <a:latin typeface="Arial" pitchFamily="34" charset="0"/>
                <a:cs typeface="Arial" pitchFamily="34" charset="0"/>
              </a:rPr>
              <a:t>Отец – Борис </a:t>
            </a:r>
            <a:r>
              <a:rPr lang="ru-RU" sz="1600" dirty="0">
                <a:solidFill>
                  <a:srgbClr val="00003A"/>
                </a:solidFill>
                <a:latin typeface="Arial" pitchFamily="34" charset="0"/>
                <a:cs typeface="Arial" pitchFamily="34" charset="0"/>
              </a:rPr>
              <a:t>Самойлович (</a:t>
            </a:r>
            <a:r>
              <a:rPr lang="ru-RU" sz="1600" dirty="0" err="1">
                <a:solidFill>
                  <a:srgbClr val="00003A"/>
                </a:solidFill>
                <a:latin typeface="Arial" pitchFamily="34" charset="0"/>
                <a:cs typeface="Arial" pitchFamily="34" charset="0"/>
              </a:rPr>
              <a:t>Берк</a:t>
            </a:r>
            <a:r>
              <a:rPr lang="ru-RU" sz="1600" dirty="0">
                <a:solidFill>
                  <a:srgbClr val="00003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>
                <a:solidFill>
                  <a:srgbClr val="00003A"/>
                </a:solidFill>
                <a:latin typeface="Arial" pitchFamily="34" charset="0"/>
                <a:cs typeface="Arial" pitchFamily="34" charset="0"/>
              </a:rPr>
              <a:t>Шмульевич</a:t>
            </a:r>
            <a:r>
              <a:rPr lang="ru-RU" sz="1600" dirty="0">
                <a:solidFill>
                  <a:srgbClr val="00003A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00003A"/>
                </a:solidFill>
                <a:latin typeface="Arial" pitchFamily="34" charset="0"/>
                <a:cs typeface="Arial" pitchFamily="34" charset="0"/>
              </a:rPr>
              <a:t>Мать – Мария Юльевна, домохозяйка.</a:t>
            </a:r>
          </a:p>
          <a:p>
            <a:pPr>
              <a:spcBef>
                <a:spcPts val="0"/>
              </a:spcBef>
              <a:buNone/>
            </a:pP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" name="Picture 3" descr="C:\Documents and Settings\ЛНН\Мои документы\Мои рисунки\р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5"/>
          <a:stretch>
            <a:fillRect/>
          </a:stretch>
        </p:blipFill>
        <p:spPr bwMode="auto">
          <a:xfrm>
            <a:off x="395536" y="1268760"/>
            <a:ext cx="4176464" cy="4628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613830" y="219654"/>
            <a:ext cx="5916340" cy="6890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3175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Детство Левитана</a:t>
            </a:r>
            <a:endParaRPr lang="ru-RU" sz="5400" b="1" cap="none" spc="50" dirty="0">
              <a:ln w="3175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75481" y="1665382"/>
            <a:ext cx="40683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+mn-lt"/>
              </a:rPr>
              <a:t>О своем происхождении (очевидно, недостаточно пролетарском) Левитан никогда не </a:t>
            </a:r>
            <a:r>
              <a:rPr lang="ru-RU" sz="2200" dirty="0" smtClean="0">
                <a:latin typeface="+mn-lt"/>
              </a:rPr>
              <a:t>распространялся</a:t>
            </a:r>
            <a:r>
              <a:rPr lang="ru-RU" sz="2200" dirty="0">
                <a:latin typeface="+mn-lt"/>
              </a:rPr>
              <a:t>, так как это могло помешать его карьере на радио. </a:t>
            </a:r>
            <a:endParaRPr lang="ru-RU" sz="2200" dirty="0" smtClean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8146" y="4481244"/>
            <a:ext cx="3612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+mn-lt"/>
              </a:rPr>
              <a:t>Юрий Борисович всегда говорил, что отец его был простым рабочим.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0015" y="260648"/>
            <a:ext cx="83239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+mn-lt"/>
              </a:rPr>
              <a:t>После войны </a:t>
            </a:r>
            <a:r>
              <a:rPr lang="ru-RU" sz="2000" dirty="0" smtClean="0">
                <a:latin typeface="+mn-lt"/>
              </a:rPr>
              <a:t>Юрий Борисович Левитан продолжал </a:t>
            </a:r>
            <a:r>
              <a:rPr lang="ru-RU" sz="2000" dirty="0">
                <a:latin typeface="+mn-lt"/>
              </a:rPr>
              <a:t>оставаться ведущим диктором Всесоюзного радио</a:t>
            </a:r>
            <a:r>
              <a:rPr lang="ru-RU" sz="2000" dirty="0" smtClean="0">
                <a:latin typeface="+mn-lt"/>
              </a:rPr>
              <a:t>.</a:t>
            </a:r>
          </a:p>
          <a:p>
            <a:pPr algn="just"/>
            <a:r>
              <a:rPr lang="ru-RU" sz="2000" dirty="0" smtClean="0">
                <a:latin typeface="+mn-lt"/>
              </a:rPr>
              <a:t>Он вел </a:t>
            </a:r>
            <a:r>
              <a:rPr lang="ru-RU" sz="2000" dirty="0">
                <a:latin typeface="+mn-lt"/>
              </a:rPr>
              <a:t>репортажи с Красной площади, из Кремлевского Дворца съездов, </a:t>
            </a:r>
            <a:r>
              <a:rPr lang="ru-RU" sz="2000" dirty="0" smtClean="0">
                <a:latin typeface="+mn-lt"/>
              </a:rPr>
              <a:t>читал правительственные </a:t>
            </a:r>
            <a:r>
              <a:rPr lang="ru-RU" sz="2000" dirty="0">
                <a:latin typeface="+mn-lt"/>
              </a:rPr>
              <a:t>заявления, </a:t>
            </a:r>
            <a:r>
              <a:rPr lang="ru-RU" sz="2000" dirty="0" smtClean="0">
                <a:latin typeface="+mn-lt"/>
              </a:rPr>
              <a:t>участвовал </a:t>
            </a:r>
            <a:r>
              <a:rPr lang="ru-RU" sz="2000" dirty="0">
                <a:latin typeface="+mn-lt"/>
              </a:rPr>
              <a:t>в создании кинохроники, озвучивании фильмов.</a:t>
            </a:r>
          </a:p>
          <a:p>
            <a:endParaRPr lang="ru-RU" sz="2000" dirty="0">
              <a:latin typeface="+mn-lt"/>
            </a:endParaRPr>
          </a:p>
        </p:txBody>
      </p:sp>
      <p:pic>
        <p:nvPicPr>
          <p:cNvPr id="16392" name="Picture 8" descr="https://a.d-cd.net/ecbce12s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81708"/>
            <a:ext cx="4752528" cy="329458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2486" y="5345921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+mn-lt"/>
              </a:rPr>
              <a:t>Юрий Левитан часто первым сообщал нам о горестях и наших победах. Уже по первым его словам "Говорит Москва" люди узнавали о характере сообщения: будет ли оно радостным или печальным. Ибо в голосе его, в его интонациях всегда звучала абсолютная правда чувств</a:t>
            </a:r>
            <a:r>
              <a:rPr lang="ru-RU" sz="2000" dirty="0" smtClean="0">
                <a:latin typeface="+mn-lt"/>
              </a:rPr>
              <a:t>… </a:t>
            </a:r>
            <a:endParaRPr lang="ru-RU" sz="2000" dirty="0"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14" name="Picture 6" descr="http://image1.thematicnews.com/uploads/images/00/00/41/2014/10/03/0691957d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89" y="1781707"/>
            <a:ext cx="3723091" cy="329458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404664"/>
            <a:ext cx="37222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+mn-lt"/>
              </a:rPr>
              <a:t>Именно ему весной </a:t>
            </a:r>
            <a:r>
              <a:rPr lang="ru-RU" sz="2000" dirty="0">
                <a:solidFill>
                  <a:prstClr val="black"/>
                </a:solidFill>
                <a:latin typeface="+mn-lt"/>
              </a:rPr>
              <a:t>1953 года </a:t>
            </a:r>
            <a:r>
              <a:rPr lang="ru-RU" sz="2000" dirty="0" smtClean="0">
                <a:solidFill>
                  <a:prstClr val="black"/>
                </a:solidFill>
                <a:latin typeface="+mn-lt"/>
              </a:rPr>
              <a:t>поручили </a:t>
            </a:r>
            <a:r>
              <a:rPr lang="ru-RU" sz="2000" dirty="0">
                <a:solidFill>
                  <a:prstClr val="black"/>
                </a:solidFill>
                <a:latin typeface="+mn-lt"/>
              </a:rPr>
              <a:t>читать бюллетени о состоянии пошатнувшегося здоровья товарища Сталина, а уже 5 марта он озвучил сообщение о смерти советского вождя</a:t>
            </a:r>
            <a:r>
              <a:rPr lang="ru-RU" sz="2000" dirty="0" smtClean="0">
                <a:solidFill>
                  <a:prstClr val="black"/>
                </a:solidFill>
                <a:latin typeface="+mn-lt"/>
              </a:rPr>
              <a:t>.</a:t>
            </a:r>
            <a:endParaRPr lang="ru-RU" sz="20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9161" y="5890359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28625" eaLnBrk="0" hangingPunct="0"/>
            <a:r>
              <a:rPr lang="ru-RU" sz="2000" dirty="0" smtClean="0">
                <a:latin typeface="+mn-lt"/>
              </a:rPr>
              <a:t>В 1978—1983 годах Юрий Борисович Левитан читал текст в телепередаче «Минута молчания».</a:t>
            </a:r>
            <a:endParaRPr lang="ru-RU" sz="2000" dirty="0">
              <a:latin typeface="+mn-lt"/>
            </a:endParaRPr>
          </a:p>
        </p:txBody>
      </p:sp>
      <p:pic>
        <p:nvPicPr>
          <p:cNvPr id="16394" name="Picture 10" descr="https://a.d-cd.net/d6dce12s-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69581"/>
            <a:ext cx="4536504" cy="3020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pbs.twimg.com/media/CQSXQL6UcAATl-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9" y="260648"/>
            <a:ext cx="4468591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9753" y="3564362"/>
            <a:ext cx="37242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  <a:latin typeface="Calibri"/>
              </a:rPr>
              <a:t>12 апреля 1961 года Левитан сообщил в радиоэфире о полете в космос первого человека - советского космонавта Юрия Алексеевича Гагарина.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13" name="Picture 1" descr="C:\Users\User\Desktop\микрофон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6" y="5013176"/>
            <a:ext cx="783591" cy="7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evitan_12_04_1961[1] ролет Гагар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7864" y="5332962"/>
            <a:ext cx="328286" cy="3282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06698" y="5322694"/>
            <a:ext cx="1997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i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n-lt"/>
              </a:rPr>
              <a:t>Полет </a:t>
            </a:r>
            <a:r>
              <a:rPr lang="ru-RU" sz="1600" b="1" i="1" spc="50" dirty="0" err="1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n-lt"/>
              </a:rPr>
              <a:t>Ю.Гагарина</a:t>
            </a:r>
            <a:endParaRPr lang="ru-RU" sz="1600" b="1" i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23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img-fotki.yandex.ru/get/6402/121447594.730/0_165495_a89b499a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9"/>
          <a:stretch/>
        </p:blipFill>
        <p:spPr bwMode="auto">
          <a:xfrm>
            <a:off x="256236" y="2959720"/>
            <a:ext cx="4417855" cy="360886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93575"/>
            <a:ext cx="40277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sz="2000" dirty="0">
                <a:latin typeface="+mn-lt"/>
              </a:rPr>
              <a:t>Нередко диктору приходилось озвучивать секретные фильмы о советских военных разработках, предназначавшихся для просмотра в узком кругу партийной номенклатуры, военных чинов и работников закрытых НИИ. </a:t>
            </a:r>
            <a:endParaRPr lang="ru-RU" sz="2000" dirty="0" smtClean="0">
              <a:latin typeface="+mn-lt"/>
            </a:endParaRPr>
          </a:p>
        </p:txBody>
      </p:sp>
      <p:pic>
        <p:nvPicPr>
          <p:cNvPr id="18434" name="Picture 2" descr="https://img-fotki.yandex.ru/get/6829/121447594.730/0_165496_53e474ff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73" y="260648"/>
            <a:ext cx="4952123" cy="360886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4643736"/>
            <a:ext cx="4088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/>
            <a:r>
              <a:rPr lang="ru-RU" sz="2000" dirty="0">
                <a:solidFill>
                  <a:prstClr val="black"/>
                </a:solidFill>
                <a:latin typeface="Calibri"/>
              </a:rPr>
              <a:t>Всего за годы своей работы на радио Левитан провёл около 60 тысяч различных передач.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130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1637" y="260648"/>
            <a:ext cx="5500726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Triangle">
              <a:avLst>
                <a:gd name="adj" fmla="val 1423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3810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Смерть Левитана</a:t>
            </a:r>
          </a:p>
        </p:txBody>
      </p:sp>
      <p:pic>
        <p:nvPicPr>
          <p:cNvPr id="7" name="Picture 10" descr="https://s103.photosklad.net/20161021/znamenitye_evrei_diktory1477010233499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42241"/>
            <a:ext cx="3744416" cy="5599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37009" y="3482518"/>
            <a:ext cx="4860040" cy="26827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1000"/>
              </a:spcAft>
              <a:tabLst>
                <a:tab pos="442913" algn="l"/>
              </a:tabLst>
              <a:defRPr/>
            </a:pPr>
            <a:r>
              <a:rPr lang="ru-RU" sz="2000" dirty="0">
                <a:latin typeface="+mn-lt"/>
              </a:rPr>
              <a:t>Юрий Борисович Левитан скончался 4 августа 1983 года, в селе Бессоновка, Белгородской области от сердечного приступа, в возрасте 68 лет. </a:t>
            </a:r>
            <a:endParaRPr lang="ru-RU" sz="2000" dirty="0" smtClean="0"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300"/>
              </a:spcAft>
              <a:tabLst>
                <a:tab pos="442913" algn="l"/>
              </a:tabLst>
              <a:defRPr/>
            </a:pPr>
            <a:r>
              <a:rPr lang="ru-RU" sz="2000" dirty="0" smtClean="0">
                <a:latin typeface="+mn-lt"/>
              </a:rPr>
              <a:t>Врачи </a:t>
            </a:r>
            <a:r>
              <a:rPr lang="ru-RU" sz="2000" dirty="0">
                <a:latin typeface="+mn-lt"/>
              </a:rPr>
              <a:t>больницы, в которую его доставили, ничего сделать уже не могли. Диктора похоронили в Москве, на Новодевичьем кладбище</a:t>
            </a:r>
          </a:p>
        </p:txBody>
      </p:sp>
      <p:pic>
        <p:nvPicPr>
          <p:cNvPr id="11" name="Рисунок 10" descr="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4" y="1837688"/>
            <a:ext cx="3775222" cy="4942325"/>
          </a:xfrm>
          <a:prstGeom prst="rect">
            <a:avLst/>
          </a:prstGeom>
        </p:spPr>
      </p:pic>
      <p:sp>
        <p:nvSpPr>
          <p:cNvPr id="12" name="Содержимое 3"/>
          <p:cNvSpPr>
            <a:spLocks noGrp="1"/>
          </p:cNvSpPr>
          <p:nvPr>
            <p:ph idx="1"/>
          </p:nvPr>
        </p:nvSpPr>
        <p:spPr>
          <a:xfrm>
            <a:off x="3269673" y="6072182"/>
            <a:ext cx="3390559" cy="78581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1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    </a:t>
            </a:r>
            <a:r>
              <a:rPr lang="ru-RU" sz="1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Могила Левитана на Новодевичьем кладбище</a:t>
            </a:r>
            <a:endParaRPr lang="ru-RU" sz="1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929572"/>
            <a:ext cx="3629505" cy="48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2197313"/>
            <a:ext cx="6088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300"/>
              </a:spcAft>
              <a:tabLst>
                <a:tab pos="442913" algn="l"/>
              </a:tabLst>
              <a:defRPr/>
            </a:pPr>
            <a:r>
              <a:rPr lang="ru-RU" sz="2000" dirty="0">
                <a:solidFill>
                  <a:prstClr val="black"/>
                </a:solidFill>
                <a:latin typeface="Calibri"/>
              </a:rPr>
              <a:t>После выступления на праздничном митинге в селе Бессоновка близ </a:t>
            </a:r>
            <a:r>
              <a:rPr lang="ru-RU" sz="2000" dirty="0" err="1">
                <a:solidFill>
                  <a:prstClr val="black"/>
                </a:solidFill>
                <a:latin typeface="Calibri"/>
              </a:rPr>
              <a:t>Прохоровского</a:t>
            </a:r>
            <a:r>
              <a:rPr lang="ru-RU" sz="2000" dirty="0">
                <a:solidFill>
                  <a:prstClr val="black"/>
                </a:solidFill>
                <a:latin typeface="Calibri"/>
              </a:rPr>
              <a:t> поля, ему внезапно стало плохо.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3228" y="332656"/>
            <a:ext cx="8280920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300"/>
              </a:spcAft>
              <a:tabLst>
                <a:tab pos="442913" algn="l"/>
              </a:tabLst>
              <a:defRPr/>
            </a:pPr>
            <a:r>
              <a:rPr lang="ru-RU" sz="2000" dirty="0" smtClean="0">
                <a:latin typeface="+mn-lt"/>
              </a:rPr>
              <a:t>	В </a:t>
            </a:r>
            <a:r>
              <a:rPr lang="ru-RU" sz="2000" dirty="0">
                <a:latin typeface="+mn-lt"/>
              </a:rPr>
              <a:t>начале августа 1983 года, несмотря на проблемы с сердцем, Юрий Борисович согласился принять участие в торжествах по случаю 40-летнего юбилея со дня освобождения Орла и Белгорода. </a:t>
            </a:r>
            <a:endParaRPr lang="ru-RU" sz="2000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300"/>
              </a:spcAft>
              <a:tabLst>
                <a:tab pos="442913" algn="l"/>
              </a:tabLst>
              <a:defRPr/>
            </a:pPr>
            <a:r>
              <a:rPr lang="ru-RU" sz="2000" dirty="0" smtClean="0">
                <a:latin typeface="+mn-lt"/>
              </a:rPr>
              <a:t>Тот </a:t>
            </a:r>
            <a:r>
              <a:rPr lang="ru-RU" sz="2000" dirty="0">
                <a:latin typeface="+mn-lt"/>
              </a:rPr>
              <a:t>август выдался необычайно жарким — столбик термометра зашкаливал за 40 градусов. </a:t>
            </a:r>
            <a:endParaRPr lang="ru-RU" sz="2000" dirty="0" smtClean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7151" y="692696"/>
            <a:ext cx="3549116" cy="4522447"/>
          </a:xfrm>
        </p:spPr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tabLst>
                <a:tab pos="265113" algn="l"/>
              </a:tabLst>
              <a:defRPr/>
            </a:pPr>
            <a:r>
              <a:rPr lang="ru-RU" sz="2200" dirty="0"/>
              <a:t>Существующие записи о начале </a:t>
            </a:r>
            <a:r>
              <a:rPr lang="ru-RU" sz="2200" dirty="0" smtClean="0"/>
              <a:t>Великой Отечественной </a:t>
            </a:r>
            <a:r>
              <a:rPr lang="ru-RU" sz="2200" dirty="0"/>
              <a:t>войны и последующие сообщения </a:t>
            </a:r>
            <a:r>
              <a:rPr lang="ru-RU" sz="2200" dirty="0" err="1" smtClean="0"/>
              <a:t>Совинформбюро</a:t>
            </a:r>
            <a:r>
              <a:rPr lang="ru-RU" sz="2200" dirty="0" smtClean="0"/>
              <a:t> </a:t>
            </a:r>
            <a:r>
              <a:rPr lang="ru-RU" sz="2200" dirty="0"/>
              <a:t>не являются аутентичными, так как в годы войны они не сохранялись, </a:t>
            </a:r>
            <a:endParaRPr lang="ru-RU" sz="2200" dirty="0" smtClean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  <a:tabLst>
                <a:tab pos="265113" algn="l"/>
              </a:tabLst>
              <a:defRPr/>
            </a:pPr>
            <a:r>
              <a:rPr lang="ru-RU" sz="2200" dirty="0" smtClean="0"/>
              <a:t>а </a:t>
            </a:r>
            <a:r>
              <a:rPr lang="ru-RU" sz="2200" dirty="0"/>
              <a:t>специально записаны на магнитофонную ленту в 1950-е годы — для истории.</a:t>
            </a:r>
          </a:p>
          <a:p>
            <a:pPr marL="0" indent="450850">
              <a:buFont typeface="Wingdings" pitchFamily="2" charset="2"/>
              <a:buNone/>
              <a:tabLst>
                <a:tab pos="265113" algn="l"/>
              </a:tabLst>
              <a:defRPr/>
            </a:pPr>
            <a:endParaRPr lang="ru-RU" sz="2000" dirty="0">
              <a:ln>
                <a:solidFill>
                  <a:schemeClr val="tx1"/>
                </a:solidFill>
              </a:ln>
              <a:latin typeface="Arbat" pitchFamily="8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0" y="404664"/>
            <a:ext cx="487701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3851920" y="4581128"/>
            <a:ext cx="5184576" cy="2435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65985" y="176403"/>
            <a:ext cx="601203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rtlCol="0" anchor="ctr" anchorCtr="0" compatLnSpc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Вместо эпилога</a:t>
            </a:r>
            <a:endParaRPr lang="ru-RU" sz="6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http://mtdata.ru/u8/photo69DB/20076115208-0/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4" y="1120303"/>
            <a:ext cx="4608512" cy="5514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451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51500" y="404664"/>
            <a:ext cx="85353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+mn-lt"/>
              </a:rPr>
              <a:t>В 1985 году, в канун 40-летия Победы, во Владимире в его честь была названа улица. На доме № 2 по улице Диктора Левитана в мае 2000 года установлена мемориальная доска.</a:t>
            </a:r>
            <a:br>
              <a:rPr lang="ru-RU" sz="2000" dirty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pic>
        <p:nvPicPr>
          <p:cNvPr id="19458" name="Picture 2" descr="https://img-fotki.yandex.ru/get/15514/121447594.730/0_165484_5a163e66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6" y="1252545"/>
            <a:ext cx="8172928" cy="5312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://vladtourism.ru/sites/default/files/es_224655_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3314" y="2353900"/>
            <a:ext cx="7128792" cy="4423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72528" y="6429396"/>
            <a:ext cx="428628" cy="285752"/>
          </a:xfrm>
          <a:prstGeom prst="actionButtonForwardNex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pic>
        <p:nvPicPr>
          <p:cNvPr id="7" name="Picture 2" descr="F:\Левитан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976" y="5554702"/>
            <a:ext cx="1129006" cy="103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239" y="116632"/>
            <a:ext cx="8422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dirty="0">
                <a:latin typeface="+mn-lt"/>
              </a:rPr>
              <a:t>Во Владимире 7 мая, в День радио, открыт памятник диктору Юрию </a:t>
            </a:r>
            <a:r>
              <a:rPr lang="ru-RU" dirty="0" smtClean="0">
                <a:latin typeface="+mn-lt"/>
              </a:rPr>
              <a:t>Левитану (вернее его голосу). </a:t>
            </a:r>
          </a:p>
          <a:p>
            <a:pPr indent="444500"/>
            <a:r>
              <a:rPr lang="ru-RU" dirty="0" smtClean="0">
                <a:latin typeface="+mn-lt"/>
              </a:rPr>
              <a:t>Монумент </a:t>
            </a:r>
            <a:r>
              <a:rPr lang="ru-RU" dirty="0">
                <a:latin typeface="+mn-lt"/>
              </a:rPr>
              <a:t>«Голос истории. Голос Победы» установили в сквере на углу улицы диктора Левитана и проспекта Ленина. Скульптурная композиция представляет собой столб с фонарем и репродуктором, под ним стоят две фигуры: старик и ребенок. </a:t>
            </a:r>
            <a:endParaRPr lang="ru-RU" dirty="0" smtClean="0">
              <a:latin typeface="+mn-lt"/>
            </a:endParaRPr>
          </a:p>
          <a:p>
            <a:pPr indent="444500"/>
            <a:r>
              <a:rPr lang="ru-RU" dirty="0" smtClean="0">
                <a:latin typeface="+mn-lt"/>
              </a:rPr>
              <a:t>Авторами </a:t>
            </a:r>
            <a:r>
              <a:rPr lang="ru-RU" dirty="0">
                <a:latin typeface="+mn-lt"/>
              </a:rPr>
              <a:t>памятника являются скульптор Игорь Черноглазов и архитектор Евгений Усенко</a:t>
            </a:r>
            <a:r>
              <a:rPr lang="ru-RU" dirty="0" smtClean="0">
                <a:latin typeface="+mn-lt"/>
              </a:rPr>
              <a:t>.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4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42392" cy="365125"/>
          </a:xfrm>
        </p:spPr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pic>
        <p:nvPicPr>
          <p:cNvPr id="7" name="Picture 2" descr="F:\Левитан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157192"/>
            <a:ext cx="1129006" cy="103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9" name="Picture 4" descr="http://izbircom.vladimir-city.ru/upload/iblock/22b/h0meFwUFm9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195" y="1789689"/>
            <a:ext cx="3873797" cy="496855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img-fotki.yandex.ru/get/55828/223468184.10f/0_17a704_f596c374_X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8624" y="1779631"/>
            <a:ext cx="3503816" cy="4961737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3904" y="305361"/>
            <a:ext cx="811619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n-lt"/>
              </a:rPr>
              <a:t>«Наш памятник — это реконструкция ситуации, которая была возможна на улицах тылового Владимира в годы Великой Отечественной войны», — пояснил Черноглазов. Предполагается, что отец мальчика и сын дедушки находится на фронте, а его родные тревожно и с надеждой всматриваются в репродуктор и вслушиваются в голос Левитана, добавил он.</a:t>
            </a:r>
            <a:r>
              <a:rPr lang="ru-RU" sz="1600" i="1" dirty="0" smtClean="0"/>
              <a:t> </a:t>
            </a:r>
          </a:p>
          <a:p>
            <a:r>
              <a:rPr lang="en-US" sz="900" dirty="0" smtClean="0">
                <a:latin typeface="+mn-lt"/>
                <a:hlinkClick r:id="rId5"/>
              </a:rPr>
              <a:t>http</a:t>
            </a:r>
            <a:r>
              <a:rPr lang="en-US" sz="900" dirty="0">
                <a:latin typeface="+mn-lt"/>
                <a:hlinkClick r:id="rId5"/>
              </a:rPr>
              <a:t>://dom.lenta.ru/news/2015/05/07/levitanmonument</a:t>
            </a:r>
            <a:r>
              <a:rPr lang="en-US" sz="900" dirty="0" smtClean="0">
                <a:latin typeface="+mn-lt"/>
                <a:hlinkClick r:id="rId5"/>
              </a:rPr>
              <a:t>/</a:t>
            </a:r>
            <a:endParaRPr lang="ru-RU" sz="900" dirty="0" smtClean="0">
              <a:latin typeface="+mn-lt"/>
            </a:endParaRPr>
          </a:p>
          <a:p>
            <a:endParaRPr lang="ru-RU" sz="9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5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074712"/>
            <a:ext cx="3923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dirty="0" err="1" smtClean="0"/>
              <a:t>Рекламка</a:t>
            </a:r>
            <a:r>
              <a:rPr lang="ru-RU" sz="1400" dirty="0" smtClean="0"/>
              <a:t>  в </a:t>
            </a:r>
            <a:r>
              <a:rPr lang="ru-RU" sz="1400" dirty="0"/>
              <a:t>"Памятной книжке" Владимирской губернии </a:t>
            </a:r>
            <a:endParaRPr lang="ru-RU" sz="1400" dirty="0" smtClean="0"/>
          </a:p>
          <a:p>
            <a:pPr algn="ctr">
              <a:buNone/>
            </a:pPr>
            <a:r>
              <a:rPr lang="ru-RU" sz="1400" dirty="0" smtClean="0"/>
              <a:t>(за </a:t>
            </a:r>
            <a:r>
              <a:rPr lang="ru-RU" sz="1400" dirty="0"/>
              <a:t>1914 </a:t>
            </a:r>
            <a:r>
              <a:rPr lang="ru-RU" sz="1400" dirty="0" smtClean="0"/>
              <a:t>год</a:t>
            </a:r>
            <a:r>
              <a:rPr lang="ru-RU" sz="1400" dirty="0"/>
              <a:t>)</a:t>
            </a:r>
            <a:endParaRPr lang="ru-RU" sz="14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569042" y="430802"/>
            <a:ext cx="442972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200" b="1" dirty="0">
                <a:latin typeface="+mn-lt"/>
              </a:rPr>
              <a:t>19 сентября  (2 октября) 1914 года </a:t>
            </a:r>
            <a:r>
              <a:rPr lang="ru-RU" sz="2200" dirty="0">
                <a:latin typeface="+mn-lt"/>
              </a:rPr>
              <a:t>во Владимире  у портного </a:t>
            </a:r>
          </a:p>
          <a:p>
            <a:pPr algn="ctr">
              <a:lnSpc>
                <a:spcPct val="150000"/>
              </a:lnSpc>
            </a:pPr>
            <a:r>
              <a:rPr lang="ru-RU" sz="2200" dirty="0">
                <a:latin typeface="+mn-lt"/>
              </a:rPr>
              <a:t>Бориса или </a:t>
            </a:r>
            <a:r>
              <a:rPr lang="ru-RU" sz="2200" dirty="0" err="1">
                <a:latin typeface="+mn-lt"/>
              </a:rPr>
              <a:t>Берка</a:t>
            </a:r>
            <a:r>
              <a:rPr lang="ru-RU" sz="2200" dirty="0">
                <a:latin typeface="+mn-lt"/>
              </a:rPr>
              <a:t> Левитана и его жены Марии родился сын –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200" dirty="0">
                <a:latin typeface="+mn-lt"/>
              </a:rPr>
              <a:t>"</a:t>
            </a:r>
            <a:r>
              <a:rPr lang="ru-RU" sz="2200" dirty="0" err="1">
                <a:latin typeface="+mn-lt"/>
              </a:rPr>
              <a:t>Юдка</a:t>
            </a:r>
            <a:r>
              <a:rPr lang="ru-RU" sz="2200" dirty="0">
                <a:latin typeface="+mn-lt"/>
              </a:rPr>
              <a:t>" - Иуда Беркович - ставший впоследствии великим диктором - Юрием Борисовичем Левитаном.</a:t>
            </a:r>
          </a:p>
          <a:p>
            <a:pPr algn="r">
              <a:lnSpc>
                <a:spcPct val="150000"/>
              </a:lnSpc>
              <a:buNone/>
            </a:pPr>
            <a:r>
              <a:rPr lang="ru-RU" sz="1200" dirty="0" smtClean="0"/>
              <a:t> </a:t>
            </a:r>
            <a:r>
              <a:rPr lang="ru-RU" sz="1200" dirty="0"/>
              <a:t>Дмитрий </a:t>
            </a:r>
            <a:r>
              <a:rPr lang="ru-RU" sz="1200" dirty="0" err="1"/>
              <a:t>Артюх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415498"/>
            <a:ext cx="641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39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39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rozamira.ucoz.ru/_ph/24/1978304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4" y="415499"/>
            <a:ext cx="4314548" cy="566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opt-27925.ssl.1c-bitrix-cdn.ru/upload/medialibrary/a22/Wc9R9O6vse4.jpg?15069518675658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19"/>
          <a:stretch/>
        </p:blipFill>
        <p:spPr bwMode="auto">
          <a:xfrm>
            <a:off x="7236296" y="4502608"/>
            <a:ext cx="1414323" cy="1855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opt-27925.ssl.1c-bitrix-cdn.ru/upload/medialibrary/a22/Wc9R9O6vse4.jpg?15069518675658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/>
          <a:stretch/>
        </p:blipFill>
        <p:spPr bwMode="auto">
          <a:xfrm>
            <a:off x="5220072" y="4469012"/>
            <a:ext cx="1440160" cy="1888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442392" cy="365125"/>
          </a:xfrm>
        </p:spPr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  <p:pic>
        <p:nvPicPr>
          <p:cNvPr id="7" name="Picture 2" descr="F:\Левитан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157192"/>
            <a:ext cx="1129006" cy="103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12" name="Picture 10" descr="http://i5.otzovik.com/2016/12/20/4242972/img/3788704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3734"/>
            <a:ext cx="5873401" cy="440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3904" y="103852"/>
            <a:ext cx="811619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sz="1600" dirty="0" smtClean="0">
                <a:latin typeface="+mn-lt"/>
              </a:rPr>
              <a:t>Репродуктор </a:t>
            </a:r>
            <a:r>
              <a:rPr lang="ru-RU" sz="1600" dirty="0">
                <a:latin typeface="+mn-lt"/>
              </a:rPr>
              <a:t>в действительности транслирует исторические сводки: памятник оборудован системой интерактивной радиофикации. Находясь рядом с монументом, с помощью смартфона можно прослушать фрагменты радиовыступлений Левитана. Встроенный в памятник плеер содержит десять записей</a:t>
            </a:r>
            <a:r>
              <a:rPr lang="ru-RU" sz="1600" dirty="0" smtClean="0">
                <a:latin typeface="+mn-lt"/>
              </a:rPr>
              <a:t>. Необходимо </a:t>
            </a:r>
            <a:r>
              <a:rPr lang="ru-RU" sz="1600" dirty="0">
                <a:latin typeface="+mn-lt"/>
              </a:rPr>
              <a:t>выбрать одну аудиозапись с голосом Левитана из имеющихся на </a:t>
            </a:r>
            <a:r>
              <a:rPr lang="ru-RU" sz="1600" dirty="0" smtClean="0">
                <a:latin typeface="+mn-lt"/>
              </a:rPr>
              <a:t>сайте и выбранный </a:t>
            </a:r>
            <a:r>
              <a:rPr lang="ru-RU" sz="1600" dirty="0">
                <a:latin typeface="+mn-lt"/>
              </a:rPr>
              <a:t>трек прозвучит из динамика рупора</a:t>
            </a:r>
            <a:r>
              <a:rPr lang="ru-RU" sz="1600" dirty="0" smtClean="0">
                <a:latin typeface="+mn-lt"/>
              </a:rPr>
              <a:t>.</a:t>
            </a:r>
          </a:p>
          <a:p>
            <a:pPr indent="444500" algn="just"/>
            <a:r>
              <a:rPr lang="ru-RU" sz="1600" dirty="0">
                <a:latin typeface="+mn-lt"/>
              </a:rPr>
              <a:t>Есть и другой вариант: самостоятельно зайти на сайт Есть и другой вариант: самостоятельно зайти на сайт </a:t>
            </a:r>
            <a:r>
              <a:rPr lang="ru-RU" sz="1600" dirty="0" err="1">
                <a:latin typeface="+mn-lt"/>
              </a:rPr>
              <a:t>голосистории.рф</a:t>
            </a:r>
            <a:r>
              <a:rPr lang="ru-RU" sz="1600" dirty="0">
                <a:latin typeface="+mn-lt"/>
              </a:rPr>
              <a:t>, стоя рядом со скульптурой. </a:t>
            </a:r>
          </a:p>
        </p:txBody>
      </p:sp>
      <p:pic>
        <p:nvPicPr>
          <p:cNvPr id="16386" name="Picture 2" descr="https://img-fotki.yandex.ru/get/41717/223468184.10f/0_17a710_9f1bb2fa_X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41571"/>
            <a:ext cx="2449912" cy="4345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3876" y="6326565"/>
            <a:ext cx="2488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+mn-lt"/>
              </a:rPr>
              <a:t>(источник: </a:t>
            </a:r>
            <a:r>
              <a:rPr lang="ru-RU" sz="900" dirty="0">
                <a:latin typeface="+mn-lt"/>
                <a:hlinkClick r:id="rId5"/>
              </a:rPr>
              <a:t>Экспертный центр Электронного государства</a:t>
            </a:r>
            <a:r>
              <a:rPr lang="ru-RU" sz="9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55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AA70F-A478-4D57-9973-761FBA05E1F6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1538203"/>
            <a:ext cx="4572000" cy="45550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1" i="1" dirty="0">
                <a:latin typeface="+mn-lt"/>
              </a:rPr>
              <a:t>Заслуженный артист </a:t>
            </a:r>
            <a:r>
              <a:rPr lang="ru-RU" sz="2200" b="1" i="1" dirty="0" smtClean="0">
                <a:latin typeface="+mn-lt"/>
              </a:rPr>
              <a:t>РСФСР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1" i="1" dirty="0">
                <a:latin typeface="+mn-lt"/>
              </a:rPr>
              <a:t>Народный артист РСФСР (1973)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1" i="1" dirty="0">
                <a:latin typeface="+mn-lt"/>
              </a:rPr>
              <a:t>Народный артист СССР (1980)</a:t>
            </a:r>
            <a:r>
              <a:rPr lang="ru-RU" sz="2200" dirty="0">
                <a:latin typeface="+mn-lt"/>
              </a:rPr>
              <a:t> (впервые среди работников радио). </a:t>
            </a:r>
            <a:endParaRPr lang="ru-RU" sz="2200" dirty="0" smtClean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1" i="1" dirty="0">
                <a:latin typeface="+mn-lt"/>
              </a:rPr>
              <a:t>Орден Октябрьской Революции </a:t>
            </a:r>
            <a:br>
              <a:rPr lang="ru-RU" sz="2200" b="1" i="1" dirty="0">
                <a:latin typeface="+mn-lt"/>
              </a:rPr>
            </a:br>
            <a:r>
              <a:rPr lang="ru-RU" sz="2200" b="1" i="1" dirty="0">
                <a:latin typeface="+mn-lt"/>
              </a:rPr>
              <a:t>(1974</a:t>
            </a:r>
            <a:r>
              <a:rPr lang="ru-RU" sz="2200" b="1" i="1" dirty="0" smtClean="0">
                <a:latin typeface="+mn-lt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1" i="1" dirty="0">
                <a:latin typeface="+mn-lt"/>
              </a:rPr>
              <a:t>Орден «Знак Почёта» (</a:t>
            </a:r>
            <a:r>
              <a:rPr lang="ru-RU" sz="2200" b="1" i="1" dirty="0" smtClean="0">
                <a:latin typeface="+mn-lt"/>
              </a:rPr>
              <a:t>1964)</a:t>
            </a:r>
            <a:endParaRPr lang="ru-RU" sz="2200" b="1" i="1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1" i="1" dirty="0">
                <a:latin typeface="+mn-lt"/>
              </a:rPr>
              <a:t>Орден Трудового Красного Знамени (</a:t>
            </a:r>
            <a:r>
              <a:rPr lang="ru-RU" sz="2200" b="1" i="1" dirty="0" smtClean="0">
                <a:latin typeface="+mn-lt"/>
              </a:rPr>
              <a:t>1944)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1" i="1" dirty="0" smtClean="0">
                <a:latin typeface="+mn-lt"/>
              </a:rPr>
              <a:t>Медали</a:t>
            </a: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37026" y="284455"/>
            <a:ext cx="4769509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Награды и </a:t>
            </a:r>
            <a:r>
              <a:rPr lang="ru-RU" sz="36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звания 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D350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Юрия Борисовича</a:t>
            </a:r>
            <a:endParaRPr lang="ru-RU" sz="3600" b="1" spc="50" dirty="0">
              <a:ln w="11430"/>
              <a:solidFill>
                <a:srgbClr val="D35007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20487" name="Picture 7" descr="http://server.audiopedia.su:8888/staroeradio/images/pics/012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317"/>
            <a:ext cx="4177636" cy="6204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AA70F-A478-4D57-9973-761FBA05E1F6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664629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6" descr="http://portal-kultura.ru/upload/iblock/e2b/Levitan_ku34_1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775" y="3005241"/>
            <a:ext cx="5822747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-fotki.yandex.ru/get/6829/121447594.730/0_165493_92b57f19_X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3368" y="224486"/>
            <a:ext cx="4280141" cy="5078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-fotki.yandex.ru/get/6829/121447594.730/0_165493_92b57f19_X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638" y="1274950"/>
            <a:ext cx="4188191" cy="507818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mage2.thematicnews.com/uploads/images/00/00/41/2014/10/03/6455df151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63435"/>
            <a:ext cx="4462560" cy="3738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russia.atnews.org/_ph/1/2/652902749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5" y="260648"/>
            <a:ext cx="4929222" cy="333579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0035"/>
            <a:ext cx="7776864" cy="629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s://upload.wikimedia.org/wikipedia/commons/thumb/f/f7/RIAN_archive_543_A_battalion_commander.jpg/1024px-RIAN_archive_543_A_battalion_commande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5" y="155432"/>
            <a:ext cx="8246331" cy="6547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ds03.infourok.ru/uploads/ex/0c28/0001cd5f-21248a51/img13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904" y="366425"/>
            <a:ext cx="8734193" cy="6125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ic.pics.livejournal.com/khartsyzyaka/73594176/44554/44554_90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57212"/>
            <a:ext cx="8572500" cy="5743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news.sarbc.ru/images/orig/2014/08/img_W5X9F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99" y="171224"/>
            <a:ext cx="8687402" cy="651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://sneg.ucoz.com/publ_1/bojcy_streljajut_po_samoletu_iz_vintovki_mosina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791" y="503438"/>
            <a:ext cx="8984418" cy="5851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http://site-496070.mozfiles.com/files/496070/kuleshov.jpg?149428359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15" y="485443"/>
            <a:ext cx="8700170" cy="5887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https://ds02.infourok.ru/uploads/ex/0dbc/00004853-75b54d69/img3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3" y="82052"/>
            <a:ext cx="8925195" cy="6693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cp12.nevsepic.com.ua/61/1353760464-0446362-www.nevsepic.com.ua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4" y="197449"/>
            <a:ext cx="8350992" cy="6463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www.perunica.ru/uploads/posts/2012-02/1329682100_detyiv-47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0" y="220500"/>
            <a:ext cx="8556001" cy="6417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http://www.livekuban.ru/upload/medialibrary/f64/11frontoviebudni1600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621" y="446369"/>
            <a:ext cx="8778758" cy="59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Picture 16" descr="http://severpost.ru/docs/upload/2017/04/1493113209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580" y="163912"/>
            <a:ext cx="8727121" cy="6538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://mtdata.ru/u24/photoA0F3/20368737391-0/original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7128"/>
            <a:ext cx="8572500" cy="6163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://parad-msk.ru/wp-content/uploads/2015/12/news_80_1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217" y="165077"/>
            <a:ext cx="8865566" cy="6527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огонь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5982854"/>
            <a:ext cx="2304256" cy="222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inuta_molchaniya[1]+++++++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324528" y="4997869"/>
            <a:ext cx="609600" cy="609600"/>
          </a:xfrm>
          <a:prstGeom prst="rect">
            <a:avLst/>
          </a:prstGeom>
        </p:spPr>
      </p:pic>
      <p:pic>
        <p:nvPicPr>
          <p:cNvPr id="30" name="Picture 2" descr="C:\Users\User\Desktop\огонь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64904"/>
            <a:ext cx="116897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User\Desktop\огонь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982854"/>
            <a:ext cx="2304256" cy="222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07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42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1500"/>
                            </p:stCondLst>
                            <p:childTnLst>
                              <p:par>
                                <p:cTn id="80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3000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7000"/>
                            </p:stCondLst>
                            <p:childTnLst>
                              <p:par>
                                <p:cTn id="91" presetID="3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30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3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04" presetID="42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3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300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13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3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3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24" presetID="42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30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9000"/>
                            </p:stCondLst>
                            <p:childTnLst>
                              <p:par>
                                <p:cTn id="135" presetID="3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30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3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4500"/>
                            </p:stCondLst>
                            <p:childTnLst>
                              <p:par>
                                <p:cTn id="148" presetID="42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3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5500"/>
                            </p:stCondLst>
                            <p:childTnLst>
                              <p:par>
                                <p:cTn id="164" presetID="6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3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3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1000"/>
                            </p:stCondLst>
                            <p:childTnLst>
                              <p:par>
                                <p:cTn id="174" presetID="42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3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opt-27925.ssl.1c-bitrix-cdn.ru/upload/medialibrary/092/xxIsXOYdEzU.jpg?1506951950164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1" y="188640"/>
            <a:ext cx="8852558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fb.ru/misc/i/gallery/17625/12564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" y="116632"/>
            <a:ext cx="9008574" cy="6441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143248"/>
            <a:ext cx="9144000" cy="385765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  <a:spcBef>
                <a:spcPts val="0"/>
              </a:spcBef>
              <a:buNone/>
            </a:pPr>
            <a:r>
              <a:rPr lang="ru-RU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buNone/>
            </a:pPr>
            <a:r>
              <a:rPr lang="ru-RU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</a:t>
            </a:r>
          </a:p>
          <a:p>
            <a:pPr algn="ctr">
              <a:lnSpc>
                <a:spcPct val="75000"/>
              </a:lnSpc>
              <a:spcBef>
                <a:spcPts val="0"/>
              </a:spcBef>
              <a:buNone/>
            </a:pPr>
            <a:r>
              <a:rPr lang="ru-RU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внимание!</a:t>
            </a:r>
            <a:endParaRPr lang="ru-RU" sz="10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ozamira.ucoz.ru/_ph/24/429303422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66518" y="3284984"/>
            <a:ext cx="5511322" cy="340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989" y="260648"/>
            <a:ext cx="8133459" cy="1584176"/>
          </a:xfrm>
        </p:spPr>
        <p:txBody>
          <a:bodyPr>
            <a:noAutofit/>
          </a:bodyPr>
          <a:lstStyle/>
          <a:p>
            <a:pPr marL="0" indent="444500" algn="just">
              <a:buNone/>
            </a:pPr>
            <a:r>
              <a:rPr lang="ru-RU" sz="2000" dirty="0" smtClean="0"/>
              <a:t>Отец </a:t>
            </a:r>
            <a:r>
              <a:rPr lang="ru-RU" sz="2000" dirty="0"/>
              <a:t>Левитана был безграмотным трудягой. А вот сын Юрий образование получил. Правда его школьные друзья отзывались о нем больше как о хорошем товарище, нежели как о прилежном ученике. </a:t>
            </a:r>
            <a:endParaRPr lang="ru-RU" sz="2000" dirty="0" smtClean="0"/>
          </a:p>
          <a:p>
            <a:pPr marL="0" indent="444500">
              <a:buNone/>
            </a:pPr>
            <a:r>
              <a:rPr lang="ru-RU" sz="2000" dirty="0" smtClean="0"/>
              <a:t>Любил </a:t>
            </a:r>
            <a:r>
              <a:rPr lang="ru-RU" sz="2000" dirty="0"/>
              <a:t>историю, а с остальными науками, в особенности с русским языком, не дружил.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3" y="1869792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sz="2000" dirty="0" smtClean="0">
                <a:latin typeface="+mn-lt"/>
              </a:rPr>
              <a:t>Левитану очень нравилось декламировать </a:t>
            </a:r>
            <a:r>
              <a:rPr lang="ru-RU" sz="2000" dirty="0">
                <a:latin typeface="+mn-lt"/>
              </a:rPr>
              <a:t>стихи - несмотря на свой сильно окающий говор, </a:t>
            </a:r>
            <a:r>
              <a:rPr lang="ru-RU" sz="2000" dirty="0" smtClean="0">
                <a:latin typeface="+mn-lt"/>
              </a:rPr>
              <a:t>он стал </a:t>
            </a:r>
            <a:r>
              <a:rPr lang="ru-RU" sz="2000" dirty="0">
                <a:latin typeface="+mn-lt"/>
              </a:rPr>
              <a:t>активистом общества любителей Советского кино. </a:t>
            </a:r>
            <a:endParaRPr lang="ru-RU" sz="2000" dirty="0" smtClean="0">
              <a:latin typeface="+mn-lt"/>
            </a:endParaRPr>
          </a:p>
          <a:p>
            <a:pPr indent="444500"/>
            <a:r>
              <a:rPr lang="ru-RU" sz="2000" dirty="0" smtClean="0">
                <a:latin typeface="+mn-lt"/>
              </a:rPr>
              <a:t>Там </a:t>
            </a:r>
            <a:r>
              <a:rPr lang="ru-RU" sz="2000" dirty="0">
                <a:latin typeface="+mn-lt"/>
              </a:rPr>
              <a:t>его, а точнее его голос, заметили - предложили в кинотеатрах рассказывать зрителям о фильмах.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759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64904"/>
            <a:ext cx="6768752" cy="420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8222" y="332656"/>
            <a:ext cx="833024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sz="2200" dirty="0">
                <a:latin typeface="+mn-lt"/>
              </a:rPr>
              <a:t>Голосовым данным Юрия Левитана нашлось еще одно применение. Местные мамаши или школьные учителя просили его с одного берега </a:t>
            </a:r>
            <a:r>
              <a:rPr lang="ru-RU" sz="2200" dirty="0" err="1">
                <a:latin typeface="+mn-lt"/>
              </a:rPr>
              <a:t>Клязьмы</a:t>
            </a:r>
            <a:r>
              <a:rPr lang="ru-RU" sz="2200" dirty="0">
                <a:latin typeface="+mn-lt"/>
              </a:rPr>
              <a:t> покликать далеко заплывших или загулявшихся на другом берегу детей.  </a:t>
            </a:r>
            <a:endParaRPr lang="ru-RU" sz="2200" dirty="0" smtClean="0">
              <a:latin typeface="+mn-lt"/>
            </a:endParaRPr>
          </a:p>
          <a:p>
            <a:pPr indent="444500"/>
            <a:r>
              <a:rPr lang="ru-RU" sz="2200" dirty="0" smtClean="0">
                <a:latin typeface="+mn-lt"/>
              </a:rPr>
              <a:t>Окрики </a:t>
            </a:r>
            <a:r>
              <a:rPr lang="ru-RU" sz="2200" dirty="0">
                <a:latin typeface="+mn-lt"/>
              </a:rPr>
              <a:t>"Юрки-трубы" разносились на всю пойму, заставляя молодежь вздрагивать, бросать дела и со всех ног спешить к городу.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14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Documents and Settings\ЛНН\Мои документы\Мои рисунки\4b7bd75b0c32177e08470d684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38" y="1633690"/>
            <a:ext cx="4973349" cy="438759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67544" y="5973147"/>
            <a:ext cx="4896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+mn-lt"/>
              </a:rPr>
              <a:t>1929г. Старшеклассник Юрий Левитан (второй слева) со своими друзьями- одноклассниками.</a:t>
            </a:r>
            <a:endParaRPr lang="ru-RU" sz="1400" dirty="0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672736" y="493156"/>
            <a:ext cx="857256" cy="8572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32656"/>
            <a:ext cx="52565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+mn-lt"/>
              </a:rPr>
              <a:t>В юности Левитан мечтал стать драматическим артистом, его кумиром был известный актер Василий Иванович Качалов. </a:t>
            </a:r>
          </a:p>
        </p:txBody>
      </p:sp>
      <p:pic>
        <p:nvPicPr>
          <p:cNvPr id="3074" name="Picture 2" descr="http://kprfkro.ru/wp-content/uploads/2015/10/35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784" y="2405062"/>
            <a:ext cx="22860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-fotki.yandex.ru/get/60380/97833783.126c/0_185462_574684de_XXX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8689"/>
            <a:ext cx="2880320" cy="4534447"/>
          </a:xfrm>
          <a:prstGeom prst="rect">
            <a:avLst/>
          </a:prstGeom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1439" y="4865151"/>
            <a:ext cx="360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dirty="0">
                <a:latin typeface="Calibri"/>
              </a:rPr>
              <a:t>В 17 </a:t>
            </a:r>
            <a:r>
              <a:rPr lang="ru-RU" sz="2200" dirty="0" smtClean="0">
                <a:latin typeface="Calibri"/>
              </a:rPr>
              <a:t>Юрий </a:t>
            </a:r>
            <a:r>
              <a:rPr lang="ru-RU" sz="2200" dirty="0">
                <a:latin typeface="Calibri"/>
              </a:rPr>
              <a:t>уехал в Москву, где попытался поступить в кинотехникум.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96855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Начало.</a:t>
            </a:r>
            <a:b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Приход на радио</a:t>
            </a:r>
            <a:r>
              <a:rPr lang="ru-RU" sz="9600" dirty="0"/>
              <a:t/>
            </a:r>
            <a:br>
              <a:rPr lang="ru-RU" sz="9600" dirty="0"/>
            </a:b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98811-B459-4B40-8455-B87721B2C47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947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D:\Ласкина НН\КОНКУРСы и ИТОГИ\Конкурс Электронных презентаций (обл)\Левитан\Ю.Б.Левитан и В.И.Качал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12" y="2302029"/>
            <a:ext cx="3714776" cy="3215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levitan_kak_vse_nachinalos[1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324528" y="6267174"/>
            <a:ext cx="304800" cy="3048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4520" y="2572449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4500"/>
            <a:r>
              <a:rPr lang="ru-RU" sz="2200" dirty="0" smtClean="0">
                <a:latin typeface="+mn-lt"/>
              </a:rPr>
              <a:t>Комиссия </a:t>
            </a:r>
            <a:r>
              <a:rPr lang="ru-RU" sz="2200" dirty="0">
                <a:latin typeface="+mn-lt"/>
              </a:rPr>
              <a:t>удивилась, насколько хорошо поставлен у мальчика голос, но над говором Левитану пришлось серьезно поработать.</a:t>
            </a:r>
            <a:r>
              <a:rPr lang="ru-RU" sz="2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 </a:t>
            </a:r>
            <a:endParaRPr lang="ru-RU" sz="2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latin typeface="+mn-lt"/>
            </a:endParaRPr>
          </a:p>
          <a:p>
            <a:pPr indent="444500"/>
            <a:r>
              <a:rPr lang="ru-RU" sz="2200" dirty="0" smtClean="0">
                <a:latin typeface="+mn-lt"/>
              </a:rPr>
              <a:t>Чтобы </a:t>
            </a:r>
            <a:r>
              <a:rPr lang="ru-RU" sz="2200" dirty="0">
                <a:latin typeface="+mn-lt"/>
              </a:rPr>
              <a:t>выработать чёткое произношение, Юрий Борисович частенько читал свои тексты, стоя вниз головой на руках.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60648"/>
            <a:ext cx="84885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/>
            <a:r>
              <a:rPr lang="ru-RU" sz="2200" dirty="0">
                <a:solidFill>
                  <a:prstClr val="black"/>
                </a:solidFill>
                <a:latin typeface="+mn-lt"/>
              </a:rPr>
              <a:t>Однако окающий владимирский говор экзаменаторам категорически не понравился. </a:t>
            </a:r>
          </a:p>
          <a:p>
            <a:pPr lvl="0" indent="444500"/>
            <a:r>
              <a:rPr lang="ru-RU" sz="2200" dirty="0">
                <a:solidFill>
                  <a:prstClr val="black"/>
                </a:solidFill>
                <a:latin typeface="+mn-lt"/>
              </a:rPr>
              <a:t>Расстроенный Левитан уже хотел вернуться домой, но увидел объявление о наборе в группу радиодикторов. Левитана взяли, даже несмотря на оканье. </a:t>
            </a:r>
            <a:endParaRPr lang="ru-RU" sz="2200" dirty="0" smtClean="0">
              <a:solidFill>
                <a:prstClr val="black"/>
              </a:solidFill>
              <a:latin typeface="+mn-lt"/>
            </a:endParaRPr>
          </a:p>
          <a:p>
            <a:pPr lvl="0" indent="444500"/>
            <a:r>
              <a:rPr lang="ru-RU" sz="2200" dirty="0" smtClean="0">
                <a:solidFill>
                  <a:prstClr val="black"/>
                </a:solidFill>
                <a:latin typeface="+mn-lt"/>
              </a:rPr>
              <a:t>Прослушивал </a:t>
            </a:r>
            <a:r>
              <a:rPr lang="ru-RU" sz="2200" dirty="0">
                <a:solidFill>
                  <a:prstClr val="black"/>
                </a:solidFill>
                <a:latin typeface="+mn-lt"/>
              </a:rPr>
              <a:t>претендентов тот самый </a:t>
            </a:r>
            <a:r>
              <a:rPr lang="ru-RU" sz="2200" dirty="0" smtClean="0">
                <a:solidFill>
                  <a:prstClr val="black"/>
                </a:solidFill>
                <a:latin typeface="+mn-lt"/>
              </a:rPr>
              <a:t>Василий </a:t>
            </a:r>
            <a:r>
              <a:rPr lang="ru-RU" sz="2200" dirty="0">
                <a:solidFill>
                  <a:prstClr val="black"/>
                </a:solidFill>
                <a:latin typeface="+mn-lt"/>
              </a:rPr>
              <a:t>Качалов.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3461" y="5517232"/>
            <a:ext cx="8120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 В эфир его пустили только после того, как он полностью исправил свое произношение. 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000" y="81000"/>
            <a:ext cx="9000000" cy="6696000"/>
          </a:xfrm>
          <a:prstGeom prst="rect">
            <a:avLst/>
          </a:prstGeom>
          <a:noFill/>
          <a:ln w="38100">
            <a:solidFill>
              <a:srgbClr val="DBB691"/>
            </a:solidFill>
          </a:ln>
          <a:effectLst>
            <a:glow rad="101600">
              <a:schemeClr val="accent6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C0000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27405</TotalTime>
  <Words>2218</Words>
  <Application>Microsoft Office PowerPoint</Application>
  <PresentationFormat>Экран (4:3)</PresentationFormat>
  <Paragraphs>197</Paragraphs>
  <Slides>43</Slides>
  <Notes>3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Диктор Левитан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Начало. Приход на радио </vt:lpstr>
      <vt:lpstr>Презентация PowerPoint</vt:lpstr>
      <vt:lpstr>И вдруг среди нас появился новичок, сразу обративший на себя внимание, был он очень молоденький, лет 16-ти — 17-ти, но не робкий, очень веселый, общительный, проказливый даже, с каким-то странным, неустоявшимся еще голосом, в котором временами слышались неожиданные бархатные нотки.  Но больше всего нас забавляло то, что он сильно и прочно "окал", как уроженец Владимира. Ясно было что его приняли как материал, подлежащий основательной обработке.</vt:lpstr>
      <vt:lpstr>Презентация PowerPoint</vt:lpstr>
      <vt:lpstr>Презентация PowerPoint</vt:lpstr>
      <vt:lpstr>Любимец вождя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максим</dc:creator>
  <cp:lastModifiedBy>User</cp:lastModifiedBy>
  <cp:revision>453</cp:revision>
  <dcterms:created xsi:type="dcterms:W3CDTF">2012-09-15T06:17:43Z</dcterms:created>
  <dcterms:modified xsi:type="dcterms:W3CDTF">2018-12-20T22:57:51Z</dcterms:modified>
</cp:coreProperties>
</file>