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70" r:id="rId5"/>
    <p:sldId id="263" r:id="rId6"/>
    <p:sldId id="265" r:id="rId7"/>
    <p:sldId id="271" r:id="rId8"/>
    <p:sldId id="272" r:id="rId9"/>
    <p:sldId id="264" r:id="rId10"/>
    <p:sldId id="261" r:id="rId11"/>
    <p:sldId id="262" r:id="rId12"/>
    <p:sldId id="260" r:id="rId13"/>
    <p:sldId id="259" r:id="rId14"/>
    <p:sldId id="267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F6BCC-A372-463E-A554-EFBF22C31946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EBF4-1BFE-4847-834E-FB8EE4126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43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F6BCC-A372-463E-A554-EFBF22C31946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EBF4-1BFE-4847-834E-FB8EE4126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296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F6BCC-A372-463E-A554-EFBF22C31946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EBF4-1BFE-4847-834E-FB8EE4126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836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F6BCC-A372-463E-A554-EFBF22C31946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EBF4-1BFE-4847-834E-FB8EE4126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688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F6BCC-A372-463E-A554-EFBF22C31946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EBF4-1BFE-4847-834E-FB8EE4126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30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F6BCC-A372-463E-A554-EFBF22C31946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EBF4-1BFE-4847-834E-FB8EE4126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410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F6BCC-A372-463E-A554-EFBF22C31946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EBF4-1BFE-4847-834E-FB8EE4126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631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F6BCC-A372-463E-A554-EFBF22C31946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EBF4-1BFE-4847-834E-FB8EE4126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350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F6BCC-A372-463E-A554-EFBF22C31946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EBF4-1BFE-4847-834E-FB8EE4126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061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F6BCC-A372-463E-A554-EFBF22C31946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EBF4-1BFE-4847-834E-FB8EE4126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282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F6BCC-A372-463E-A554-EFBF22C31946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EBF4-1BFE-4847-834E-FB8EE4126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22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F6BCC-A372-463E-A554-EFBF22C31946}" type="datetimeFigureOut">
              <a:rPr lang="ru-RU" smtClean="0"/>
              <a:pPr/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EEBF4-1BFE-4847-834E-FB8EE4126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803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900igr.net/up/datai/219943/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1628800"/>
            <a:ext cx="828092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Развитие крупной моторики детей второй младшей группы </a:t>
            </a:r>
          </a:p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(в соответствии с целевыми ориентирами в ФГОС ДО</a:t>
            </a:r>
            <a:r>
              <a:rPr lang="ru-RU" sz="4000" dirty="0" smtClean="0">
                <a:latin typeface="Bookman Old Style" pitchFamily="18" charset="0"/>
              </a:rPr>
              <a:t>)</a:t>
            </a:r>
            <a:endParaRPr lang="ru-RU" sz="4000" dirty="0"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7744" y="692696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ambria Math" pitchFamily="18" charset="0"/>
                <a:ea typeface="Cambria Math" pitchFamily="18" charset="0"/>
              </a:rPr>
              <a:t>МДОУ «Детский сад «Солнышко»</a:t>
            </a:r>
            <a:endParaRPr lang="ru-RU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7984" y="515719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ambria Math" pitchFamily="18" charset="0"/>
                <a:ea typeface="Cambria Math" pitchFamily="18" charset="0"/>
              </a:rPr>
              <a:t>Подготовила: воспитатель </a:t>
            </a:r>
          </a:p>
          <a:p>
            <a:pPr algn="ctr"/>
            <a:r>
              <a:rPr lang="ru-RU" dirty="0" smtClean="0">
                <a:latin typeface="Cambria Math" pitchFamily="18" charset="0"/>
                <a:ea typeface="Cambria Math" pitchFamily="18" charset="0"/>
              </a:rPr>
              <a:t>Цветкова Татьяна Васильевна </a:t>
            </a:r>
            <a:endParaRPr lang="ru-RU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3768" y="6237312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ambria Math" pitchFamily="18" charset="0"/>
                <a:ea typeface="Cambria Math" pitchFamily="18" charset="0"/>
              </a:rPr>
              <a:t>Город. год</a:t>
            </a:r>
            <a:endParaRPr lang="ru-RU" dirty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076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900igr.net/up/datai/219943/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6" descr="https://pp.userapi.com/c850232/v850232435/686d8/EoAxfGoXzo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3888432" cy="5184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16016" y="836712"/>
            <a:ext cx="39604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ambria" pitchFamily="18" charset="0"/>
              </a:rPr>
              <a:t>ЛАЗАНИЕ И ПОЛЗАНИЕ</a:t>
            </a:r>
          </a:p>
          <a:p>
            <a:endParaRPr lang="ru-RU" dirty="0" smtClean="0"/>
          </a:p>
          <a:p>
            <a:r>
              <a:rPr lang="ru-RU" dirty="0" smtClean="0">
                <a:latin typeface="Cambria" pitchFamily="18" charset="0"/>
              </a:rPr>
              <a:t>Цель: учить детей опускаться произвольным способом — как им удобнее. </a:t>
            </a:r>
          </a:p>
          <a:p>
            <a:r>
              <a:rPr lang="ru-RU" dirty="0" smtClean="0">
                <a:latin typeface="Cambria" pitchFamily="18" charset="0"/>
              </a:rPr>
              <a:t>Позднее добиваемся, чтобы дошкольники во время лазанья вверх и вниз не пропускали перекладин и на ступали на каждую из них одной ногой. При выполнении этих упражнений взрослый стоит рядом и в случае необходимости оказывает помощь.</a:t>
            </a:r>
            <a:endParaRPr lang="ru-RU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433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900igr.net/up/datai/219943/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0" name="Picture 4" descr="https://pp.userapi.com/c848536/v848536435/b3a4d/gwHhXUIzNZ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3348372" cy="4464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11960" y="980728"/>
            <a:ext cx="453650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Cambria" pitchFamily="18" charset="0"/>
              </a:rPr>
              <a:t>УПРАЖНЕНИЯ НА РАВНОВЕСИЕ</a:t>
            </a:r>
          </a:p>
          <a:p>
            <a:endParaRPr lang="ru-RU" dirty="0" smtClean="0">
              <a:latin typeface="Cambria" pitchFamily="18" charset="0"/>
            </a:endParaRPr>
          </a:p>
          <a:p>
            <a:r>
              <a:rPr lang="ru-RU" dirty="0" smtClean="0">
                <a:latin typeface="Cambria" pitchFamily="18" charset="0"/>
              </a:rPr>
              <a:t>Дети 3—4 лет выполняют несложные упражнения в равновесии.</a:t>
            </a:r>
          </a:p>
          <a:p>
            <a:r>
              <a:rPr lang="ru-RU" dirty="0" smtClean="0">
                <a:latin typeface="Cambria" pitchFamily="18" charset="0"/>
              </a:rPr>
              <a:t>Например, ходьба по скамейке.</a:t>
            </a:r>
            <a:endParaRPr lang="ru-RU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329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900igr.net/up/datai/219943/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https://pp.userapi.com/c830409/v830409846/1ea185/CuKS5hrqBT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2232248" cy="2976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https://pp.userapi.com/c850128/v850128435/5f789/ny_BnFJVD_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980728"/>
            <a:ext cx="2214246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59832" y="836712"/>
            <a:ext cx="316835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Cambria" pitchFamily="18" charset="0"/>
              </a:rPr>
              <a:t>ПОДВИЖНЫЕ ИГРЫ</a:t>
            </a:r>
          </a:p>
          <a:p>
            <a:endParaRPr lang="ru-RU" dirty="0" smtClean="0">
              <a:latin typeface="Cambria" pitchFamily="18" charset="0"/>
            </a:endParaRPr>
          </a:p>
          <a:p>
            <a:r>
              <a:rPr lang="ru-RU" dirty="0" smtClean="0">
                <a:latin typeface="Cambria" pitchFamily="18" charset="0"/>
              </a:rPr>
              <a:t>Дети играют подвижные игры разной подвижности в помещении и на улице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3645024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mbria" pitchFamily="18" charset="0"/>
              </a:rPr>
              <a:t>Подвижная игра «Кот и мыши»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2200" y="4149080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ambria" pitchFamily="18" charset="0"/>
              </a:rPr>
              <a:t>Подвижная игра (малой подвижности)  «Передай мяч»</a:t>
            </a:r>
            <a:endParaRPr lang="ru-RU" dirty="0">
              <a:latin typeface="Cambria" pitchFamily="18" charset="0"/>
            </a:endParaRPr>
          </a:p>
        </p:txBody>
      </p:sp>
      <p:pic>
        <p:nvPicPr>
          <p:cNvPr id="8" name="Picture 2" descr="https://pp.userapi.com/c850724/v850724313/3f452/omZSNk_CGM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348880"/>
            <a:ext cx="2322258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11760" y="5517232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ambria" pitchFamily="18" charset="0"/>
              </a:rPr>
              <a:t>Подвижная игра (малой подвижности)  «Попади в кольцо»</a:t>
            </a:r>
            <a:endParaRPr lang="ru-RU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749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900igr.net/up/datai/219943/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https://pp.userapi.com/c845017/v845017435/125733/XoaYMLrJ34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3024336" cy="4032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pp.userapi.com/c847122/v847122435/12ab52/UopIW6ReYO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764704"/>
            <a:ext cx="3078342" cy="4104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19872" y="836712"/>
            <a:ext cx="230425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Cambria" pitchFamily="18" charset="0"/>
              </a:rPr>
              <a:t>ИГРЫ - ЭСТАФЕТЫ</a:t>
            </a:r>
          </a:p>
          <a:p>
            <a:endParaRPr lang="ru-RU" dirty="0" smtClean="0">
              <a:latin typeface="Cambria" pitchFamily="18" charset="0"/>
            </a:endParaRPr>
          </a:p>
          <a:p>
            <a:r>
              <a:rPr lang="ru-RU" b="1" dirty="0" smtClean="0">
                <a:latin typeface="Cambria" pitchFamily="18" charset="0"/>
              </a:rPr>
              <a:t>Цель</a:t>
            </a:r>
            <a:r>
              <a:rPr lang="ru-RU" dirty="0" smtClean="0">
                <a:latin typeface="Cambria" pitchFamily="18" charset="0"/>
              </a:rPr>
              <a:t>: упражнять в беге с предметами, четко выполняя правила игры.</a:t>
            </a:r>
            <a:endParaRPr lang="ru-RU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787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900igr.net/up/datai/219943/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83568" y="836712"/>
            <a:ext cx="799288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Cambria" pitchFamily="18" charset="0"/>
              </a:rPr>
              <a:t>Результат реализации проекта: </a:t>
            </a:r>
          </a:p>
          <a:p>
            <a:endParaRPr lang="ru-RU" dirty="0" smtClean="0">
              <a:latin typeface="Cambria" pitchFamily="18" charset="0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latin typeface="Cambria" pitchFamily="18" charset="0"/>
              </a:rPr>
              <a:t>Созданы оптимальные условия для развития и совершенствования основных видов движений, для самостоятельной двигательной деятельности. 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Cambria" pitchFamily="18" charset="0"/>
              </a:rPr>
              <a:t>У детей проявляется интерес к процессу двигательной деятельности и они принимают активное участие в нем.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Cambria" pitchFamily="18" charset="0"/>
              </a:rPr>
              <a:t>Пополнение знаний родителей о физической культуре и здоровье ребёнка.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FF0000"/>
                </a:solidFill>
                <a:latin typeface="Cambria" pitchFamily="18" charset="0"/>
              </a:rPr>
              <a:t>Заключительное мероприятие:</a:t>
            </a:r>
            <a:r>
              <a:rPr lang="ru-RU" dirty="0" smtClean="0">
                <a:latin typeface="Cambria" pitchFamily="18" charset="0"/>
              </a:rPr>
              <a:t> ,,Быстрее, выше, сильнее.                                  Дети соревновались в ловкости, быстроте.</a:t>
            </a:r>
            <a:r>
              <a:rPr lang="ru-RU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endParaRPr lang="ru-RU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0012" y="4313493"/>
            <a:ext cx="2160000" cy="162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80456" y="4185064"/>
            <a:ext cx="2208000" cy="1656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617" y="4323241"/>
            <a:ext cx="3264000" cy="18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787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900igr.net/up/datai/219943/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71600" y="1268760"/>
            <a:ext cx="7307834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ambria" pitchFamily="18" charset="0"/>
              </a:rPr>
              <a:t>БЛАГОДАРЮ </a:t>
            </a:r>
          </a:p>
          <a:p>
            <a:pPr algn="ctr"/>
            <a:r>
              <a:rPr lang="ru-RU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" pitchFamily="18" charset="0"/>
              </a:rPr>
              <a:t>ЗА </a:t>
            </a:r>
          </a:p>
          <a:p>
            <a:pPr algn="ctr"/>
            <a:r>
              <a:rPr lang="ru-RU" sz="8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ambria" pitchFamily="18" charset="0"/>
              </a:rPr>
              <a:t>ВНИМАНИЕ !</a:t>
            </a:r>
            <a:endParaRPr lang="ru-RU" sz="8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787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900igr.net/up/datai/219943/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-31573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83568" y="476672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383838"/>
              </a:solidFill>
              <a:latin typeface="Cambria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383838"/>
                </a:solidFill>
                <a:latin typeface="Cambria" pitchFamily="18" charset="0"/>
              </a:rPr>
              <a:t>Характеристика проекта</a:t>
            </a:r>
          </a:p>
          <a:p>
            <a:pPr algn="ctr"/>
            <a:endParaRPr lang="ru-RU" sz="2400" b="1" dirty="0" smtClean="0">
              <a:solidFill>
                <a:srgbClr val="383838"/>
              </a:solidFill>
              <a:latin typeface="Cambria" pitchFamily="18" charset="0"/>
            </a:endParaRPr>
          </a:p>
          <a:p>
            <a:r>
              <a:rPr lang="ru-RU" sz="3600" dirty="0" smtClean="0">
                <a:solidFill>
                  <a:srgbClr val="383838"/>
                </a:solidFill>
                <a:latin typeface="Cambria" pitchFamily="18" charset="0"/>
              </a:rPr>
              <a:t>Долгосрочный(1год)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900igr.net/up/datai/219943/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83568" y="476672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383838"/>
              </a:solidFill>
              <a:latin typeface="Cambria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383838"/>
                </a:solidFill>
                <a:latin typeface="Cambria" pitchFamily="18" charset="0"/>
              </a:rPr>
              <a:t>Участники проекта</a:t>
            </a:r>
          </a:p>
          <a:p>
            <a:pPr algn="ctr"/>
            <a:endParaRPr lang="ru-RU" sz="2400" b="1" dirty="0" smtClean="0">
              <a:solidFill>
                <a:srgbClr val="383838"/>
              </a:solidFill>
              <a:latin typeface="Cambria" pitchFamily="18" charset="0"/>
            </a:endParaRPr>
          </a:p>
          <a:p>
            <a:r>
              <a:rPr lang="ru-RU" sz="2400" dirty="0" smtClean="0">
                <a:solidFill>
                  <a:srgbClr val="383838"/>
                </a:solidFill>
                <a:latin typeface="Cambria" pitchFamily="18" charset="0"/>
              </a:rPr>
              <a:t>Дети второй младшей группы, воспитатели, родители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900igr.net/up/datai/219943/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83568" y="476672"/>
            <a:ext cx="79208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383838"/>
              </a:solidFill>
              <a:latin typeface="Cambria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383838"/>
                </a:solidFill>
                <a:latin typeface="Cambria" pitchFamily="18" charset="0"/>
              </a:rPr>
              <a:t>Этапы реализации проекта</a:t>
            </a:r>
          </a:p>
          <a:p>
            <a:pPr algn="ctr"/>
            <a:endParaRPr lang="ru-RU" sz="2400" b="1" dirty="0" smtClean="0">
              <a:solidFill>
                <a:srgbClr val="383838"/>
              </a:solidFill>
              <a:latin typeface="Cambria" pitchFamily="18" charset="0"/>
            </a:endParaRPr>
          </a:p>
          <a:p>
            <a:pPr>
              <a:lnSpc>
                <a:spcPct val="200000"/>
              </a:lnSpc>
            </a:pPr>
            <a:r>
              <a:rPr lang="ru-RU" sz="2400" dirty="0" smtClean="0">
                <a:solidFill>
                  <a:srgbClr val="383838"/>
                </a:solidFill>
                <a:latin typeface="Cambria" pitchFamily="18" charset="0"/>
              </a:rPr>
              <a:t>1 ЭТАП-Подготовительный                                                            2ЭТАП-Основной Реализация проекта                                    3 ЭТАП-Заключительный                                                                   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900igr.net/up/datai/219943/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83568" y="476672"/>
            <a:ext cx="792088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83838"/>
                </a:solidFill>
                <a:latin typeface="Cambria" pitchFamily="18" charset="0"/>
              </a:rPr>
              <a:t>Актуальность. </a:t>
            </a:r>
          </a:p>
          <a:p>
            <a:endParaRPr lang="ru-RU" dirty="0" smtClean="0">
              <a:solidFill>
                <a:srgbClr val="383838"/>
              </a:solidFill>
              <a:latin typeface="Cambria" pitchFamily="18" charset="0"/>
            </a:endParaRPr>
          </a:p>
          <a:p>
            <a:r>
              <a:rPr lang="ru-RU" dirty="0" smtClean="0">
                <a:solidFill>
                  <a:srgbClr val="383838"/>
                </a:solidFill>
                <a:latin typeface="Cambria" pitchFamily="18" charset="0"/>
              </a:rPr>
              <a:t>В дошкольном возрасте закладываются основы всестороннего гармонического развития личности ребенка. </a:t>
            </a:r>
          </a:p>
          <a:p>
            <a:endParaRPr lang="ru-RU" dirty="0" smtClean="0">
              <a:solidFill>
                <a:srgbClr val="383838"/>
              </a:solidFill>
              <a:latin typeface="Cambria" pitchFamily="18" charset="0"/>
            </a:endParaRPr>
          </a:p>
          <a:p>
            <a:r>
              <a:rPr lang="ru-RU" dirty="0" smtClean="0">
                <a:solidFill>
                  <a:srgbClr val="383838"/>
                </a:solidFill>
                <a:latin typeface="Cambria" pitchFamily="18" charset="0"/>
              </a:rPr>
              <a:t>Важную роль при этом играет своевременное и правильно организованное физическое воспитание, одной из основных задач которого является развитие крупной моторики.</a:t>
            </a:r>
          </a:p>
          <a:p>
            <a:endParaRPr lang="ru-RU" dirty="0" smtClean="0">
              <a:solidFill>
                <a:srgbClr val="383838"/>
              </a:solidFill>
              <a:latin typeface="Cambria" pitchFamily="18" charset="0"/>
            </a:endParaRPr>
          </a:p>
          <a:p>
            <a:r>
              <a:rPr lang="ru-RU" dirty="0" smtClean="0">
                <a:solidFill>
                  <a:srgbClr val="383838"/>
                </a:solidFill>
                <a:latin typeface="Cambria" pitchFamily="18" charset="0"/>
              </a:rPr>
              <a:t>Для всестороннего развития дошкольников чрезвычайно важно своевременно овладеть разнообразными движениями, в первую очередь основными их видами — бегом, ходьбой, прыжками, метанием, лазаньем, без которых нельзя активно участвовать в подвижных играх, а в дальнейшем успешно заниматься спортом.</a:t>
            </a:r>
            <a:endParaRPr lang="ru-RU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900igr.net/up/datai/219943/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60" y="764704"/>
            <a:ext cx="8208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ambria" pitchFamily="18" charset="0"/>
              </a:rPr>
              <a:t>Цель: </a:t>
            </a:r>
          </a:p>
          <a:p>
            <a:r>
              <a:rPr lang="ru-RU" dirty="0" smtClean="0">
                <a:latin typeface="Cambria" pitchFamily="18" charset="0"/>
              </a:rPr>
              <a:t>формирование здорового образа жизни дошкольника и потребности в самостоятельной двигательной деятельности.    </a:t>
            </a:r>
          </a:p>
          <a:p>
            <a:endParaRPr lang="ru-RU" dirty="0" smtClean="0">
              <a:latin typeface="Cambria" pitchFamily="18" charset="0"/>
            </a:endParaRPr>
          </a:p>
          <a:p>
            <a:r>
              <a:rPr lang="ru-RU" b="1" dirty="0" smtClean="0">
                <a:latin typeface="Cambria" pitchFamily="18" charset="0"/>
              </a:rPr>
              <a:t>Задачи : </a:t>
            </a:r>
          </a:p>
          <a:p>
            <a:pPr>
              <a:buFontTx/>
              <a:buChar char="-"/>
            </a:pPr>
            <a:r>
              <a:rPr lang="ru-RU" dirty="0" smtClean="0">
                <a:latin typeface="Cambria" pitchFamily="18" charset="0"/>
              </a:rPr>
              <a:t>обогащать детей знаниями о пользе физических упражнений, роли двигательной активности, влиянии физических упражнений на организм человека, на самочувствие; </a:t>
            </a:r>
          </a:p>
          <a:p>
            <a:pPr>
              <a:buFontTx/>
              <a:buChar char="-"/>
            </a:pPr>
            <a:r>
              <a:rPr lang="ru-RU" dirty="0" smtClean="0">
                <a:latin typeface="Cambria" pitchFamily="18" charset="0"/>
              </a:rPr>
              <a:t>воспитывать умение правильно вести себя в ситуациях, угрожающих жизни или здоровью, сознательно избегать, а иногда и предотвращать их; </a:t>
            </a:r>
          </a:p>
          <a:p>
            <a:r>
              <a:rPr lang="ru-RU" dirty="0" smtClean="0">
                <a:latin typeface="Cambria" pitchFamily="18" charset="0"/>
              </a:rPr>
              <a:t>- воспитывать интерес к движению, желание самостоятельно заниматься физическими упражнениями; </a:t>
            </a:r>
          </a:p>
          <a:p>
            <a:r>
              <a:rPr lang="ru-RU" dirty="0" smtClean="0">
                <a:latin typeface="Cambria" pitchFamily="18" charset="0"/>
              </a:rPr>
              <a:t>- развивать любознательность, умственные способности детей (сообразительность, догадку, критичность и др.).</a:t>
            </a:r>
            <a:endParaRPr lang="ru-RU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900igr.net/up/datai/219943/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403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-104048"/>
            <a:ext cx="7920880" cy="6053327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endParaRPr lang="ru-RU" sz="2400" b="1" dirty="0" smtClean="0">
              <a:solidFill>
                <a:srgbClr val="383838"/>
              </a:solidFill>
              <a:latin typeface="Cambria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383838"/>
                </a:solidFill>
                <a:latin typeface="Cambria" pitchFamily="18" charset="0"/>
              </a:rPr>
              <a:t>Организационный этап</a:t>
            </a:r>
          </a:p>
          <a:p>
            <a:pPr marL="457200" indent="-457200" algn="ctr"/>
            <a:endParaRPr lang="ru-RU" sz="2400" b="1" dirty="0" smtClean="0">
              <a:solidFill>
                <a:srgbClr val="383838"/>
              </a:solidFill>
              <a:latin typeface="Cambria" pitchFamily="18" charset="0"/>
            </a:endParaRP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400" b="1" dirty="0" smtClean="0">
                <a:solidFill>
                  <a:srgbClr val="383838"/>
                </a:solidFill>
                <a:latin typeface="Cambria" pitchFamily="18" charset="0"/>
              </a:rPr>
              <a:t>Изучение литературы: ФГОС ДО, </a:t>
            </a:r>
            <a:r>
              <a:rPr lang="ru-RU" sz="2400" b="1" dirty="0" err="1" smtClean="0">
                <a:solidFill>
                  <a:srgbClr val="383838"/>
                </a:solidFill>
                <a:latin typeface="Cambria" pitchFamily="18" charset="0"/>
              </a:rPr>
              <a:t>КовалёваЕ.А</a:t>
            </a:r>
            <a:r>
              <a:rPr lang="ru-RU" sz="2400" b="1" dirty="0">
                <a:solidFill>
                  <a:srgbClr val="383838"/>
                </a:solidFill>
                <a:latin typeface="Cambria" pitchFamily="18" charset="0"/>
              </a:rPr>
              <a:t> </a:t>
            </a:r>
            <a:r>
              <a:rPr lang="ru-RU" sz="2400" b="1" dirty="0" smtClean="0">
                <a:solidFill>
                  <a:srgbClr val="383838"/>
                </a:solidFill>
                <a:latin typeface="Cambria" pitchFamily="18" charset="0"/>
              </a:rPr>
              <a:t> ,,Весёлые игры на свежем воздухе,,             </a:t>
            </a:r>
            <a:r>
              <a:rPr lang="ru-RU" sz="2400" b="1" dirty="0" err="1" smtClean="0">
                <a:solidFill>
                  <a:srgbClr val="383838"/>
                </a:solidFill>
                <a:latin typeface="Cambria" pitchFamily="18" charset="0"/>
              </a:rPr>
              <a:t>Ю.Титова,,Играть</a:t>
            </a:r>
            <a:r>
              <a:rPr lang="ru-RU" sz="2400" b="1" dirty="0" smtClean="0">
                <a:solidFill>
                  <a:srgbClr val="383838"/>
                </a:solidFill>
                <a:latin typeface="Cambria" pitchFamily="18" charset="0"/>
              </a:rPr>
              <a:t> с </a:t>
            </a:r>
            <a:r>
              <a:rPr lang="ru-RU" sz="2400" b="1" dirty="0" err="1" smtClean="0">
                <a:solidFill>
                  <a:srgbClr val="383838"/>
                </a:solidFill>
                <a:latin typeface="Cambria" pitchFamily="18" charset="0"/>
              </a:rPr>
              <a:t>ребёнком.Как</a:t>
            </a:r>
            <a:r>
              <a:rPr lang="ru-RU" sz="2400" b="1" dirty="0" smtClean="0">
                <a:solidFill>
                  <a:srgbClr val="383838"/>
                </a:solidFill>
                <a:latin typeface="Cambria" pitchFamily="18" charset="0"/>
              </a:rPr>
              <a:t>? Развитие крупной моторике у детей с 1до5,,                            2 Подборка спортивного оборудования:             гимнастическая скамейка, гимнастическая стенка, </a:t>
            </a:r>
            <a:r>
              <a:rPr lang="ru-RU" sz="2400" b="1" dirty="0" err="1" smtClean="0">
                <a:solidFill>
                  <a:srgbClr val="383838"/>
                </a:solidFill>
                <a:latin typeface="Cambria" pitchFamily="18" charset="0"/>
              </a:rPr>
              <a:t>кольцеброс</a:t>
            </a:r>
            <a:r>
              <a:rPr lang="ru-RU" sz="2400" b="1" dirty="0" smtClean="0">
                <a:solidFill>
                  <a:srgbClr val="383838"/>
                </a:solidFill>
                <a:latin typeface="Cambria" pitchFamily="18" charset="0"/>
              </a:rPr>
              <a:t>, шнуры, </a:t>
            </a:r>
            <a:r>
              <a:rPr lang="ru-RU" sz="2400" b="1" dirty="0" err="1" smtClean="0">
                <a:solidFill>
                  <a:srgbClr val="383838"/>
                </a:solidFill>
                <a:latin typeface="Cambria" pitchFamily="18" charset="0"/>
              </a:rPr>
              <a:t>резиночки</a:t>
            </a:r>
            <a:r>
              <a:rPr lang="ru-RU" sz="2400" b="1" dirty="0" smtClean="0">
                <a:solidFill>
                  <a:srgbClr val="383838"/>
                </a:solidFill>
                <a:latin typeface="Cambria" pitchFamily="18" charset="0"/>
              </a:rPr>
              <a:t>, мячи, кегли, дуги, обручи, мешочки для метания.               </a:t>
            </a:r>
          </a:p>
          <a:p>
            <a:endParaRPr lang="ru-RU" dirty="0" smtClean="0">
              <a:solidFill>
                <a:srgbClr val="383838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900igr.net/up/datai/219943/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60" y="375085"/>
            <a:ext cx="792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383838"/>
              </a:solidFill>
              <a:latin typeface="Cambria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383838"/>
                </a:solidFill>
                <a:latin typeface="Cambria" pitchFamily="18" charset="0"/>
              </a:rPr>
              <a:t>Основной  этап</a:t>
            </a:r>
          </a:p>
          <a:p>
            <a:pPr marL="457200" indent="-457200" algn="ctr"/>
            <a:endParaRPr lang="ru-RU" sz="2400" b="1" dirty="0" smtClean="0">
              <a:solidFill>
                <a:srgbClr val="383838"/>
              </a:solidFill>
              <a:latin typeface="Cambria" pitchFamily="18" charset="0"/>
            </a:endParaRPr>
          </a:p>
          <a:p>
            <a:pPr marL="457200" indent="-457200" algn="ctr"/>
            <a:r>
              <a:rPr lang="ru-RU" sz="2400" b="1" dirty="0" smtClean="0">
                <a:solidFill>
                  <a:srgbClr val="383838"/>
                </a:solidFill>
                <a:latin typeface="Cambria" pitchFamily="18" charset="0"/>
              </a:rPr>
              <a:t>Мероприятия:</a:t>
            </a:r>
          </a:p>
          <a:p>
            <a:pPr marL="457200" indent="-457200"/>
            <a:r>
              <a:rPr lang="en-US" sz="2400" b="1" dirty="0" smtClean="0">
                <a:solidFill>
                  <a:srgbClr val="383838"/>
                </a:solidFill>
                <a:latin typeface="Cambria" pitchFamily="18" charset="0"/>
              </a:rPr>
              <a:t>1 </a:t>
            </a:r>
            <a:r>
              <a:rPr lang="ru-RU" sz="2400" b="1" dirty="0" smtClean="0">
                <a:solidFill>
                  <a:srgbClr val="383838"/>
                </a:solidFill>
                <a:latin typeface="Cambria" pitchFamily="18" charset="0"/>
              </a:rPr>
              <a:t>СА-ФИ-ДАНСЕ</a:t>
            </a:r>
            <a:endParaRPr lang="ru-RU" sz="2400" b="1" dirty="0" smtClean="0">
              <a:solidFill>
                <a:srgbClr val="383838"/>
              </a:solidFill>
              <a:latin typeface="Cambria" pitchFamily="18" charset="0"/>
            </a:endParaRPr>
          </a:p>
          <a:p>
            <a:pPr marL="457200" indent="-457200"/>
            <a:r>
              <a:rPr lang="ru-RU" sz="2400" b="1" dirty="0" smtClean="0">
                <a:solidFill>
                  <a:srgbClr val="383838"/>
                </a:solidFill>
                <a:latin typeface="Cambria" pitchFamily="18" charset="0"/>
              </a:rPr>
              <a:t>2 Досуг-развлечение,, Осенние ,,</a:t>
            </a:r>
          </a:p>
          <a:p>
            <a:r>
              <a:rPr lang="ru-RU" sz="2400" b="1" dirty="0" smtClean="0">
                <a:solidFill>
                  <a:srgbClr val="383838"/>
                </a:solidFill>
                <a:latin typeface="Cambria" pitchFamily="18" charset="0"/>
              </a:rPr>
              <a:t>3 Развлечение ,, Путешествие в зимний лес,,</a:t>
            </a:r>
            <a:endParaRPr lang="ru-RU" sz="2400" b="1" dirty="0">
              <a:solidFill>
                <a:srgbClr val="383838"/>
              </a:solidFill>
              <a:latin typeface="Cambria" pitchFamily="18" charset="0"/>
            </a:endParaRPr>
          </a:p>
          <a:p>
            <a:r>
              <a:rPr lang="ru-RU" sz="2400" b="1" dirty="0" smtClean="0">
                <a:solidFill>
                  <a:srgbClr val="383838"/>
                </a:solidFill>
                <a:latin typeface="Cambria" pitchFamily="18" charset="0"/>
              </a:rPr>
              <a:t>4 ,, Весёлый Новый год,,</a:t>
            </a:r>
          </a:p>
          <a:p>
            <a:r>
              <a:rPr lang="ru-RU" sz="2400" b="1" dirty="0" smtClean="0">
                <a:solidFill>
                  <a:srgbClr val="383838"/>
                </a:solidFill>
                <a:latin typeface="Cambria" pitchFamily="18" charset="0"/>
              </a:rPr>
              <a:t>5 Спортивное развлечение ,,Зимние забавы со снеговиком,,</a:t>
            </a:r>
          </a:p>
          <a:p>
            <a:r>
              <a:rPr lang="ru-RU" sz="2400" b="1" dirty="0" smtClean="0">
                <a:solidFill>
                  <a:srgbClr val="383838"/>
                </a:solidFill>
                <a:latin typeface="Cambria" pitchFamily="18" charset="0"/>
              </a:rPr>
              <a:t>6 Праздничное развлечение ,,Масленица,,</a:t>
            </a:r>
          </a:p>
          <a:p>
            <a:r>
              <a:rPr lang="ru-RU" sz="2400" b="1" dirty="0" smtClean="0">
                <a:solidFill>
                  <a:srgbClr val="383838"/>
                </a:solidFill>
                <a:latin typeface="Cambria" pitchFamily="18" charset="0"/>
              </a:rPr>
              <a:t>7 Спортивный праздник ,, Быстрее, выше</a:t>
            </a:r>
            <a:r>
              <a:rPr lang="ru-RU" sz="2400" b="1" smtClean="0">
                <a:solidFill>
                  <a:srgbClr val="383838"/>
                </a:solidFill>
                <a:latin typeface="Cambria" pitchFamily="18" charset="0"/>
              </a:rPr>
              <a:t>, сильнее,,</a:t>
            </a:r>
            <a:endParaRPr lang="ru-RU" sz="2400" b="1" dirty="0" smtClean="0">
              <a:solidFill>
                <a:srgbClr val="383838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900igr.net/up/datai/219943/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https://pp.userapi.com/c830509/v830509435/1d7cbe/KSo0y0vDr2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3960440" cy="52805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16016" y="908720"/>
            <a:ext cx="3960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ambria" pitchFamily="18" charset="0"/>
              </a:rPr>
              <a:t>УТРЕННЯЯ ГИМНАСТИКА</a:t>
            </a:r>
          </a:p>
          <a:p>
            <a:endParaRPr lang="ru-RU" dirty="0" smtClean="0"/>
          </a:p>
          <a:p>
            <a:r>
              <a:rPr lang="ru-RU" dirty="0" smtClean="0">
                <a:latin typeface="Cambria" pitchFamily="18" charset="0"/>
              </a:rPr>
              <a:t>Цель: развиваем основные виды движений.</a:t>
            </a:r>
            <a:endParaRPr lang="ru-RU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463</Words>
  <Application>Microsoft Office PowerPoint</Application>
  <PresentationFormat>Экран (4:3)</PresentationFormat>
  <Paragraphs>77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Bookman Old Style</vt:lpstr>
      <vt:lpstr>Calibri</vt:lpstr>
      <vt:lpstr>Cambria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Пользователь</cp:lastModifiedBy>
  <cp:revision>20</cp:revision>
  <dcterms:created xsi:type="dcterms:W3CDTF">2018-11-20T11:56:54Z</dcterms:created>
  <dcterms:modified xsi:type="dcterms:W3CDTF">2018-12-19T05:41:19Z</dcterms:modified>
</cp:coreProperties>
</file>