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82" r:id="rId3"/>
    <p:sldId id="283" r:id="rId4"/>
    <p:sldId id="266" r:id="rId5"/>
    <p:sldId id="278" r:id="rId6"/>
    <p:sldId id="257" r:id="rId7"/>
    <p:sldId id="267" r:id="rId8"/>
    <p:sldId id="269" r:id="rId9"/>
    <p:sldId id="279" r:id="rId10"/>
    <p:sldId id="270" r:id="rId11"/>
    <p:sldId id="271" r:id="rId12"/>
    <p:sldId id="280" r:id="rId13"/>
    <p:sldId id="272" r:id="rId14"/>
    <p:sldId id="273" r:id="rId15"/>
    <p:sldId id="274" r:id="rId16"/>
    <p:sldId id="281" r:id="rId17"/>
    <p:sldId id="275" r:id="rId18"/>
    <p:sldId id="276" r:id="rId19"/>
    <p:sldId id="277" r:id="rId20"/>
    <p:sldId id="28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99"/>
    <a:srgbClr val="FFE9C5"/>
    <a:srgbClr val="FFE2C5"/>
    <a:srgbClr val="006600"/>
    <a:srgbClr val="339933"/>
    <a:srgbClr val="F8E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77" d="100"/>
          <a:sy n="77" d="100"/>
        </p:scale>
        <p:origin x="-58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A528C-B21C-4242-87CE-608A8E28047F}" type="datetimeFigureOut">
              <a:rPr lang="ru-RU" smtClean="0"/>
              <a:t>18.12.2018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DE535-0D70-47EE-9505-F81060F82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4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C58A3-1DE5-4DEB-AE9B-CBD2FD3D5841}" type="datetime1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3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B7CD-4C8B-4164-B872-B982EFB04119}" type="datetime1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94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418D-004F-4EB4-9490-F4A4F28EF101}" type="datetime1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320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D2DE-8D55-488F-828B-B3ADABBC38F6}" type="datetime1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66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25C0-77E7-4543-87E4-61F44E829582}" type="datetime1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935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2E14-E90A-41BA-9D09-DE1A07894915}" type="datetime1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89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7B83-293D-4B93-9DB8-4B0D16A2995A}" type="datetime1">
              <a:rPr lang="ru-RU" smtClean="0"/>
              <a:t>18.12.2018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8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E03-552D-4CF5-9FEB-BC19E9198D63}" type="datetime1">
              <a:rPr lang="ru-RU" smtClean="0"/>
              <a:t>18.12.2018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44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5E8B-21D2-4FF9-9F60-F1F75AF9B2EC}" type="datetime1">
              <a:rPr lang="ru-RU" smtClean="0"/>
              <a:t>18.12.2018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67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4575-BF86-44E5-BAC1-D42BF0146FCF}" type="datetime1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5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1C63-1723-4E56-8D7B-3A8518CBD6EF}" type="datetime1">
              <a:rPr lang="ru-RU" smtClean="0"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8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20CA-6C00-4EBA-8FD1-A83DBF9E0352}" type="datetime1">
              <a:rPr lang="ru-RU" smtClean="0"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47C27-8EBD-4F28-AF66-BD95AE13D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0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7.jpeg"/><Relationship Id="rId7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9.jpeg"/><Relationship Id="rId5" Type="http://schemas.microsoft.com/office/2007/relationships/hdphoto" Target="../media/hdphoto2.wdp"/><Relationship Id="rId10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microsoft.com/office/2007/relationships/hdphoto" Target="../media/hdphoto2.wdp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FBEAC7"/>
            </a:gs>
            <a:gs pos="96000">
              <a:srgbClr val="FBA97D"/>
            </a:gs>
            <a:gs pos="93000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98376"/>
            <a:ext cx="8496944" cy="452431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800" b="1" cap="all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39700" dist="50800" dir="18180000" sx="102000" sy="102000" algn="ctr" rotWithShape="0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ПРИМЕНЕНИЕ</a:t>
            </a:r>
            <a:endParaRPr lang="ru-RU" sz="4800" b="1" cap="all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139700" dist="50800" dir="18180000" sx="102000" sy="102000" algn="ctr" rotWithShape="0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>
              <a:lnSpc>
                <a:spcPct val="150000"/>
              </a:lnSpc>
            </a:pPr>
            <a:endParaRPr lang="ru-RU" sz="4800" b="1" cap="all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cap="all" dirty="0" smtClean="0">
                <a:ln w="38100">
                  <a:solidFill>
                    <a:schemeClr val="accent6">
                      <a:lumMod val="50000"/>
                    </a:schemeClr>
                  </a:solidFill>
                </a:ln>
                <a:noFill/>
                <a:effectLst>
                  <a:glow rad="266700">
                    <a:schemeClr val="bg1">
                      <a:alpha val="69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          ЭФФЕКТОВ</a:t>
            </a:r>
            <a:endParaRPr lang="ru-RU" sz="4800" b="1" cap="all" dirty="0" smtClean="0">
              <a:ln w="38100">
                <a:solidFill>
                  <a:schemeClr val="accent6">
                    <a:lumMod val="50000"/>
                  </a:schemeClr>
                </a:solidFill>
              </a:ln>
              <a:noFill/>
              <a:effectLst>
                <a:glow rad="266700">
                  <a:schemeClr val="bg1">
                    <a:alpha val="69000"/>
                  </a:schemeClr>
                </a:glow>
              </a:effectLst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4800" b="1" cap="all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cs typeface="Tahoma" pitchFamily="34" charset="0"/>
              </a:rPr>
              <a:t>              ОФОРМЛЕНИЯ</a:t>
            </a:r>
            <a:endParaRPr lang="ru-RU" sz="4800" b="1" cap="all" dirty="0" smtClean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94112" y="4941168"/>
            <a:ext cx="5670376" cy="830997"/>
          </a:xfrm>
          <a:prstGeom prst="rect">
            <a:avLst/>
          </a:prstGeom>
          <a:scene3d>
            <a:camera prst="perspectiveRelaxed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4800" b="1" cap="all" dirty="0">
                <a:ln>
                  <a:solidFill>
                    <a:srgbClr val="663300"/>
                  </a:solidFill>
                </a:ln>
                <a:solidFill>
                  <a:srgbClr val="F79646">
                    <a:lumMod val="50000"/>
                  </a:srgbClr>
                </a:solidFill>
                <a:latin typeface="Tahoma" pitchFamily="34" charset="0"/>
                <a:cs typeface="Tahoma" pitchFamily="34" charset="0"/>
              </a:rPr>
              <a:t>В презентации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1736355"/>
            <a:ext cx="4347664" cy="672172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4800" b="1" cap="all" dirty="0">
                <a:solidFill>
                  <a:prstClr val="white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  <a:t>к объектам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0262" y="3933056"/>
            <a:ext cx="2448272" cy="2710160"/>
          </a:xfrm>
          <a:prstGeom prst="foldedCorner">
            <a:avLst/>
          </a:prstGeom>
          <a:pattFill prst="dot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Автор Васильева Н.А., </a:t>
            </a:r>
            <a:endParaRPr lang="ru-RU" sz="1600" i="1" dirty="0" smtClean="0"/>
          </a:p>
          <a:p>
            <a:r>
              <a:rPr lang="ru-RU" sz="1600" i="1" dirty="0" smtClean="0"/>
              <a:t>педагог </a:t>
            </a:r>
            <a:r>
              <a:rPr lang="ru-RU" sz="1600" i="1" dirty="0" smtClean="0"/>
              <a:t>дополнительного образования</a:t>
            </a:r>
          </a:p>
          <a:p>
            <a:r>
              <a:rPr lang="ru-RU" sz="1600" i="1" dirty="0" smtClean="0"/>
              <a:t>МАУДО «Дворец детского (юношеского) творчества </a:t>
            </a:r>
            <a:endParaRPr lang="ru-RU" sz="1600" i="1" dirty="0" smtClean="0"/>
          </a:p>
          <a:p>
            <a:r>
              <a:rPr lang="ru-RU" sz="1600" i="1" dirty="0" smtClean="0"/>
              <a:t>г</a:t>
            </a:r>
            <a:r>
              <a:rPr lang="ru-RU" sz="1600" i="1" dirty="0" smtClean="0"/>
              <a:t>. Владимира»</a:t>
            </a:r>
          </a:p>
          <a:p>
            <a:r>
              <a:rPr lang="ru-RU" sz="1600" i="1" dirty="0" smtClean="0"/>
              <a:t>2018</a:t>
            </a:r>
            <a:endParaRPr lang="ru-RU" sz="1600" i="1" dirty="0"/>
          </a:p>
        </p:txBody>
      </p:sp>
      <p:sp>
        <p:nvSpPr>
          <p:cNvPr id="13" name="Загнутый угол 12"/>
          <p:cNvSpPr/>
          <p:nvPr/>
        </p:nvSpPr>
        <p:spPr>
          <a:xfrm>
            <a:off x="6225141" y="332656"/>
            <a:ext cx="2618252" cy="2732484"/>
          </a:xfrm>
          <a:prstGeom prst="foldedCorner">
            <a:avLst/>
          </a:prstGeom>
          <a:pattFill prst="dotGrid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i="1" dirty="0"/>
              <a:t>Презентация предназначена для индивидуальной работы учащихся. В ней есть и теоретический материал и практические задания. Для выполнения заданий нужно выйти из режима демонстрации.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99116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FBEAC7"/>
            </a:gs>
            <a:gs pos="96000">
              <a:srgbClr val="FBA97D"/>
            </a:gs>
            <a:gs pos="93000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но 2 6"/>
          <p:cNvSpPr/>
          <p:nvPr/>
        </p:nvSpPr>
        <p:spPr>
          <a:xfrm rot="303843">
            <a:off x="-413019" y="-151600"/>
            <a:ext cx="2592288" cy="1373087"/>
          </a:xfrm>
          <a:prstGeom prst="irregularSeal2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24195" y="332656"/>
            <a:ext cx="3895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СГЛАЖИВАНИЕ</a:t>
            </a:r>
          </a:p>
        </p:txBody>
      </p:sp>
      <p:pic>
        <p:nvPicPr>
          <p:cNvPr id="9" name="Picture 3" descr="D:\АРХИВ ФАЙЛОВ\Графические изображения\Фотографии\ПРИРОДА\Цветы\P1140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84913"/>
            <a:ext cx="4320000" cy="324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21069329">
            <a:off x="-57426" y="134834"/>
            <a:ext cx="17535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ПЛОХО(((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ВИДНО ЧАСТЬ ФОТО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1196752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Сглаживание подбирается такого размера, чтобы информативная часть фотографии не </a:t>
            </a:r>
            <a:r>
              <a:rPr lang="ru-RU" dirty="0" smtClean="0"/>
              <a:t>пропадала</a:t>
            </a:r>
            <a:r>
              <a:rPr lang="ru-RU" dirty="0"/>
              <a:t>, иначе она не дает полного представления об объекте на изображении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2" descr="D:\АРХИВ ФАЙЛОВ\Графические изображения\Фотографии\ПРИРОДА\Цветы\P1140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65" y="2084913"/>
            <a:ext cx="4320000" cy="324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АРХИВ ФАЙЛОВ\Графические изображения\Фотографии\ПРИРОДА\Цветы\P113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04913"/>
            <a:ext cx="4320000" cy="324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48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FBEAC7"/>
            </a:gs>
            <a:gs pos="96000">
              <a:srgbClr val="FBA97D"/>
            </a:gs>
            <a:gs pos="93000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:\АРХИВ ФАЙЛОВ\Графические изображения\Фотографии\ПРИРОДА\Цветы\P1130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759" y="4149360"/>
            <a:ext cx="3360000" cy="252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4194" y="332656"/>
            <a:ext cx="38956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СГЛАЖИВАНИЕ</a:t>
            </a:r>
            <a:endParaRPr lang="ru-RU" sz="2400" cap="all" dirty="0"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3" descr="D:\АРХИВ ФАЙЛОВ\Графические изображения\Фотографии\ПРИРОДА\Цветы\P1140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3" y="2060848"/>
            <a:ext cx="3360000" cy="252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81590" y="1124744"/>
            <a:ext cx="7380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Сглаживание подбирается такого размера, чтобы информативная часть фотографии не </a:t>
            </a:r>
            <a:r>
              <a:rPr lang="ru-RU" dirty="0" smtClean="0"/>
              <a:t>пропадала</a:t>
            </a:r>
            <a:r>
              <a:rPr lang="ru-RU" dirty="0"/>
              <a:t>, иначе она не дает полного представления об объекте на изображении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2" descr="D:\АРХИВ ФАЙЛОВ\Графические изображения\Фотографии\ПРИРОДА\Цветы\P11400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48" y="2060848"/>
            <a:ext cx="3360000" cy="252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ятно 2 12"/>
          <p:cNvSpPr/>
          <p:nvPr/>
        </p:nvSpPr>
        <p:spPr>
          <a:xfrm rot="303843">
            <a:off x="-413019" y="-151600"/>
            <a:ext cx="2592288" cy="1373087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21069329">
            <a:off x="-90552" y="334771"/>
            <a:ext cx="175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ХОРОШО)))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1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FBEAC7"/>
            </a:gs>
            <a:gs pos="96000">
              <a:srgbClr val="FBA97D"/>
            </a:gs>
            <a:gs pos="93000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208671"/>
            <a:ext cx="6297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какой из этих фотографий можно применить сглаживание 50 точек, а к какой 5 точек?   </a:t>
            </a:r>
            <a:endParaRPr lang="ru-RU" sz="1100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но 2 12"/>
          <p:cNvSpPr/>
          <p:nvPr/>
        </p:nvSpPr>
        <p:spPr>
          <a:xfrm rot="303843">
            <a:off x="-413019" y="-151600"/>
            <a:ext cx="2592288" cy="1373087"/>
          </a:xfrm>
          <a:prstGeom prst="irregularSeal2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21069329">
            <a:off x="-90552" y="334771"/>
            <a:ext cx="175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Vladimir\Мои документы\Мои рисунки\P1000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985022" cy="468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camera\Canon\Uvarovo_2007\2007_07_01\Img 0107 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4" r="1718"/>
          <a:stretch/>
        </p:blipFill>
        <p:spPr bwMode="auto">
          <a:xfrm>
            <a:off x="3954760" y="2317063"/>
            <a:ext cx="4653137" cy="385752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360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FBEAC7"/>
            </a:gs>
            <a:gs pos="96000">
              <a:srgbClr val="FBA97D"/>
            </a:gs>
            <a:gs pos="93000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47177" y="602317"/>
            <a:ext cx="256512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cap="all" dirty="0" smtClean="0"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РЕЛЬЕФ</a:t>
            </a:r>
            <a:endParaRPr lang="ru-RU" sz="3200" cap="all" dirty="0"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3" descr="D:\АРХИВ ФАЙЛОВ\Графические изображения\Фотографии\ПРИРОДА\Цветы\P1140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9867"/>
            <a:ext cx="3840000" cy="288000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9552" y="1525541"/>
            <a:ext cx="384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Рельеф можно применять к любым фотографиям и к крупному тексту (заголовкам) с широким шрифтом. На узком шрифте рельефа практически не видно. Рельеф придает строгость и солидность. </a:t>
            </a:r>
          </a:p>
        </p:txBody>
      </p:sp>
      <p:pic>
        <p:nvPicPr>
          <p:cNvPr id="6" name="Picture 2" descr="D:\АРХИВ ФАЙЛОВ\Графические изображения\Фотографии\ПРИРОДА\Цветы\P1140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840000" cy="288000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АРХИВ ФАЙЛОВ\Графические изображения\Фотографии\ПРИРОДА\Цветы\P113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21042"/>
            <a:ext cx="3840000" cy="288000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ятно 2 12"/>
          <p:cNvSpPr/>
          <p:nvPr/>
        </p:nvSpPr>
        <p:spPr>
          <a:xfrm rot="303843">
            <a:off x="-413019" y="-151600"/>
            <a:ext cx="2592288" cy="1373087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21069329">
            <a:off x="-90552" y="334771"/>
            <a:ext cx="175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ХОРОШО)))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7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FBEAC7"/>
            </a:gs>
            <a:gs pos="96000">
              <a:srgbClr val="FBA97D"/>
            </a:gs>
            <a:gs pos="93000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214165"/>
            <a:ext cx="3780201" cy="2123658"/>
          </a:xfrm>
          <a:prstGeom prst="rect">
            <a:avLst/>
          </a:prstGeom>
          <a:scene3d>
            <a:camera prst="isometricTopUp"/>
            <a:lightRig rig="threePt" dir="t"/>
          </a:scene3d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cap="all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ПОВОРОТ </a:t>
            </a:r>
          </a:p>
          <a:p>
            <a:pPr algn="ctr"/>
            <a:r>
              <a:rPr lang="ru-RU" sz="4400" b="1" cap="all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ОБЪЕМНОЙ </a:t>
            </a:r>
          </a:p>
          <a:p>
            <a:pPr algn="ctr"/>
            <a:r>
              <a:rPr lang="ru-RU" sz="4400" b="1" cap="all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ФИГУРЫ</a:t>
            </a:r>
            <a:endParaRPr lang="ru-RU" sz="3200" cap="all" dirty="0"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3" descr="D:\АРХИВ ФАЙЛОВ\Графические изображения\Фотографии\ПРИРОДА\Цветы\P1140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57766"/>
            <a:ext cx="3840000" cy="2880000"/>
          </a:xfrm>
          <a:prstGeom prst="rect">
            <a:avLst/>
          </a:prstGeom>
          <a:noFill/>
          <a:effectLst/>
          <a:scene3d>
            <a:camera prst="isometricOffAxis1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9552" y="2132856"/>
            <a:ext cx="3840000" cy="2308324"/>
          </a:xfrm>
          <a:prstGeom prst="rect">
            <a:avLst/>
          </a:prstGeom>
          <a:scene3d>
            <a:camera prst="isometricTopUp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dirty="0" smtClean="0"/>
              <a:t>Поворот </a:t>
            </a:r>
            <a:r>
              <a:rPr lang="ru-RU" dirty="0"/>
              <a:t>объемной фигуры можно применять и к графическим объектам и к тексту, но нужно использовать его очень осторожно и продуманно и не ко всем объектам на </a:t>
            </a:r>
            <a:r>
              <a:rPr lang="ru-RU" dirty="0" smtClean="0"/>
              <a:t>слайде. </a:t>
            </a:r>
            <a:r>
              <a:rPr lang="ru-RU" dirty="0"/>
              <a:t>В любом случае вся информация должна быть читаема и узнаваема.</a:t>
            </a:r>
          </a:p>
        </p:txBody>
      </p:sp>
      <p:pic>
        <p:nvPicPr>
          <p:cNvPr id="6" name="Picture 2" descr="D:\АРХИВ ФАЙЛОВ\Графические изображения\Фотографии\ПРИРОДА\Цветы\P1140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816" y="2276872"/>
            <a:ext cx="3840000" cy="2880000"/>
          </a:xfrm>
          <a:prstGeom prst="rect">
            <a:avLst/>
          </a:prstGeom>
          <a:noFill/>
          <a:effectLst/>
          <a:scene3d>
            <a:camera prst="isometricOffAxis1Lef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АРХИВ ФАЙЛОВ\Графические изображения\Фотографии\ПРИРОДА\Цветы\P113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25" y="3851013"/>
            <a:ext cx="3840000" cy="2880000"/>
          </a:xfrm>
          <a:prstGeom prst="rect">
            <a:avLst/>
          </a:prstGeom>
          <a:noFill/>
          <a:effectLst/>
          <a:scene3d>
            <a:camera prst="isometricOffAxis2Top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ятно 2 10"/>
          <p:cNvSpPr/>
          <p:nvPr/>
        </p:nvSpPr>
        <p:spPr>
          <a:xfrm rot="303843">
            <a:off x="-413019" y="-151600"/>
            <a:ext cx="2592288" cy="1373087"/>
          </a:xfrm>
          <a:prstGeom prst="irregularSeal2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 rot="21069329">
            <a:off x="-57426" y="242556"/>
            <a:ext cx="1753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ПЛОХО(((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ВРАЗНОБОЙ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1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FBEAC7"/>
            </a:gs>
            <a:gs pos="96000">
              <a:srgbClr val="FBA97D"/>
            </a:gs>
            <a:gs pos="93000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42924" y="202162"/>
            <a:ext cx="7877548" cy="1200329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600" b="1" cap="all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ПОВОРОТ </a:t>
            </a:r>
          </a:p>
          <a:p>
            <a:pPr algn="ctr"/>
            <a:r>
              <a:rPr lang="ru-RU" sz="3600" b="1" cap="all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ОБЪЕМНОЙ ФИГУРЫ</a:t>
            </a:r>
            <a:endParaRPr lang="ru-RU" sz="3600" cap="all" dirty="0"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3" descr="D:\АРХИВ ФАЙЛОВ\Графические изображения\Фотографии\ПРИРОДА\Цветы\P1140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17486"/>
            <a:ext cx="3840000" cy="2880000"/>
          </a:xfrm>
          <a:prstGeom prst="rect">
            <a:avLst/>
          </a:prstGeom>
          <a:noFill/>
          <a:effectLst/>
          <a:scene3d>
            <a:camera prst="perspectiveContrasting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23528" y="1628800"/>
            <a:ext cx="8496944" cy="923330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dirty="0" smtClean="0"/>
              <a:t>Поворот </a:t>
            </a:r>
            <a:r>
              <a:rPr lang="ru-RU" dirty="0"/>
              <a:t>объемной фигуры можно применять и к графическим объектам и к тексту, но нужно использовать его очень осторожно и продуманно и не ко всем объектам на </a:t>
            </a:r>
            <a:r>
              <a:rPr lang="ru-RU" dirty="0" smtClean="0"/>
              <a:t>слайде. </a:t>
            </a:r>
            <a:r>
              <a:rPr lang="ru-RU" dirty="0"/>
              <a:t>В любом случае вся информация должна быть читаема и узнаваема.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2" descr="D:\АРХИВ ФАЙЛОВ\Графические изображения\Фотографии\ПРИРОДА\Цветы\P1140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275" y="3117486"/>
            <a:ext cx="3840000" cy="2880000"/>
          </a:xfrm>
          <a:prstGeom prst="rect">
            <a:avLst/>
          </a:prstGeom>
          <a:noFill/>
          <a:effectLst/>
          <a:scene3d>
            <a:camera prst="perspectiveContrasting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АРХИВ ФАЙЛОВ\Графические изображения\Фотографии\ПРИРОДА\Цветы\P113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3840000" cy="2880000"/>
          </a:xfrm>
          <a:prstGeom prst="rect">
            <a:avLst/>
          </a:prstGeom>
          <a:noFill/>
          <a:effectLst/>
          <a:scene3d>
            <a:camera prst="perspectiveContrasting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ятно 2 12"/>
          <p:cNvSpPr/>
          <p:nvPr/>
        </p:nvSpPr>
        <p:spPr>
          <a:xfrm rot="303843">
            <a:off x="-413019" y="-151600"/>
            <a:ext cx="2592288" cy="1373087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21069329">
            <a:off x="-90552" y="334771"/>
            <a:ext cx="175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ХОРОШО)))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33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FBEAC7"/>
            </a:gs>
            <a:gs pos="96000">
              <a:srgbClr val="FBA97D"/>
            </a:gs>
            <a:gs pos="93000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7" y="210126"/>
            <a:ext cx="66247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 подбери эффект </a:t>
            </a:r>
            <a:r>
              <a:rPr lang="ru-RU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«Поворот объемной фигуры» к </a:t>
            </a:r>
            <a:r>
              <a:rPr lang="ru-RU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объектам.   </a:t>
            </a:r>
            <a:endParaRPr lang="ru-RU" sz="1100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но 2 12"/>
          <p:cNvSpPr/>
          <p:nvPr/>
        </p:nvSpPr>
        <p:spPr>
          <a:xfrm rot="303843">
            <a:off x="-413019" y="-151600"/>
            <a:ext cx="2592288" cy="1373087"/>
          </a:xfrm>
          <a:prstGeom prst="irregularSeal2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21069329">
            <a:off x="-90552" y="334771"/>
            <a:ext cx="175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16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3226" y="548680"/>
            <a:ext cx="7877548" cy="1200329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3600" b="1" cap="all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ПОВОРОТ </a:t>
            </a:r>
          </a:p>
          <a:p>
            <a:pPr algn="ctr"/>
            <a:r>
              <a:rPr lang="ru-RU" sz="3600" b="1" cap="all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ОБЪЕМНОЙ ФИГУРЫ</a:t>
            </a:r>
            <a:endParaRPr lang="ru-RU" sz="3600" cap="all" dirty="0"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3" descr="D:\АРХИВ ФАЙЛОВ\Графические изображения\Фотографии\ПРИРОДА\Цветы\P1140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444" y="3872957"/>
            <a:ext cx="3328189" cy="2496142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1713582"/>
            <a:ext cx="8496944" cy="923330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dirty="0" smtClean="0"/>
              <a:t>Поворот </a:t>
            </a:r>
            <a:r>
              <a:rPr lang="ru-RU" dirty="0"/>
              <a:t>объемной фигуры можно применять и к графическим объектам и к тексту, но нужно использовать его очень осторожно и продуманно и не ко всем объектам на </a:t>
            </a:r>
            <a:r>
              <a:rPr lang="ru-RU" dirty="0" smtClean="0"/>
              <a:t>слайде. </a:t>
            </a:r>
            <a:r>
              <a:rPr lang="ru-RU" dirty="0"/>
              <a:t>В любом случае вся информация должна быть читаема и узнаваема.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Picture 2" descr="D:\АРХИВ ФАЙЛОВ\Графические изображения\Фотографии\ПРИРОДА\Цветы\P1140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32926"/>
            <a:ext cx="3201285" cy="2400964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АРХИВ ФАЙЛОВ\Графические изображения\Фотографии\ПРИРОДА\Цветы\P113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17073"/>
            <a:ext cx="3328189" cy="2496142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3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FBEAC7"/>
            </a:gs>
            <a:gs pos="96000">
              <a:srgbClr val="FBA97D"/>
            </a:gs>
            <a:gs pos="93000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но 2 6"/>
          <p:cNvSpPr/>
          <p:nvPr/>
        </p:nvSpPr>
        <p:spPr>
          <a:xfrm rot="303843">
            <a:off x="-413019" y="-151600"/>
            <a:ext cx="2592288" cy="1373087"/>
          </a:xfrm>
          <a:prstGeom prst="irregularSeal2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40272" y="295659"/>
            <a:ext cx="4663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 smtClean="0"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РЕКОМЕНДАЦИЯ</a:t>
            </a:r>
            <a:endParaRPr lang="ru-RU" sz="2800" cap="all" dirty="0"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3" descr="D:\АРХИВ ФАЙЛОВ\Графические изображения\Фотографии\ПРИРОДА\Цветы\P1140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1" y="2276872"/>
            <a:ext cx="3360000" cy="252000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101600" dist="38100" dir="2700000" sx="102000" sy="102000" algn="tl" rotWithShape="0">
              <a:prstClr val="black">
                <a:alpha val="58000"/>
              </a:prstClr>
            </a:outerShdw>
            <a:reflection blurRad="6350" stA="89000" endPos="590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21069329">
            <a:off x="-57426" y="134834"/>
            <a:ext cx="17535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ПЛОХО(((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ПРИМЕНЯТЬ МНОГО ЭФФЕКТОВ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5736" y="1124744"/>
            <a:ext cx="811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следует к одному объекту применять сразу все эффекты, например, и тень, и свечение, и отражение, и </a:t>
            </a:r>
            <a:r>
              <a:rPr lang="ru-RU" dirty="0" smtClean="0"/>
              <a:t>сглаживание. </a:t>
            </a:r>
            <a:r>
              <a:rPr lang="ru-RU" dirty="0"/>
              <a:t>Смотрится громоздко и не стильно. Лучше применить только один какой-нибудь эффект, в крайнем случае, два. </a:t>
            </a:r>
          </a:p>
        </p:txBody>
      </p:sp>
      <p:pic>
        <p:nvPicPr>
          <p:cNvPr id="6" name="Picture 2" descr="D:\АРХИВ ФАЙЛОВ\Графические изображения\Фотографии\ПРИРОДА\Цветы\P1140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76872"/>
            <a:ext cx="3360000" cy="252000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101600" dist="38100" dir="2700000" sx="102000" sy="102000" algn="tl" rotWithShape="0">
              <a:prstClr val="black">
                <a:alpha val="58000"/>
              </a:prstClr>
            </a:outerShdw>
            <a:reflection blurRad="6350" stA="89000" endPos="590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АРХИВ ФАЙЛОВ\Графические изображения\Фотографии\ПРИРОДА\Цветы\P113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367" y="3896872"/>
            <a:ext cx="3360000" cy="252000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101600" dist="38100" dir="2700000" sx="102000" sy="102000" algn="tl" rotWithShape="0">
              <a:prstClr val="black">
                <a:alpha val="58000"/>
              </a:prstClr>
            </a:outerShdw>
            <a:reflection blurRad="6350" stA="89000" endPos="59000" dir="5400000" sy="-100000" algn="bl" rotWithShape="0"/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98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FBEAC7"/>
            </a:gs>
            <a:gs pos="96000">
              <a:srgbClr val="FBA97D"/>
            </a:gs>
            <a:gs pos="93000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camera\SONY-A55\Uvarovo 2012\07-22\DSC029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7" t="15986" r="23368"/>
          <a:stretch/>
        </p:blipFill>
        <p:spPr bwMode="auto">
          <a:xfrm>
            <a:off x="2771800" y="5152491"/>
            <a:ext cx="1614792" cy="1512263"/>
          </a:xfrm>
          <a:prstGeom prst="ellipse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camera\SONY-A55\Uvarovo 2014\07-02 Люба\DSC016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14106" b="5630"/>
          <a:stretch/>
        </p:blipFill>
        <p:spPr bwMode="auto">
          <a:xfrm>
            <a:off x="6660232" y="5157192"/>
            <a:ext cx="1681313" cy="1575540"/>
          </a:xfrm>
          <a:prstGeom prst="ellipse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amera\SONY-A55\Uvarovo 2014\08-02\DSC026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8" r="12696" b="7426"/>
          <a:stretch/>
        </p:blipFill>
        <p:spPr bwMode="auto">
          <a:xfrm>
            <a:off x="7236296" y="3850906"/>
            <a:ext cx="1759191" cy="1666326"/>
          </a:xfrm>
          <a:prstGeom prst="ellipse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amera\SONY-A55\Uvarovo 2014\07-02 Люба\DSC0164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r="13985"/>
          <a:stretch/>
        </p:blipFill>
        <p:spPr bwMode="auto">
          <a:xfrm>
            <a:off x="2843808" y="3140968"/>
            <a:ext cx="1908565" cy="1800000"/>
          </a:xfrm>
          <a:prstGeom prst="ellipse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185354"/>
            <a:ext cx="59121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cap="all" dirty="0" smtClean="0"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  <a:cs typeface="Tahoma" pitchFamily="34" charset="0"/>
              </a:rPr>
              <a:t>ОБРЕЗКА ФОТОГРАФИИ</a:t>
            </a:r>
          </a:p>
          <a:p>
            <a:pPr algn="ctr"/>
            <a:r>
              <a:rPr lang="ru-RU" sz="3600" b="1" cap="all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ПО ФИГУРЕ</a:t>
            </a:r>
            <a:endParaRPr lang="ru-RU" sz="3600" cap="all" dirty="0">
              <a:effectLst/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3" descr="D:\АРХИВ ФАЙЛОВ\Графические изображения\Фотографии\ПРИРОДА\Цветы\P11401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1" r="16328"/>
          <a:stretch/>
        </p:blipFill>
        <p:spPr bwMode="auto">
          <a:xfrm>
            <a:off x="369665" y="3573016"/>
            <a:ext cx="2748890" cy="2663976"/>
          </a:xfrm>
          <a:prstGeom prst="ellipse">
            <a:avLst/>
          </a:prstGeom>
          <a:noFill/>
          <a:effectLst>
            <a:outerShdw blurRad="139700" dist="38100" dir="8100000" sx="101000" sy="101000" algn="tr" rotWithShape="0">
              <a:prstClr val="black">
                <a:alpha val="66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5536" y="1484784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 эффектам оформления фотографий можно отнести и обрезку фотографии по </a:t>
            </a:r>
            <a:r>
              <a:rPr lang="ru-RU" dirty="0" smtClean="0"/>
              <a:t>фигуре. </a:t>
            </a:r>
            <a:r>
              <a:rPr lang="ru-RU" dirty="0"/>
              <a:t>Особенно эффектно смотрится, когда фигура фотографии повторяет фигуру объекта на этой фотографии. Например, если на фотографии изображен круглый цветок, то и фигуру самой фотографии </a:t>
            </a:r>
            <a:r>
              <a:rPr lang="ru-RU" dirty="0" smtClean="0"/>
              <a:t>целесообразно сделать </a:t>
            </a:r>
            <a:r>
              <a:rPr lang="ru-RU" dirty="0"/>
              <a:t>тоже круглой.</a:t>
            </a:r>
          </a:p>
        </p:txBody>
      </p:sp>
      <p:pic>
        <p:nvPicPr>
          <p:cNvPr id="6" name="Picture 2" descr="D:\АРХИВ ФАЙЛОВ\Графические изображения\Фотографии\ПРИРОДА\Цветы\P114009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6" t="4445" r="14343"/>
          <a:stretch/>
        </p:blipFill>
        <p:spPr bwMode="auto">
          <a:xfrm>
            <a:off x="4252317" y="3645024"/>
            <a:ext cx="2910024" cy="2784008"/>
          </a:xfrm>
          <a:prstGeom prst="ellipse">
            <a:avLst/>
          </a:prstGeom>
          <a:noFill/>
          <a:effectLst>
            <a:outerShdw blurRad="139700" dist="38100" dir="8100000" sx="101000" sy="101000" algn="tr" rotWithShape="0">
              <a:prstClr val="black">
                <a:alpha val="66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АРХИВ ФАЙЛОВ\Графические изображения\Фотографии\ПРИРОДА\Цветы\P113003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 r="16568"/>
          <a:stretch/>
        </p:blipFill>
        <p:spPr bwMode="auto">
          <a:xfrm>
            <a:off x="6123021" y="1325230"/>
            <a:ext cx="2755731" cy="2683861"/>
          </a:xfrm>
          <a:prstGeom prst="ellipse">
            <a:avLst/>
          </a:prstGeom>
          <a:noFill/>
          <a:effectLst>
            <a:outerShdw blurRad="139700" dist="38100" dir="8100000" sx="101000" sy="101000" algn="tr" rotWithShape="0">
              <a:prstClr val="black">
                <a:alpha val="66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ятно 2 12"/>
          <p:cNvSpPr/>
          <p:nvPr/>
        </p:nvSpPr>
        <p:spPr>
          <a:xfrm rot="303843">
            <a:off x="-413019" y="-151600"/>
            <a:ext cx="2592288" cy="1373087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21069329">
            <a:off x="-90552" y="334771"/>
            <a:ext cx="175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ХОРОШО)))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FBEAC7"/>
            </a:gs>
            <a:gs pos="96000">
              <a:srgbClr val="FBA97D"/>
            </a:gs>
            <a:gs pos="93000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73010" y="180268"/>
            <a:ext cx="31204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Обрежь фотографии по фигуре.</a:t>
            </a:r>
            <a:endParaRPr lang="ru-RU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но 2 12"/>
          <p:cNvSpPr/>
          <p:nvPr/>
        </p:nvSpPr>
        <p:spPr>
          <a:xfrm rot="303843">
            <a:off x="-413019" y="-151600"/>
            <a:ext cx="2592288" cy="1373087"/>
          </a:xfrm>
          <a:prstGeom prst="irregularSeal2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21069329">
            <a:off x="-90552" y="334771"/>
            <a:ext cx="175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camera\SONY-A55\Uvarovo 2012\07-07\DSC02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738" y="1270549"/>
            <a:ext cx="2704022" cy="179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amera\SONY-A55\Uvarovo 2012\09-22\DSC036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2" y="2708920"/>
            <a:ext cx="270692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camera\SONY-A55\Home 2012\В пойме 12.06.12\DSC025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07578"/>
            <a:ext cx="270871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camera\SONY-A55\Home 2012\В пойме 12.06.12\DSC025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72" y="692696"/>
            <a:ext cx="2708651" cy="179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Vladimir\Мои документы\Мои рисунки\DSC03459-102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1128"/>
            <a:ext cx="271045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Vladimir\Мои документы\Мои рисунки\DSC0157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69" y="3396393"/>
            <a:ext cx="1953315" cy="293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Vladimir\Мои документы\Мои рисунки\IMG_20150911_16262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60" y="1412776"/>
            <a:ext cx="210672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59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FBEAC7"/>
            </a:gs>
            <a:gs pos="96000">
              <a:srgbClr val="FBA97D"/>
            </a:gs>
            <a:gs pos="93000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71274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Применение к объектам (тексту, фотографиям, фигурам) эффектов анимации </a:t>
            </a:r>
            <a:r>
              <a:rPr lang="ru-RU" dirty="0" smtClean="0"/>
              <a:t>(тень, свечение, отражение, рельеф и др.) украшают </a:t>
            </a:r>
            <a:r>
              <a:rPr lang="ru-RU" dirty="0" smtClean="0"/>
              <a:t>презентацию, поэтому применять их можно и нужно.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37442" y="404664"/>
            <a:ext cx="4269117" cy="769441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ru-RU" sz="4400" b="1" cap="all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Вступление </a:t>
            </a:r>
            <a:endParaRPr lang="ru-RU" sz="4400" b="1" cap="all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2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40966" y="3576206"/>
            <a:ext cx="60486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Где находятся эти эффекты?</a:t>
            </a:r>
          </a:p>
          <a:p>
            <a:endParaRPr lang="ru-RU" sz="600" dirty="0" smtClean="0"/>
          </a:p>
          <a:p>
            <a:r>
              <a:rPr lang="ru-RU" u="sng" dirty="0" smtClean="0"/>
              <a:t>Для текста</a:t>
            </a:r>
            <a:r>
              <a:rPr lang="ru-RU" dirty="0" smtClean="0"/>
              <a:t>: выделить текст; появится вкладка </a:t>
            </a:r>
            <a:r>
              <a:rPr lang="ru-RU" b="1" i="1" dirty="0" smtClean="0"/>
              <a:t>Средства рисования-Формат</a:t>
            </a:r>
            <a:r>
              <a:rPr lang="ru-RU" dirty="0" smtClean="0"/>
              <a:t>, в ней найти группу </a:t>
            </a:r>
            <a:r>
              <a:rPr lang="ru-RU" b="1" i="1" dirty="0" smtClean="0"/>
              <a:t>Стили </a:t>
            </a:r>
            <a:r>
              <a:rPr lang="en-US" b="1" i="1" dirty="0" smtClean="0"/>
              <a:t>WordArt</a:t>
            </a:r>
            <a:r>
              <a:rPr lang="ru-RU" dirty="0" smtClean="0"/>
              <a:t>, а в ней есть кнопка </a:t>
            </a:r>
            <a:r>
              <a:rPr lang="ru-RU" b="1" i="1" dirty="0" smtClean="0"/>
              <a:t>Текстовые эффекты</a:t>
            </a:r>
            <a:r>
              <a:rPr lang="ru-RU" dirty="0" smtClean="0"/>
              <a:t>.</a:t>
            </a:r>
          </a:p>
          <a:p>
            <a:endParaRPr lang="ru-RU" sz="600" dirty="0" smtClean="0"/>
          </a:p>
          <a:p>
            <a:r>
              <a:rPr lang="ru-RU" u="sng" dirty="0"/>
              <a:t>Для </a:t>
            </a:r>
            <a:r>
              <a:rPr lang="ru-RU" u="sng" dirty="0" smtClean="0"/>
              <a:t>графических изображений</a:t>
            </a:r>
            <a:r>
              <a:rPr lang="ru-RU" dirty="0" smtClean="0"/>
              <a:t>: </a:t>
            </a:r>
            <a:r>
              <a:rPr lang="ru-RU" dirty="0"/>
              <a:t>выделить </a:t>
            </a:r>
            <a:r>
              <a:rPr lang="ru-RU" dirty="0" smtClean="0"/>
              <a:t>графический объект; </a:t>
            </a:r>
            <a:r>
              <a:rPr lang="ru-RU" dirty="0"/>
              <a:t>появится вкладка </a:t>
            </a:r>
            <a:r>
              <a:rPr lang="ru-RU" b="1" i="1" dirty="0" smtClean="0"/>
              <a:t>Работа с рисунками-Формат</a:t>
            </a:r>
            <a:r>
              <a:rPr lang="ru-RU" dirty="0"/>
              <a:t>, в ней найти группу </a:t>
            </a:r>
            <a:r>
              <a:rPr lang="ru-RU" b="1" i="1" dirty="0"/>
              <a:t>Стили </a:t>
            </a:r>
            <a:r>
              <a:rPr lang="ru-RU" b="1" i="1" dirty="0" smtClean="0"/>
              <a:t>рисунков</a:t>
            </a:r>
            <a:r>
              <a:rPr lang="ru-RU" dirty="0" smtClean="0"/>
              <a:t>, </a:t>
            </a:r>
            <a:r>
              <a:rPr lang="ru-RU" dirty="0"/>
              <a:t>а в ней есть кнопка </a:t>
            </a:r>
            <a:r>
              <a:rPr lang="ru-RU" dirty="0" smtClean="0"/>
              <a:t>Э</a:t>
            </a:r>
            <a:r>
              <a:rPr lang="ru-RU" b="1" i="1" dirty="0" smtClean="0"/>
              <a:t>ффекты для рисунка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" name="Picture 4" descr="E:\Надежда\Графические изображения\Графика\Картинки\Люди\Человечки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2" r="57344" b="48017"/>
          <a:stretch/>
        </p:blipFill>
        <p:spPr bwMode="auto">
          <a:xfrm flipH="1">
            <a:off x="6731914" y="620688"/>
            <a:ext cx="1440486" cy="258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Надежда\Графические изображения\Графика\Картинки\Люди\Человечки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6" t="52959" r="60098" b="3306"/>
          <a:stretch/>
        </p:blipFill>
        <p:spPr bwMode="auto">
          <a:xfrm>
            <a:off x="671252" y="3635039"/>
            <a:ext cx="1309786" cy="24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47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FBEAC7"/>
            </a:gs>
            <a:gs pos="96000">
              <a:srgbClr val="FBA97D"/>
            </a:gs>
            <a:gs pos="93000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20</a:t>
            </a:fld>
            <a:endParaRPr lang="ru-RU"/>
          </a:p>
        </p:txBody>
      </p:sp>
      <p:pic>
        <p:nvPicPr>
          <p:cNvPr id="2" name="Picture 2" descr="E:\Надежда\Графические изображения\Графика\Картинки\Люди\Человечки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6" r="42197" b="45725"/>
          <a:stretch/>
        </p:blipFill>
        <p:spPr bwMode="auto">
          <a:xfrm>
            <a:off x="3145329" y="476672"/>
            <a:ext cx="2853342" cy="475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99892" y="818657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/>
              <a:t>Конец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07120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FBEAC7"/>
            </a:gs>
            <a:gs pos="96000">
              <a:srgbClr val="FBA97D"/>
            </a:gs>
            <a:gs pos="93000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2 4"/>
          <p:cNvSpPr/>
          <p:nvPr/>
        </p:nvSpPr>
        <p:spPr>
          <a:xfrm rot="303843">
            <a:off x="-413019" y="-151600"/>
            <a:ext cx="2592288" cy="1373087"/>
          </a:xfrm>
          <a:prstGeom prst="irregularSeal2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21069329">
            <a:off x="-90552" y="119328"/>
            <a:ext cx="17535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ПЛОХО(((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ТЕНЬ В РАЗНЫЕ СТОРОНЫ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82484" y="1484784"/>
            <a:ext cx="5112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одном слайде тень на объектах должна быть направлена в одну сторону, как это бывает в реальной жизни.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404664"/>
            <a:ext cx="1856598" cy="76944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4400" b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139700" dist="50800" dir="18180000" sx="102000" sy="102000" algn="ctr" rotWithShape="0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Тень </a:t>
            </a:r>
            <a:endParaRPr lang="ru-RU" sz="4400" b="1" cap="all" dirty="0">
              <a:solidFill>
                <a:schemeClr val="accent6">
                  <a:lumMod val="50000"/>
                </a:schemeClr>
              </a:solidFill>
              <a:effectLst>
                <a:outerShdw blurRad="139700" dist="50800" dir="18180000" sx="102000" sy="102000" algn="ctr" rotWithShape="0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D:\АРХИВ ФАЙЛОВ\Графические изображения\Фотографии\ПРИРОДА\Цветы\P1140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4" y="1629040"/>
            <a:ext cx="2880000" cy="2160000"/>
          </a:xfrm>
          <a:prstGeom prst="rect">
            <a:avLst/>
          </a:prstGeom>
          <a:noFill/>
          <a:effectLst>
            <a:outerShdw blurRad="177800" dist="38100" dir="8100000" sx="103000" sy="103000" algn="tr" rotWithShape="0">
              <a:prstClr val="black">
                <a:alpha val="6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АРХИВ ФАЙЛОВ\Графические изображения\Фотографии\ПРИРОДА\Цветы\P1140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80" y="2925184"/>
            <a:ext cx="2880000" cy="2160000"/>
          </a:xfrm>
          <a:prstGeom prst="rect">
            <a:avLst/>
          </a:prstGeom>
          <a:noFill/>
          <a:effectLst>
            <a:outerShdw blurRad="88900" dist="38100" dir="5400000" sx="103000" sy="103000" algn="t" rotWithShape="0">
              <a:prstClr val="black">
                <a:alpha val="61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РХИВ ФАЙЛОВ\Графические изображения\Фотографии\ПРИРОДА\Цветы\P113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56" y="4077312"/>
            <a:ext cx="2880000" cy="2160000"/>
          </a:xfrm>
          <a:prstGeom prst="rect">
            <a:avLst/>
          </a:prstGeom>
          <a:noFill/>
          <a:effectLst>
            <a:outerShdw blurRad="101600" dist="38100" dir="16200000" sx="103000" sy="103000" rotWithShape="0">
              <a:prstClr val="black">
                <a:alpha val="5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3</a:t>
            </a:fld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5508104" y="263027"/>
            <a:ext cx="482190" cy="357661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23528" y="3831135"/>
            <a:ext cx="551054" cy="461961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572480" y="5184140"/>
            <a:ext cx="0" cy="765140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236456" y="3198545"/>
            <a:ext cx="0" cy="790431"/>
          </a:xfrm>
          <a:prstGeom prst="straightConnector1">
            <a:avLst/>
          </a:prstGeom>
          <a:ln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17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FBEAC7"/>
            </a:gs>
            <a:gs pos="96000">
              <a:srgbClr val="FBA97D"/>
            </a:gs>
            <a:gs pos="93000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2 4"/>
          <p:cNvSpPr/>
          <p:nvPr/>
        </p:nvSpPr>
        <p:spPr>
          <a:xfrm rot="303843">
            <a:off x="-413019" y="-151600"/>
            <a:ext cx="2592288" cy="1373087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21069329">
            <a:off x="-90552" y="334771"/>
            <a:ext cx="175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ХОРОШО)))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63248" y="1484784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одном слайде тень на объектах должна быть направлена в одну сторону, как это бывает в реальной жизни.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404664"/>
            <a:ext cx="1856598" cy="76944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4400" b="1" cap="all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139700" dist="50800" dir="18180000" sx="102000" sy="102000" algn="ctr" rotWithShape="0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Тень </a:t>
            </a:r>
            <a:endParaRPr lang="ru-RU" sz="4400" b="1" cap="all" dirty="0">
              <a:solidFill>
                <a:schemeClr val="accent6">
                  <a:lumMod val="50000"/>
                </a:schemeClr>
              </a:solidFill>
              <a:effectLst>
                <a:outerShdw blurRad="139700" dist="50800" dir="18180000" sx="102000" sy="102000" algn="ctr" rotWithShape="0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D:\АРХИВ ФАЙЛОВ\Графические изображения\Фотографии\ПРИРОДА\Цветы\P1140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91056"/>
            <a:ext cx="2880000" cy="2160000"/>
          </a:xfrm>
          <a:prstGeom prst="rect">
            <a:avLst/>
          </a:prstGeom>
          <a:noFill/>
          <a:effectLst>
            <a:outerShdw blurRad="152400" dist="38100" dir="18000000" sx="102000" sy="102000" algn="l" rotWithShape="0">
              <a:prstClr val="black">
                <a:alpha val="7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АРХИВ ФАЙЛОВ\Графические изображения\Фотографии\ПРИРОДА\Цветы\P1140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87200"/>
            <a:ext cx="2880000" cy="2160000"/>
          </a:xfrm>
          <a:prstGeom prst="rect">
            <a:avLst/>
          </a:prstGeom>
          <a:noFill/>
          <a:effectLst>
            <a:outerShdw blurRad="152400" dist="38100" dir="18000000" sx="102000" sy="102000" algn="l" rotWithShape="0">
              <a:prstClr val="black">
                <a:alpha val="7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РХИВ ФАЙЛОВ\Графические изображения\Фотографии\ПРИРОДА\Цветы\P113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808" y="4139328"/>
            <a:ext cx="2880000" cy="2160000"/>
          </a:xfrm>
          <a:prstGeom prst="rect">
            <a:avLst/>
          </a:prstGeom>
          <a:noFill/>
          <a:effectLst>
            <a:outerShdw blurRad="152400" dist="38100" dir="18000000" sx="102000" sy="102000" algn="l" rotWithShape="0">
              <a:prstClr val="black">
                <a:alpha val="7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62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FBEAC7"/>
            </a:gs>
            <a:gs pos="96000">
              <a:srgbClr val="FBA97D"/>
            </a:gs>
            <a:gs pos="93000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29312" y="208671"/>
            <a:ext cx="56240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Примени правильно тень к заголовку и фотографиям.</a:t>
            </a:r>
            <a:endParaRPr lang="ru-RU" sz="1100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но 2 12"/>
          <p:cNvSpPr/>
          <p:nvPr/>
        </p:nvSpPr>
        <p:spPr>
          <a:xfrm rot="303843">
            <a:off x="-413019" y="-151600"/>
            <a:ext cx="2592288" cy="1373087"/>
          </a:xfrm>
          <a:prstGeom prst="irregularSeal2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21069329">
            <a:off x="-90552" y="334771"/>
            <a:ext cx="175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camera\SONY-A55\Uvarovo 2012\07-07\DSC02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390" y="1926782"/>
            <a:ext cx="270692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amera\SONY-A55\Uvarovo 2012\09-22\DSC036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736" y="4634252"/>
            <a:ext cx="270692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camera\SONY-A55\Home 2012\В пойме 12.06.12\DSC025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8" y="4653336"/>
            <a:ext cx="2708712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camera\SONY-A55\Home 2012\В пойме 12.06.12\DSC025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737" y="1917823"/>
            <a:ext cx="270871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Vladimir\Мои документы\Мои рисунки\IMG_20150911_16262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62" y="2636912"/>
            <a:ext cx="210672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475913" y="836712"/>
            <a:ext cx="4192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cap="all" dirty="0" smtClean="0">
                <a:solidFill>
                  <a:srgbClr val="006600"/>
                </a:solidFill>
                <a:latin typeface="Tahoma" pitchFamily="34" charset="0"/>
                <a:cs typeface="Tahoma" pitchFamily="34" charset="0"/>
              </a:rPr>
              <a:t>ЧУДЕСА ПРИРОДЫ</a:t>
            </a:r>
            <a:endParaRPr lang="ru-RU" sz="2000" cap="all" dirty="0">
              <a:solidFill>
                <a:srgbClr val="0066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879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FBEAC7"/>
            </a:gs>
            <a:gs pos="96000">
              <a:srgbClr val="FBA97D"/>
            </a:gs>
            <a:gs pos="93000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но 2 6"/>
          <p:cNvSpPr/>
          <p:nvPr/>
        </p:nvSpPr>
        <p:spPr>
          <a:xfrm rot="303843">
            <a:off x="-413019" y="-151600"/>
            <a:ext cx="2592288" cy="1373087"/>
          </a:xfrm>
          <a:prstGeom prst="irregularSeal2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46446" y="451991"/>
            <a:ext cx="4051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cap="all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Tahoma" pitchFamily="34" charset="0"/>
                <a:cs typeface="Tahoma" pitchFamily="34" charset="0"/>
              </a:rPr>
              <a:t>Отражение</a:t>
            </a:r>
            <a:r>
              <a:rPr lang="ru-RU" sz="4400" cap="all" dirty="0">
                <a:effectLst>
                  <a:reflection blurRad="6350" stA="55000" endA="50" endPos="85000" dist="60007" dir="5400000" sy="-100000" algn="bl" rotWithShape="0"/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9" name="Picture 3" descr="D:\АРХИВ ФАЙЛОВ\Графические изображения\Фотографии\ПРИРОДА\Цветы\P1140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2" y="4437112"/>
            <a:ext cx="2880000" cy="216000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21069329">
            <a:off x="-57426" y="134834"/>
            <a:ext cx="175351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ПЛОХО(((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ОТРАЖЕНИЕ МЕШАЕТ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530" y="1196752"/>
            <a:ext cx="8460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Отражение нужно настраивать так, чтобы оно не находило на другие </a:t>
            </a:r>
            <a:r>
              <a:rPr lang="ru-RU" dirty="0" smtClean="0"/>
              <a:t>объекты – </a:t>
            </a:r>
            <a:r>
              <a:rPr lang="ru-RU" dirty="0"/>
              <a:t>на текст или на фотографию. Не целесообразно использовать </a:t>
            </a:r>
            <a:r>
              <a:rPr lang="ru-RU" dirty="0" smtClean="0"/>
              <a:t>большое отражение </a:t>
            </a:r>
            <a:r>
              <a:rPr lang="ru-RU" dirty="0"/>
              <a:t>на объекты, расположенные в </a:t>
            </a:r>
            <a:r>
              <a:rPr lang="ru-RU" dirty="0" smtClean="0"/>
              <a:t>самой нижней </a:t>
            </a:r>
            <a:r>
              <a:rPr lang="ru-RU" dirty="0"/>
              <a:t>части слайда, т.к. его все равно не видно.</a:t>
            </a:r>
          </a:p>
        </p:txBody>
      </p:sp>
      <p:pic>
        <p:nvPicPr>
          <p:cNvPr id="6" name="Picture 2" descr="D:\АРХИВ ФАЙЛОВ\Графические изображения\Фотографии\ПРИРОДА\Цветы\P1140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448" y="4437112"/>
            <a:ext cx="2880000" cy="216000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АРХИВ ФАЙЛОВ\Графические изображения\Фотографии\ПРИРОДА\Цветы\P11300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2420888"/>
            <a:ext cx="2880000" cy="216000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19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FBEAC7"/>
            </a:gs>
            <a:gs pos="96000">
              <a:srgbClr val="FBA97D"/>
            </a:gs>
            <a:gs pos="93000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:\АРХИВ ФАЙЛОВ\Графические изображения\Фотографии\ПРИРОДА\Цветы\P1130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2420888"/>
            <a:ext cx="2880000" cy="2160000"/>
          </a:xfrm>
          <a:prstGeom prst="rect">
            <a:avLst/>
          </a:prstGeom>
          <a:noFill/>
          <a:effectLst>
            <a:reflection blurRad="6350" stA="52000" endA="300" endPos="19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ятно 2 6"/>
          <p:cNvSpPr/>
          <p:nvPr/>
        </p:nvSpPr>
        <p:spPr>
          <a:xfrm rot="303843">
            <a:off x="-413019" y="-151600"/>
            <a:ext cx="2592288" cy="1373087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21069329">
            <a:off x="-90552" y="334771"/>
            <a:ext cx="175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ХОРОШО)))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1530" y="1268760"/>
            <a:ext cx="8460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Отражение нужно настраивать так, чтобы оно не находило на другие </a:t>
            </a:r>
            <a:r>
              <a:rPr lang="ru-RU" dirty="0" smtClean="0"/>
              <a:t>объекты – </a:t>
            </a:r>
            <a:r>
              <a:rPr lang="ru-RU" dirty="0"/>
              <a:t>на текст или на фотографию. Не целесообразно использовать </a:t>
            </a:r>
            <a:r>
              <a:rPr lang="ru-RU" dirty="0" smtClean="0"/>
              <a:t>большое отражение </a:t>
            </a:r>
            <a:r>
              <a:rPr lang="ru-RU" dirty="0"/>
              <a:t>на объекты, расположенные в </a:t>
            </a:r>
            <a:r>
              <a:rPr lang="ru-RU" dirty="0" smtClean="0"/>
              <a:t>самой нижней </a:t>
            </a:r>
            <a:r>
              <a:rPr lang="ru-RU" dirty="0"/>
              <a:t>части слайда, т.к. его все равно не видно.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70491" y="260648"/>
            <a:ext cx="40030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cap="all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cs typeface="Tahoma" pitchFamily="34" charset="0"/>
              </a:rPr>
              <a:t>Отражение</a:t>
            </a:r>
            <a:r>
              <a:rPr lang="ru-RU" sz="3200" cap="all" dirty="0"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6" name="Picture 2" descr="D:\АРХИВ ФАЙЛОВ\Графические изображения\Фотографии\ПРИРОДА\Цветы\P1140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448" y="4149080"/>
            <a:ext cx="2880000" cy="2160000"/>
          </a:xfrm>
          <a:prstGeom prst="rect">
            <a:avLst/>
          </a:prstGeom>
          <a:noFill/>
          <a:effectLst>
            <a:reflection blurRad="6350" stA="52000" endA="300" endPos="19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АРХИВ ФАЙЛОВ\Графические изображения\Фотографии\ПРИРОДА\Цветы\P1140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2" y="4077072"/>
            <a:ext cx="2880000" cy="2160000"/>
          </a:xfrm>
          <a:prstGeom prst="rect">
            <a:avLst/>
          </a:prstGeom>
          <a:noFill/>
          <a:effectLst>
            <a:reflection blurRad="6350" stA="52000" endA="300" endPos="19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12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FBEAC7"/>
            </a:gs>
            <a:gs pos="96000">
              <a:srgbClr val="FBA97D"/>
            </a:gs>
            <a:gs pos="93000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ятно 2 6"/>
          <p:cNvSpPr/>
          <p:nvPr/>
        </p:nvSpPr>
        <p:spPr>
          <a:xfrm rot="303843">
            <a:off x="-413019" y="-151600"/>
            <a:ext cx="2592288" cy="1373087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21069329">
            <a:off x="-90552" y="334771"/>
            <a:ext cx="175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ХОРОШО)))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1630" y="1268760"/>
            <a:ext cx="6660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Свечение </a:t>
            </a:r>
            <a:r>
              <a:rPr lang="ru-RU" dirty="0" smtClean="0"/>
              <a:t>лучше смотрится</a:t>
            </a:r>
            <a:r>
              <a:rPr lang="ru-RU" dirty="0"/>
              <a:t>, если к </a:t>
            </a:r>
            <a:r>
              <a:rPr lang="ru-RU" dirty="0" smtClean="0"/>
              <a:t>крупному тексту (например, заголовку) и фотографиям </a:t>
            </a:r>
            <a:r>
              <a:rPr lang="ru-RU" dirty="0"/>
              <a:t>поставить тонкий белый </a:t>
            </a:r>
            <a:r>
              <a:rPr lang="ru-RU" dirty="0" smtClean="0"/>
              <a:t>контур.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39181" y="404664"/>
            <a:ext cx="32656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cap="all" dirty="0" smtClean="0">
                <a:ln w="1270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339933">
                      <a:alpha val="40000"/>
                    </a:srgbClr>
                  </a:glow>
                </a:effectLst>
                <a:latin typeface="Tahoma" pitchFamily="34" charset="0"/>
                <a:cs typeface="Tahoma" pitchFamily="34" charset="0"/>
              </a:rPr>
              <a:t>СВЕЧЕНИЕ</a:t>
            </a:r>
            <a:endParaRPr lang="ru-RU" sz="3200" cap="all" dirty="0">
              <a:ln w="12700">
                <a:solidFill>
                  <a:schemeClr val="bg1"/>
                </a:solidFill>
              </a:ln>
              <a:effectLst>
                <a:glow rad="228600">
                  <a:srgbClr val="339933">
                    <a:alpha val="40000"/>
                  </a:srgbClr>
                </a:glo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4" descr="D:\АРХИВ ФАЙЛОВ\Графические изображения\Фотографии\ПРИРОДА\Цветы\P1130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2204864"/>
            <a:ext cx="2880000" cy="216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glow rad="228600">
              <a:srgbClr val="339933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АРХИВ ФАЙЛОВ\Графические изображения\Фотографии\ПРИРОДА\Цветы\P1140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93096"/>
            <a:ext cx="2880000" cy="216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glow rad="228600">
              <a:srgbClr val="339933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АРХИВ ФАЙЛОВ\Графические изображения\Фотографии\ПРИРОДА\Цветы\P1140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2880000" cy="216000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glow rad="228600">
              <a:srgbClr val="339933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6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FBEAC7"/>
            </a:gs>
            <a:gs pos="96000">
              <a:srgbClr val="FBA97D"/>
            </a:gs>
            <a:gs pos="93000">
              <a:srgbClr val="FBD49C"/>
            </a:gs>
            <a:gs pos="100000">
              <a:srgbClr val="FEE7F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208671"/>
            <a:ext cx="63535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Подбери к каждой фотографии свечение разного цвета и размера.</a:t>
            </a:r>
            <a:endParaRPr lang="ru-RU" sz="1100" i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но 2 12"/>
          <p:cNvSpPr/>
          <p:nvPr/>
        </p:nvSpPr>
        <p:spPr>
          <a:xfrm rot="303843">
            <a:off x="-413019" y="-151600"/>
            <a:ext cx="2592288" cy="1373087"/>
          </a:xfrm>
          <a:prstGeom prst="irregularSeal2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21069329">
            <a:off x="-90552" y="334771"/>
            <a:ext cx="1753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D:\camera\Lumix\ДДюТ\Луна 200308\P10109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5" t="10646" r="13238" b="13902"/>
          <a:stretch/>
        </p:blipFill>
        <p:spPr bwMode="auto">
          <a:xfrm>
            <a:off x="918199" y="1196752"/>
            <a:ext cx="330726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camera\Lumix\ДДюТ\Лагерь-Олимп-08\P104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camera\Lumix\ДДюТ\ДДюТ 060408\P10201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336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Documents and Settings\Vladimir\Мои документы\Мои рисунки\P102017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" r="3885"/>
          <a:stretch/>
        </p:blipFill>
        <p:spPr bwMode="auto">
          <a:xfrm>
            <a:off x="918199" y="4005064"/>
            <a:ext cx="330726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47C27-8EBD-4F28-AF66-BD95AE13D08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9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719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ДДюТ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ситьситьиьмиь</dc:title>
  <dc:creator>Васильева НА</dc:creator>
  <cp:lastModifiedBy>Vladimir</cp:lastModifiedBy>
  <cp:revision>196</cp:revision>
  <dcterms:created xsi:type="dcterms:W3CDTF">2016-02-22T06:21:45Z</dcterms:created>
  <dcterms:modified xsi:type="dcterms:W3CDTF">2018-12-18T20:14:38Z</dcterms:modified>
</cp:coreProperties>
</file>