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2" r:id="rId2"/>
    <p:sldMasterId id="2147483737" r:id="rId3"/>
    <p:sldMasterId id="2147483751" r:id="rId4"/>
    <p:sldMasterId id="2147483765" r:id="rId5"/>
  </p:sldMasterIdLst>
  <p:notesMasterIdLst>
    <p:notesMasterId r:id="rId34"/>
  </p:notesMasterIdLst>
  <p:sldIdLst>
    <p:sldId id="290" r:id="rId6"/>
    <p:sldId id="271" r:id="rId7"/>
    <p:sldId id="258" r:id="rId8"/>
    <p:sldId id="259" r:id="rId9"/>
    <p:sldId id="272" r:id="rId10"/>
    <p:sldId id="289" r:id="rId11"/>
    <p:sldId id="284" r:id="rId12"/>
    <p:sldId id="288" r:id="rId13"/>
    <p:sldId id="285" r:id="rId14"/>
    <p:sldId id="286" r:id="rId15"/>
    <p:sldId id="263" r:id="rId16"/>
    <p:sldId id="281" r:id="rId17"/>
    <p:sldId id="264" r:id="rId18"/>
    <p:sldId id="265" r:id="rId19"/>
    <p:sldId id="266" r:id="rId20"/>
    <p:sldId id="273" r:id="rId21"/>
    <p:sldId id="267" r:id="rId22"/>
    <p:sldId id="268" r:id="rId23"/>
    <p:sldId id="278" r:id="rId24"/>
    <p:sldId id="274" r:id="rId25"/>
    <p:sldId id="282" r:id="rId26"/>
    <p:sldId id="277" r:id="rId27"/>
    <p:sldId id="275" r:id="rId28"/>
    <p:sldId id="279" r:id="rId29"/>
    <p:sldId id="280" r:id="rId30"/>
    <p:sldId id="269" r:id="rId31"/>
    <p:sldId id="270" r:id="rId32"/>
    <p:sldId id="28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71BCE-A038-437F-ACD2-DD78A5E47615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2A77B-E57D-4E5B-8A80-0629FF1485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39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2A77B-E57D-4E5B-8A80-0629FF1485E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713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2A77B-E57D-4E5B-8A80-0629FF1485E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5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477CFE3-E410-4E50-A1D9-27522678776E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EE13195-2763-481A-BB39-FA8C182302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7CFE3-E410-4E50-A1D9-27522678776E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3195-2763-481A-BB39-FA8C182302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7CFE3-E410-4E50-A1D9-27522678776E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3195-2763-481A-BB39-FA8C182302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3EB2C-B5C4-4AD0-8F0C-A8887D5B8E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01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CBF28-F81A-49D1-B699-A04AC031FD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284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10C06-E999-4A9A-A8D4-D081EAA57A3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325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605E9-1224-443C-B782-C2E36383435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37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65E35-9331-4489-AD64-5ABAE2A1C9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531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B2275-6C04-4CCD-8D26-E69CCB27E3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0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EECA9-401E-43B4-BBB9-8C330CF9B9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692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EDDDE-8207-4F72-9D00-5EE2F63CFC6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2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77CFE3-E410-4E50-A1D9-27522678776E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E13195-2763-481A-BB39-FA8C182302E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67185-4439-4EF5-828E-E0CCCB4F8D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68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1F617-80D0-4F7D-B238-9E9815E7767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66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B5242-1B83-41B2-9BC2-634DF70518A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16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4A7075-D704-47DD-9695-BACDD66E6E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85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5DB6ED-78AC-4C2E-AF49-F257DE09AC8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580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24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446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99"/>
            <a:ext cx="4044462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D6E73-82C8-4037-9BEB-DF8AC458CE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220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3EB2C-B5C4-4AD0-8F0C-A8887D5B8E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904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CBF28-F81A-49D1-B699-A04AC031FD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224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10C06-E999-4A9A-A8D4-D081EAA57A3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65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605E9-1224-443C-B782-C2E36383435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71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477CFE3-E410-4E50-A1D9-27522678776E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EE13195-2763-481A-BB39-FA8C182302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65E35-9331-4489-AD64-5ABAE2A1C9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807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B2275-6C04-4CCD-8D26-E69CCB27E3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153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EECA9-401E-43B4-BBB9-8C330CF9B9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069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EDDDE-8207-4F72-9D00-5EE2F63CFC6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463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67185-4439-4EF5-828E-E0CCCB4F8D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378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1F617-80D0-4F7D-B238-9E9815E7767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2597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B5242-1B83-41B2-9BC2-634DF70518A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230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4A7075-D704-47DD-9695-BACDD66E6E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597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5DB6ED-78AC-4C2E-AF49-F257DE09AC8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269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3EB2C-B5C4-4AD0-8F0C-A8887D5B8E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1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7CFE3-E410-4E50-A1D9-27522678776E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3195-2763-481A-BB39-FA8C182302E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CBF28-F81A-49D1-B699-A04AC031FD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533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10C06-E999-4A9A-A8D4-D081EAA57A3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522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605E9-1224-443C-B782-C2E36383435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680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65E35-9331-4489-AD64-5ABAE2A1C9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356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B2275-6C04-4CCD-8D26-E69CCB27E3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036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EECA9-401E-43B4-BBB9-8C330CF9B9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678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EDDDE-8207-4F72-9D00-5EE2F63CFC6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102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67185-4439-4EF5-828E-E0CCCB4F8D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197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1F617-80D0-4F7D-B238-9E9815E7767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5673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B5242-1B83-41B2-9BC2-634DF70518A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5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7CFE3-E410-4E50-A1D9-27522678776E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3195-2763-481A-BB39-FA8C182302E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4A7075-D704-47DD-9695-BACDD66E6E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4249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5DB6ED-78AC-4C2E-AF49-F257DE09AC8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395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3EB2C-B5C4-4AD0-8F0C-A8887D5B8E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576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CBF28-F81A-49D1-B699-A04AC031FD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337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10C06-E999-4A9A-A8D4-D081EAA57A3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365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605E9-1224-443C-B782-C2E36383435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49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65E35-9331-4489-AD64-5ABAE2A1C9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86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B2275-6C04-4CCD-8D26-E69CCB27E3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472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EECA9-401E-43B4-BBB9-8C330CF9B9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67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EDDDE-8207-4F72-9D00-5EE2F63CFC6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24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77CFE3-E410-4E50-A1D9-27522678776E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E13195-2763-481A-BB39-FA8C182302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67185-4439-4EF5-828E-E0CCCB4F8D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1548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1F617-80D0-4F7D-B238-9E9815E7767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897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B5242-1B83-41B2-9BC2-634DF70518A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5795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4A7075-D704-47DD-9695-BACDD66E6E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560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5DB6ED-78AC-4C2E-AF49-F257DE09AC8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05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7CFE3-E410-4E50-A1D9-27522678776E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3195-2763-481A-BB39-FA8C182302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77CFE3-E410-4E50-A1D9-27522678776E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E13195-2763-481A-BB39-FA8C182302E6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77CFE3-E410-4E50-A1D9-27522678776E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E13195-2763-481A-BB39-FA8C182302E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477CFE3-E410-4E50-A1D9-27522678776E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EE13195-2763-481A-BB39-FA8C182302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5CBF"/>
            </a:gs>
            <a:gs pos="25000">
              <a:srgbClr val="0087E6"/>
            </a:gs>
            <a:gs pos="75000">
              <a:srgbClr val="21D6E0"/>
            </a:gs>
            <a:gs pos="100000">
              <a:srgbClr val="03D4A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5D0257-8BC1-4030-A7F1-2356D67CF2A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1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5CBF"/>
            </a:gs>
            <a:gs pos="25000">
              <a:srgbClr val="0087E6"/>
            </a:gs>
            <a:gs pos="75000">
              <a:srgbClr val="21D6E0"/>
            </a:gs>
            <a:gs pos="100000">
              <a:srgbClr val="03D4A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5D0257-8BC1-4030-A7F1-2356D67CF2A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2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5CBF"/>
            </a:gs>
            <a:gs pos="25000">
              <a:srgbClr val="0087E6"/>
            </a:gs>
            <a:gs pos="75000">
              <a:srgbClr val="21D6E0"/>
            </a:gs>
            <a:gs pos="100000">
              <a:srgbClr val="03D4A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5D0257-8BC1-4030-A7F1-2356D67CF2A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75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5CBF"/>
            </a:gs>
            <a:gs pos="25000">
              <a:srgbClr val="0087E6"/>
            </a:gs>
            <a:gs pos="75000">
              <a:srgbClr val="21D6E0"/>
            </a:gs>
            <a:gs pos="100000">
              <a:srgbClr val="03D4A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5D0257-8BC1-4030-A7F1-2356D67CF2A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4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cyberleninka.ru/journal/n/pskovskiy-regionologicheskiy-zhurnal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512168"/>
          </a:xfrm>
        </p:spPr>
        <p:txBody>
          <a:bodyPr/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ru-RU" sz="2400" b="1" kern="1200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МБОУ «</a:t>
            </a:r>
            <a:r>
              <a:rPr lang="ru-RU" sz="2400" b="1" kern="12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Гимназия </a:t>
            </a:r>
            <a:r>
              <a:rPr lang="ru-RU" sz="2400" b="1" kern="1200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№ 1»</a:t>
            </a:r>
            <a:br>
              <a:rPr lang="ru-RU" sz="2400" b="1" kern="1200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kern="1200" dirty="0" err="1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Ковылкинского</a:t>
            </a:r>
            <a:r>
              <a:rPr lang="ru-RU" sz="2400" b="1" kern="1200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муниципального </a:t>
            </a:r>
            <a:r>
              <a:rPr lang="ru-RU" sz="2400" b="1" kern="12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района</a:t>
            </a:r>
            <a:br>
              <a:rPr lang="ru-RU" sz="2400" b="1" kern="12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kern="1200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kern="1200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yandex-sans"/>
                <a:ea typeface="Times New Roman"/>
                <a:cs typeface="Times New Roman"/>
              </a:rPr>
              <a:t>Региональный Конкурс </a:t>
            </a:r>
            <a:r>
              <a:rPr lang="ru-RU" sz="1800" b="1" dirty="0">
                <a:solidFill>
                  <a:srgbClr val="FF0000"/>
                </a:solidFill>
                <a:latin typeface="yandex-sans"/>
                <a:ea typeface="Times New Roman"/>
                <a:cs typeface="Times New Roman"/>
              </a:rPr>
              <a:t>проектных работ «Географические исследования  природы и </a:t>
            </a:r>
            <a:r>
              <a:rPr lang="ru-RU" sz="1800" b="1" dirty="0" smtClean="0">
                <a:solidFill>
                  <a:srgbClr val="FF0000"/>
                </a:solidFill>
                <a:latin typeface="yandex-sans"/>
                <a:ea typeface="Times New Roman"/>
                <a:cs typeface="Times New Roman"/>
              </a:rPr>
              <a:t>общества</a:t>
            </a:r>
            <a:br>
              <a:rPr lang="ru-RU" sz="1800" b="1" dirty="0" smtClean="0">
                <a:solidFill>
                  <a:srgbClr val="FF0000"/>
                </a:solidFill>
                <a:latin typeface="yandex-sans"/>
                <a:ea typeface="Times New Roman"/>
                <a:cs typeface="Times New Roman"/>
              </a:rPr>
            </a:br>
            <a:r>
              <a:rPr lang="ru-RU" sz="1800" b="1" dirty="0" smtClean="0">
                <a:solidFill>
                  <a:srgbClr val="FF0000"/>
                </a:solidFill>
                <a:latin typeface="yandex-sans"/>
                <a:ea typeface="Times New Roman"/>
                <a:cs typeface="Times New Roman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yandex-sans"/>
                <a:ea typeface="Times New Roman"/>
                <a:cs typeface="Times New Roman"/>
              </a:rPr>
            </a:br>
            <a:r>
              <a:rPr lang="ru-RU" sz="1800" b="1" dirty="0" smtClean="0">
                <a:solidFill>
                  <a:srgbClr val="FF0000"/>
                </a:solidFill>
                <a:latin typeface="yandex-sans"/>
                <a:ea typeface="Times New Roman"/>
                <a:cs typeface="Times New Roman"/>
              </a:rPr>
              <a:t>Номинация: «Чудеса природы на планете Земля»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9"/>
            <a:ext cx="8229600" cy="187220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Проект – презентация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Рекреационные ресурсы </a:t>
            </a:r>
            <a:r>
              <a:rPr lang="ru-RU" smtClean="0">
                <a:solidFill>
                  <a:srgbClr val="FFFF00"/>
                </a:solidFill>
              </a:rPr>
              <a:t>Республики Мордовия</a:t>
            </a:r>
          </a:p>
          <a:p>
            <a:pPr marL="0" indent="0" algn="ctr">
              <a:buNone/>
            </a:pPr>
            <a:endParaRPr lang="ru-RU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r>
              <a:rPr lang="ru-RU" sz="2400" i="1" dirty="0" smtClean="0">
                <a:solidFill>
                  <a:srgbClr val="FFFF00"/>
                </a:solidFill>
                <a:cs typeface="Angsana New" pitchFamily="18" charset="-34"/>
              </a:rPr>
              <a:t>Подготовила</a:t>
            </a:r>
            <a:r>
              <a:rPr lang="ru-RU" sz="2400" dirty="0" smtClean="0">
                <a:solidFill>
                  <a:srgbClr val="FFFF00"/>
                </a:solidFill>
                <a:cs typeface="Angsana New" pitchFamily="18" charset="-34"/>
              </a:rPr>
              <a:t>: </a:t>
            </a:r>
            <a:r>
              <a:rPr lang="ru-RU" sz="2400" dirty="0" err="1" smtClean="0">
                <a:solidFill>
                  <a:srgbClr val="FFFF00"/>
                </a:solidFill>
                <a:cs typeface="Angsana New" pitchFamily="18" charset="-34"/>
              </a:rPr>
              <a:t>Вельмякина</a:t>
            </a:r>
            <a:r>
              <a:rPr lang="ru-RU" sz="2400" dirty="0" smtClean="0">
                <a:solidFill>
                  <a:srgbClr val="FFFF00"/>
                </a:solidFill>
                <a:cs typeface="Angsana New" pitchFamily="18" charset="-34"/>
              </a:rPr>
              <a:t> Кристина</a:t>
            </a:r>
          </a:p>
          <a:p>
            <a:pPr marL="0" indent="0" algn="r">
              <a:buNone/>
            </a:pPr>
            <a:r>
              <a:rPr lang="ru-RU" sz="2400" dirty="0" smtClean="0">
                <a:solidFill>
                  <a:srgbClr val="FFFF00"/>
                </a:solidFill>
                <a:cs typeface="Angsana New" pitchFamily="18" charset="-34"/>
              </a:rPr>
              <a:t>Руководитель: </a:t>
            </a:r>
            <a:r>
              <a:rPr lang="ru-RU" sz="2400" dirty="0" err="1" smtClean="0">
                <a:solidFill>
                  <a:srgbClr val="FFFF00"/>
                </a:solidFill>
                <a:cs typeface="Angsana New" pitchFamily="18" charset="-34"/>
              </a:rPr>
              <a:t>Бордачева</a:t>
            </a:r>
            <a:r>
              <a:rPr lang="ru-RU" sz="2400" dirty="0" smtClean="0">
                <a:solidFill>
                  <a:srgbClr val="FFFF00"/>
                </a:solidFill>
                <a:cs typeface="Angsana New" pitchFamily="18" charset="-34"/>
              </a:rPr>
              <a:t> Л.К.</a:t>
            </a:r>
          </a:p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8272"/>
            <a:ext cx="3635896" cy="289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469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FF0066"/>
                </a:solidFill>
                <a:latin typeface="Times New Roman" pitchFamily="18" charset="0"/>
              </a:rPr>
              <a:t>Экологическая ситуация в Мордовии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dirty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>
                <a:solidFill>
                  <a:srgbClr val="FFFF00"/>
                </a:solidFill>
                <a:latin typeface="Times New Roman" pitchFamily="18" charset="0"/>
              </a:rPr>
              <a:t>		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</a:rPr>
              <a:t>Отдых в Мордовии очень тесно связан с экологической ситуацией в республике. От того, на каком уровне находится окружающая среда и зависит активный туризм. Если же экологическое состояние того или иного района будет находиться на низком уровне, то это может пагубно повлиять на репутацию ни только этого района, но и всей республике в целом.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>
                <a:solidFill>
                  <a:srgbClr val="0000FF"/>
                </a:solidFill>
                <a:latin typeface="Times New Roman" pitchFamily="18" charset="0"/>
              </a:rPr>
              <a:t>		В целом качество окружающей среды Мордовии находится на высоком уровне. Этому свидетельствует картосхема, на которой указаны районы с определённым качеством окружающей среды. При создании картосхемы были </a:t>
            </a:r>
            <a:r>
              <a:rPr lang="ru-RU" sz="2800" dirty="0" err="1">
                <a:solidFill>
                  <a:srgbClr val="0000FF"/>
                </a:solidFill>
                <a:latin typeface="Times New Roman" pitchFamily="18" charset="0"/>
              </a:rPr>
              <a:t>учитаны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</a:rPr>
              <a:t> следующие </a:t>
            </a:r>
            <a:r>
              <a:rPr lang="ru-RU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ru-RU" sz="3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54279" name="Picture 7" descr="Картосхема Мордовии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5" name="Picture 13" descr="Легенда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725144"/>
            <a:ext cx="611188" cy="198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827088" y="4870912"/>
            <a:ext cx="813757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Районы с высоким уровнем экологической ситуации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Районы со средним уровнем экологической ситуации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Районы с низким уровнем экологической ситуации</a:t>
            </a:r>
          </a:p>
        </p:txBody>
      </p:sp>
    </p:spTree>
    <p:extLst>
      <p:ext uri="{BB962C8B-B14F-4D97-AF65-F5344CB8AC3E}">
        <p14:creationId xmlns:p14="http://schemas.microsoft.com/office/powerpoint/2010/main" val="304587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8640960" cy="1440159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Природное наследие Республики Мордовия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556792"/>
            <a:ext cx="6264696" cy="4082008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Удивительная первозданная красота природы, спокойствие вековых дубов-колдунов, нежная изящность берез и осин порадуют взор странника и наполнят тело и душу его живительной силой природы, радостью и любовью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dirty="0" smtClean="0">
                <a:effectLst/>
              </a:rPr>
              <a:t> 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Природа республики удивит вас своим многообразием и мягкой одухотворенностью.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В Мордовии открыт уникальный памятник природы всероссийского знач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84984"/>
            <a:ext cx="3059832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14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асоты РОССИ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84097" cy="55683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5576" y="5805264"/>
            <a:ext cx="5863208" cy="9060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Государственный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заповедник имени Смидовича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/>
                <a:ea typeface="Calibri"/>
              </a:rPr>
              <a:t>расположенный в междуречье </a:t>
            </a:r>
            <a:r>
              <a:rPr lang="ru-RU" sz="2000" b="1" dirty="0" smtClean="0">
                <a:latin typeface="Times New Roman"/>
                <a:ea typeface="Calibri"/>
              </a:rPr>
              <a:t>Мокши и  </a:t>
            </a:r>
            <a:r>
              <a:rPr lang="ru-RU" sz="2000" b="1" dirty="0">
                <a:latin typeface="Times New Roman"/>
                <a:ea typeface="Calibri"/>
              </a:rPr>
              <a:t>Сатиса </a:t>
            </a:r>
            <a:endParaRPr lang="ru-RU" sz="20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143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2232249"/>
          </a:xfrm>
        </p:spPr>
        <p:txBody>
          <a:bodyPr/>
          <a:lstStyle/>
          <a:p>
            <a:r>
              <a:rPr lang="ru-RU" sz="4400" b="1" dirty="0">
                <a:effectLst/>
                <a:latin typeface="Times New Roman" pitchFamily="18" charset="0"/>
                <a:cs typeface="Times New Roman" pitchFamily="18" charset="0"/>
              </a:rPr>
              <a:t>Историческое наследие Республики Мордовия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700808"/>
            <a:ext cx="5904656" cy="3937992"/>
          </a:xfrm>
        </p:spPr>
        <p:txBody>
          <a:bodyPr/>
          <a:lstStyle/>
          <a:p>
            <a:pPr algn="l"/>
            <a:r>
              <a:rPr lang="ru-RU" dirty="0">
                <a:effectLst/>
              </a:rPr>
              <a:t>Значительный интерес для туристов представляют историко-культурные памятники, которых на территории более 1000 единиц, 830 памятников находятся под охраной государства, в том числе 60 археологических памятников,</a:t>
            </a:r>
            <a:endParaRPr lang="ru-RU" dirty="0"/>
          </a:p>
        </p:txBody>
      </p:sp>
      <p:pic>
        <p:nvPicPr>
          <p:cNvPr id="48130" name="Picture 2" descr="http://im3-tub-ru.yandex.net/i?id=812804a7285e15bd65ae337b504aa1be-65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300379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Фото Городов России /Мордовия/Саранск/Церковь Иоанна Богослов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356992"/>
            <a:ext cx="2349381" cy="2267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Инсар. Инсарский во имя Святой Равноапостольной княгини Ольги женский монастырь. Церковь Ольги Равноапостольной, фотография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753" y="5157192"/>
            <a:ext cx="2821247" cy="1700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04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4625"/>
            <a:ext cx="7772400" cy="1008111"/>
          </a:xfrm>
        </p:spPr>
        <p:txBody>
          <a:bodyPr/>
          <a:lstStyle/>
          <a:p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Экологический </a:t>
            </a:r>
            <a:r>
              <a:rPr lang="ru-RU" b="1" dirty="0">
                <a:effectLst/>
                <a:latin typeface="Times New Roman" pitchFamily="18" charset="0"/>
                <a:cs typeface="Times New Roman" pitchFamily="18" charset="0"/>
              </a:rPr>
              <a:t>туризм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6120680" cy="5472608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2"/>
                </a:solidFill>
                <a:effectLst/>
              </a:rPr>
              <a:t>Обязательным местом туризма по России является посещение </a:t>
            </a:r>
            <a:r>
              <a:rPr lang="ru-RU" dirty="0" err="1">
                <a:solidFill>
                  <a:schemeClr val="tx2"/>
                </a:solidFill>
                <a:effectLst/>
              </a:rPr>
              <a:t>мокшинских</a:t>
            </a:r>
            <a:r>
              <a:rPr lang="ru-RU" dirty="0">
                <a:solidFill>
                  <a:schemeClr val="tx2"/>
                </a:solidFill>
                <a:effectLst/>
              </a:rPr>
              <a:t> </a:t>
            </a:r>
            <a:r>
              <a:rPr lang="ru-RU" dirty="0" smtClean="0">
                <a:solidFill>
                  <a:schemeClr val="tx2"/>
                </a:solidFill>
                <a:effectLst/>
              </a:rPr>
              <a:t>лесов</a:t>
            </a:r>
            <a:r>
              <a:rPr lang="ru-RU" dirty="0">
                <a:solidFill>
                  <a:schemeClr val="tx2"/>
                </a:solidFill>
                <a:effectLst/>
              </a:rPr>
              <a:t>,</a:t>
            </a:r>
            <a:r>
              <a:rPr lang="ru-RU" dirty="0" smtClean="0">
                <a:solidFill>
                  <a:schemeClr val="tx2"/>
                </a:solidFill>
                <a:effectLst/>
              </a:rPr>
              <a:t> государственного заповедника </a:t>
            </a:r>
            <a:r>
              <a:rPr lang="ru-RU" dirty="0">
                <a:solidFill>
                  <a:schemeClr val="tx2"/>
                </a:solidFill>
                <a:effectLst/>
              </a:rPr>
              <a:t>имени </a:t>
            </a:r>
            <a:r>
              <a:rPr lang="ru-RU" dirty="0" smtClean="0">
                <a:solidFill>
                  <a:schemeClr val="tx2"/>
                </a:solidFill>
                <a:effectLst/>
              </a:rPr>
              <a:t>Смидовича</a:t>
            </a:r>
          </a:p>
          <a:p>
            <a:pPr algn="l"/>
            <a:r>
              <a:rPr lang="ru-RU" dirty="0" smtClean="0">
                <a:solidFill>
                  <a:schemeClr val="tx2"/>
                </a:solidFill>
                <a:effectLst/>
              </a:rPr>
              <a:t>В </a:t>
            </a:r>
            <a:r>
              <a:rPr lang="ru-RU" dirty="0">
                <a:solidFill>
                  <a:schemeClr val="tx2"/>
                </a:solidFill>
                <a:effectLst/>
              </a:rPr>
              <a:t>качестве ключевой территории в отношении развития рекреации выступает национальный </a:t>
            </a:r>
            <a:r>
              <a:rPr lang="ru-RU">
                <a:solidFill>
                  <a:schemeClr val="tx2"/>
                </a:solidFill>
                <a:effectLst/>
              </a:rPr>
              <a:t>парк </a:t>
            </a:r>
            <a:r>
              <a:rPr lang="ru-RU" smtClean="0">
                <a:solidFill>
                  <a:schemeClr val="tx2"/>
                </a:solidFill>
                <a:effectLst/>
              </a:rPr>
              <a:t> «Смольный</a:t>
            </a:r>
            <a:r>
              <a:rPr lang="ru-RU" dirty="0">
                <a:solidFill>
                  <a:schemeClr val="tx2"/>
                </a:solidFill>
                <a:effectLst/>
              </a:rPr>
              <a:t>», утвержденный в 1995г.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9156" name="Picture 4" descr="http://im0-tub-ru.yandex.net/i?id=6a4bd04e9142f5951c12d9c67ad8b225-17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52936"/>
            <a:ext cx="273208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http://im0-tub-ru.yandex.net/i?id=3e40b1eff1213416f6cda11d9d07203a-113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72" y="4555309"/>
            <a:ext cx="2952328" cy="232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7" y="692696"/>
            <a:ext cx="2163763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55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4625"/>
            <a:ext cx="8928992" cy="1008111"/>
          </a:xfrm>
        </p:spPr>
        <p:txBody>
          <a:bodyPr/>
          <a:lstStyle/>
          <a:p>
            <a:r>
              <a:rPr lang="ru-RU" b="1" dirty="0">
                <a:effectLst/>
                <a:latin typeface="Times New Roman"/>
                <a:ea typeface="Calibri"/>
              </a:rPr>
              <a:t>Зимний отдых в Мордовии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5040560" cy="4658072"/>
          </a:xfrm>
        </p:spPr>
        <p:txBody>
          <a:bodyPr/>
          <a:lstStyle/>
          <a:p>
            <a:pPr algn="l"/>
            <a:r>
              <a:rPr lang="ru-RU" dirty="0">
                <a:effectLst/>
              </a:rPr>
              <a:t>Невероятно, но факт: в сугубо равнинной Мордовии, где самая высокая точка над уровнем моря составляет всего 324 метра, и где нет выгодных рельефных условий для развития альпийских дисциплин, существует горнолыжный спорт. </a:t>
            </a:r>
            <a:endParaRPr lang="ru-RU" dirty="0"/>
          </a:p>
        </p:txBody>
      </p:sp>
      <p:pic>
        <p:nvPicPr>
          <p:cNvPr id="4" name="Рисунок 3" descr="http://www.awaytravel.ru/sites/default/files/imagecache/wysiwyg_imageupload_lightbox_preset/img/4/Sorochany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4226981" cy="271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vskazku.com/data/attachment/forum/201310/22/2059500n17mf10nnhb7n0v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40968"/>
            <a:ext cx="4443004" cy="3717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599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img_9084" descr="Зимний-отдых-в-Мордовии.jpg, Туризм и отдых в Мордовии, Туризм и отдых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064" y="3429000"/>
            <a:ext cx="399593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7504" y="44625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kern="0" dirty="0">
                <a:solidFill>
                  <a:srgbClr val="CCECFF"/>
                </a:solidFill>
                <a:latin typeface="Times New Roman"/>
                <a:ea typeface="Calibri"/>
                <a:cs typeface="+mj-cs"/>
              </a:rPr>
              <a:t>Зимний отдых в Мордовии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36712"/>
            <a:ext cx="8424936" cy="569386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Этот вид отдыха заслуживает отдельного </a:t>
            </a:r>
            <a:r>
              <a:rPr lang="ru-RU" sz="2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упоминания</a:t>
            </a:r>
            <a:r>
              <a:rPr lang="ru-RU" sz="2800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 – ведь именно в это период создаются условия для активного времяпровождения</a:t>
            </a:r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.</a:t>
            </a:r>
            <a:r>
              <a:rPr lang="ru-RU" sz="2800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sz="28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Подлесная</a:t>
            </a:r>
            <a:r>
              <a:rPr lang="ru-RU" sz="2800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sz="28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Тавла</a:t>
            </a:r>
            <a:r>
              <a:rPr lang="ru-RU" sz="2800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 уже сейчас стала любимым местом зимнего отдыха жителей Саранска. Сейчас в Мордовии успешно действуют различные санатории, базы отдыха и пансионаты. Благодаря </a:t>
            </a:r>
            <a:endParaRPr lang="ru-RU" sz="2800" dirty="0" smtClean="0">
              <a:solidFill>
                <a:schemeClr val="bg1">
                  <a:lumMod val="20000"/>
                  <a:lumOff val="80000"/>
                </a:schemeClr>
              </a:solidFill>
              <a:latin typeface="Times New Roman"/>
              <a:ea typeface="Calibri"/>
            </a:endParaRPr>
          </a:p>
          <a:p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прекрасному </a:t>
            </a:r>
            <a:r>
              <a:rPr lang="ru-RU" sz="2800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климату, местным достопримечательностям </a:t>
            </a:r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и</a:t>
            </a:r>
          </a:p>
          <a:p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sz="2800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постоянно </a:t>
            </a:r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развивающейся</a:t>
            </a:r>
          </a:p>
          <a:p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sz="2800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инфраструктуре все </a:t>
            </a:r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больше</a:t>
            </a:r>
          </a:p>
          <a:p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sz="2800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туристов стремится </a:t>
            </a:r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посетить</a:t>
            </a:r>
          </a:p>
          <a:p>
            <a:r>
              <a:rPr lang="ru-RU" sz="2800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н</a:t>
            </a:r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ашу республику</a:t>
            </a:r>
            <a:r>
              <a:rPr lang="ru-RU" sz="2800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. </a:t>
            </a:r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 . </a:t>
            </a:r>
            <a:endParaRPr lang="ru-RU" sz="28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92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548679"/>
            <a:ext cx="8784976" cy="1512169"/>
          </a:xfrm>
        </p:spPr>
        <p:txBody>
          <a:bodyPr/>
          <a:lstStyle/>
          <a:p>
            <a:r>
              <a:rPr lang="ru-RU" sz="4400" b="1" dirty="0">
                <a:effectLst/>
                <a:latin typeface="Times New Roman" pitchFamily="18" charset="0"/>
                <a:cs typeface="Times New Roman" pitchFamily="18" charset="0"/>
              </a:rPr>
              <a:t>Культурно – </a:t>
            </a:r>
            <a:r>
              <a:rPr lang="ru-RU" sz="4400" b="1" dirty="0" smtClean="0">
                <a:effectLst/>
                <a:latin typeface="Times New Roman" pitchFamily="18" charset="0"/>
                <a:cs typeface="Times New Roman" pitchFamily="18" charset="0"/>
              </a:rPr>
              <a:t>исторический</a:t>
            </a:r>
            <a:br>
              <a:rPr lang="ru-RU" sz="44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effectLst/>
                <a:latin typeface="Times New Roman" pitchFamily="18" charset="0"/>
                <a:cs typeface="Times New Roman" pitchFamily="18" charset="0"/>
              </a:rPr>
              <a:t>( религиозно-паломнический) туризм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32856"/>
            <a:ext cx="4499992" cy="3505944"/>
          </a:xfrm>
        </p:spPr>
        <p:txBody>
          <a:bodyPr/>
          <a:lstStyle/>
          <a:p>
            <a:pPr algn="l"/>
            <a:r>
              <a:rPr lang="ru-RU" dirty="0">
                <a:effectLst/>
              </a:rPr>
              <a:t>Паломничество и посещение монастырей способствует развитию этнического и религиозно-паломнического туризма в Мордовии. </a:t>
            </a:r>
            <a:endParaRPr lang="ru-RU" dirty="0"/>
          </a:p>
        </p:txBody>
      </p:sp>
      <p:pic>
        <p:nvPicPr>
          <p:cNvPr id="4" name="Рисунок 3" descr="http://kultprivet.ru/pictures/310/%D0%9C%D0%B0%D0%BA%D0%B0%D1%80%D0%BE%D0%B2%D1%81%D0%BA%D0%B8%D0%B9-%D0%BC%D0%BE%D0%BD%D0%B0%D1%81%D1%82%D1%8B%D1%80%D1%8C-%D0%B2-%D0%A1%D0%B0%D1%80%D0%B0%D0%BD%D1%81%D0%BA%D0%B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097" y="1556792"/>
            <a:ext cx="3635896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Свято-Серафимо-Саровский мужской монастырь. Обсуждение на LiveInternet - Российский Сервис Онлайн-Дневников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162" y="4625753"/>
            <a:ext cx="3759649" cy="22322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331640" y="652534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Макаровский</a:t>
            </a:r>
            <a:r>
              <a:rPr lang="ru-RU" dirty="0" smtClean="0"/>
              <a:t> монастырь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62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4625"/>
            <a:ext cx="8350696" cy="1656184"/>
          </a:xfrm>
        </p:spPr>
        <p:txBody>
          <a:bodyPr/>
          <a:lstStyle/>
          <a:p>
            <a:r>
              <a:rPr lang="ru-RU" sz="4000" b="1" dirty="0">
                <a:effectLst/>
                <a:latin typeface="Times New Roman" pitchFamily="18" charset="0"/>
                <a:cs typeface="Times New Roman" pitchFamily="18" charset="0"/>
              </a:rPr>
              <a:t>Культурно-исторический туризм (этнический туризм)</a:t>
            </a:r>
            <a: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5688632" cy="4658072"/>
          </a:xfrm>
        </p:spPr>
        <p:txBody>
          <a:bodyPr/>
          <a:lstStyle/>
          <a:p>
            <a:pPr algn="l"/>
            <a:r>
              <a:rPr lang="ru-RU" sz="2800" dirty="0">
                <a:effectLst/>
              </a:rPr>
              <a:t>Э</a:t>
            </a:r>
            <a:r>
              <a:rPr lang="ru-RU" sz="2800" dirty="0" smtClean="0">
                <a:effectLst/>
              </a:rPr>
              <a:t>тнический </a:t>
            </a:r>
            <a:r>
              <a:rPr lang="ru-RU" sz="2800" dirty="0">
                <a:effectLst/>
              </a:rPr>
              <a:t>туризм, как правило, не является самостоятельным видом </a:t>
            </a:r>
            <a:r>
              <a:rPr lang="ru-RU" sz="2800" dirty="0" smtClean="0">
                <a:effectLst/>
              </a:rPr>
              <a:t>туризма, </a:t>
            </a:r>
            <a:r>
              <a:rPr lang="ru-RU" sz="2800" dirty="0">
                <a:effectLst/>
              </a:rPr>
              <a:t>а составляет дополнение к культурно-историческому (познавательному, городскому), развлекательному, рекреационному видам туризма.</a:t>
            </a:r>
          </a:p>
          <a:p>
            <a:pPr algn="l"/>
            <a:r>
              <a:rPr lang="ru-RU" b="1" dirty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В селе Кочелаево расположен дом-музей художника Ф. В. </a:t>
            </a:r>
            <a:r>
              <a:rPr lang="ru-RU" b="1" dirty="0" err="1">
                <a:solidFill>
                  <a:srgbClr val="FFFF00"/>
                </a:solidFill>
                <a:effectLst/>
                <a:latin typeface="Times New Roman"/>
                <a:ea typeface="Calibri"/>
              </a:rPr>
              <a:t>Сычкова</a:t>
            </a:r>
            <a:r>
              <a:rPr lang="ru-RU" b="1" dirty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 (1870 – 1958гг)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http://www.union-travel.ru/assets/files/mordovia/museum/sychkov_museum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08721"/>
            <a:ext cx="3707904" cy="2880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78" name="Picture 2" descr="http://im3-tub-ru.yandex.net/i?id=b0c400592e81558baeff7c173ebca251-48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01008"/>
            <a:ext cx="273630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http://im0-tub-ru.yandex.net/i?id=2f48e7213987162ae9b7aa1dd4e53660-141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2" y="5013176"/>
            <a:ext cx="2846388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71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ранск признан самым благоустроенным городом России - Новости Полит.Пр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497445" cy="54452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520" y="5877272"/>
            <a:ext cx="8640960" cy="1093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Это крупнейшее в Поволжье религиозное сооружение</a:t>
            </a:r>
            <a:r>
              <a:rPr lang="ru-RU" dirty="0" smtClean="0">
                <a:latin typeface="Times New Roman"/>
                <a:ea typeface="Calibri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Кафедральный Собор святого праведного воина Феодора Ушакова (открыт в 2006 г.).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736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568952" cy="54006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 чего начинается родина? Я могла бы сказать, что для меня – с родного города 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Ковылкино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на реке Мокша, где я родилась и учусь, где родились и живут мои родители, с семьи, первой поездки в г. Саранск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Н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е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 того ли, что она оставляет след в нашей душе. От того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что нам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больно, когда в ней непорядки, и радостно, когда появляются улучшения. С веры в то, что достойнее стремиться обустроить свою страну, пусть маленький ее уголок, чем пользоваться плодами ума, рук и характера чужого народа. 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116632"/>
            <a:ext cx="7772400" cy="1080120"/>
          </a:xfrm>
        </p:spPr>
        <p:txBody>
          <a:bodyPr/>
          <a:lstStyle/>
          <a:p>
            <a:pPr algn="ctr"/>
            <a:r>
              <a:rPr lang="ru-RU" altLang="ru-RU" sz="6000" b="1" kern="1200" dirty="0" smtClean="0">
                <a:solidFill>
                  <a:srgbClr val="FFFF0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Введение</a:t>
            </a:r>
          </a:p>
        </p:txBody>
      </p:sp>
    </p:spTree>
    <p:extLst>
      <p:ext uri="{BB962C8B-B14F-4D97-AF65-F5344CB8AC3E}">
        <p14:creationId xmlns:p14="http://schemas.microsoft.com/office/powerpoint/2010/main" val="293652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анаксарс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" y="0"/>
            <a:ext cx="7518146" cy="561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ic.diary.ru/userdir/2/9/0/6/2906031/791204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7524329" cy="561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805264"/>
            <a:ext cx="8496944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err="1">
                <a:latin typeface="Times New Roman"/>
                <a:ea typeface="Calibri"/>
                <a:cs typeface="Times New Roman"/>
              </a:rPr>
              <a:t>Макаровский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погост - памятник Саранского  градостроительства, включающий в себя комплекс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Иоанно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-Богословского монастыря, бывшую усадьбу Полянских, живописный ландшафт с парком и прудом.</a:t>
            </a:r>
            <a:endParaRPr lang="ru-RU" sz="14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249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ultprivet.ru/pictures/310/%D0%9C%D0%B0%D0%BA%D0%B0%D1%80%D0%BE%D0%B2%D1%81%D0%BA%D0%B8%D0%B9-%D0%BC%D0%BE%D0%BD%D0%B0%D1%81%D1%82%D1%8B%D1%80%D1%8C-%D0%B2-%D0%A1%D0%B0%D1%80%D0%B0%D0%BD%D1%81%D0%BA%D0%B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7445" cy="53732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11561" y="5517232"/>
            <a:ext cx="8064896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М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онументальная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Иоанно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-Богословская церковь (1740 г.).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Макаровский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ансамбль является уникальным памятником градостроительного искусства, интереснейшей достопримечательностью Мордовского края (с.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Макаровка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).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43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 Городов России /Мордовия/Саранск/Церковь Иоанна Богослов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8532440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520" y="616530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 Наиболее значительным памятником храмовой архитектуры Саранска является пятиглавая церковь Иоанна Богослова (1693).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5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sosedi.ru/fiber/222055/fit/1400x1000/pamyatnik_pugachyov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70" y="-2658345"/>
            <a:ext cx="12696825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6165304"/>
            <a:ext cx="10585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С именем Емельяна Пугачева связан целый комплекс </a:t>
            </a:r>
            <a:endParaRPr lang="ru-RU" b="1" dirty="0" smtClean="0">
              <a:latin typeface="Times New Roman"/>
              <a:ea typeface="Calibri"/>
            </a:endParaRPr>
          </a:p>
          <a:p>
            <a:r>
              <a:rPr lang="ru-RU" b="1" dirty="0" smtClean="0">
                <a:latin typeface="Times New Roman"/>
                <a:ea typeface="Calibri"/>
              </a:rPr>
              <a:t>"</a:t>
            </a:r>
            <a:r>
              <a:rPr lang="ru-RU" b="1" dirty="0">
                <a:latin typeface="Times New Roman"/>
                <a:ea typeface="Calibri"/>
              </a:rPr>
              <a:t>Пугачевских мест" </a:t>
            </a:r>
            <a:r>
              <a:rPr lang="ru-RU" b="1" dirty="0" smtClean="0">
                <a:latin typeface="Times New Roman"/>
                <a:ea typeface="Calibri"/>
              </a:rPr>
              <a:t>Саранска.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82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нсар. Инсарский во имя Святой Равноапостольной княгини Ольги женский монастырь. Церковь Ольги Равноапостольной, фотограф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1" y="-315416"/>
            <a:ext cx="7059059" cy="56502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9552" y="5614423"/>
            <a:ext cx="7761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Инсар основан как сторожевой пункт и состоял из крепости и посада. </a:t>
            </a:r>
            <a:endParaRPr lang="ru-RU" b="1" dirty="0" smtClean="0"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В городе сохранились остатки крепостного вала, засечной черты XVII в.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404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мник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336472" cy="53012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5577" y="5517232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Темников – старейший город Мордовии, является центром </a:t>
            </a:r>
            <a:r>
              <a:rPr lang="ru-RU" b="1" dirty="0" err="1">
                <a:latin typeface="Times New Roman"/>
                <a:ea typeface="Calibri"/>
              </a:rPr>
              <a:t>православно-го</a:t>
            </a:r>
            <a:r>
              <a:rPr lang="ru-RU" b="1" dirty="0">
                <a:latin typeface="Times New Roman"/>
                <a:ea typeface="Calibri"/>
              </a:rPr>
              <a:t> паломничества, связан с именами Серафима Саровского и Федора </a:t>
            </a:r>
            <a:r>
              <a:rPr lang="ru-RU" b="1" dirty="0" err="1">
                <a:latin typeface="Times New Roman"/>
                <a:ea typeface="Calibri"/>
              </a:rPr>
              <a:t>Санаксарского</a:t>
            </a:r>
            <a:r>
              <a:rPr lang="ru-RU" b="1" dirty="0">
                <a:latin typeface="Times New Roman"/>
                <a:ea typeface="Calibri"/>
              </a:rPr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713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1"/>
            <a:ext cx="8422704" cy="1484783"/>
          </a:xfrm>
          <a:ln>
            <a:solidFill>
              <a:schemeClr val="accent1"/>
            </a:solidFill>
          </a:ln>
        </p:spPr>
        <p:txBody>
          <a:bodyPr/>
          <a:lstStyle/>
          <a:p>
            <a:pPr algn="l"/>
            <a:r>
              <a:rPr lang="ru-RU" sz="4400" b="1" dirty="0">
                <a:effectLst/>
                <a:latin typeface="Times New Roman" pitchFamily="18" charset="0"/>
                <a:cs typeface="Times New Roman" pitchFamily="18" charset="0"/>
              </a:rPr>
              <a:t>Отдых с лечением в Мордовии (санаторно-курортный туризм)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6156176" cy="4154016"/>
          </a:xfrm>
        </p:spPr>
        <p:txBody>
          <a:bodyPr/>
          <a:lstStyle/>
          <a:p>
            <a:pPr algn="l"/>
            <a:r>
              <a:rPr lang="ru-RU" dirty="0">
                <a:effectLst/>
              </a:rPr>
              <a:t>Санатории - это не только лечение или восстановление после лечения, санаторный отдых - это отличное семейное время препровождения, отдых в кругу семьи. Особо следует отметить крупнейший </a:t>
            </a:r>
            <a:r>
              <a:rPr lang="ru-RU" b="1" dirty="0">
                <a:effectLst/>
              </a:rPr>
              <a:t>оздоровительный комплекс АО «Мокша», который находится около нашего г. </a:t>
            </a:r>
            <a:r>
              <a:rPr lang="ru-RU" b="1" dirty="0" err="1">
                <a:effectLst/>
              </a:rPr>
              <a:t>Ковылкино</a:t>
            </a:r>
            <a:r>
              <a:rPr lang="ru-RU" dirty="0">
                <a:effectLst/>
              </a:rPr>
              <a:t>.</a:t>
            </a:r>
          </a:p>
          <a:p>
            <a:pPr algn="l"/>
            <a:endParaRPr lang="ru-RU" dirty="0"/>
          </a:p>
        </p:txBody>
      </p:sp>
      <p:pic>
        <p:nvPicPr>
          <p:cNvPr id="51202" name="Picture 2" descr="http://im1-tub-ru.yandex.net/i?id=15308dd9433968ff34946c01c8397c93-35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2952328" cy="231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Дайте шанс своему здоровью ВОЛНЫ ЖИЗНИ - Part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77072"/>
            <a:ext cx="3131840" cy="2780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Санаторий &quot;Мокша&quot;(Мордовия) - КЛАСС-Тур - Туристическая компания в Нижнем Новгороде. Люби себя и путешествуй!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40768"/>
            <a:ext cx="2304256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www.moksha.ru/pictures/i_86761391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52037"/>
            <a:ext cx="6479430" cy="341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Архив материалов - Персональный сайт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492" y="1484784"/>
            <a:ext cx="4176463" cy="3281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706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4624"/>
            <a:ext cx="8458200" cy="1584176"/>
          </a:xfrm>
        </p:spPr>
        <p:txBody>
          <a:bodyPr/>
          <a:lstStyle/>
          <a:p>
            <a:r>
              <a:rPr lang="ru-RU" sz="4800" b="1" dirty="0">
                <a:effectLst/>
                <a:latin typeface="Times New Roman" pitchFamily="18" charset="0"/>
                <a:cs typeface="Times New Roman" pitchFamily="18" charset="0"/>
              </a:rPr>
              <a:t>Заключение (выводы)</a:t>
            </a:r>
            <a:r>
              <a:rPr lang="ru-RU" sz="48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96" y="908720"/>
            <a:ext cx="9001000" cy="4730080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Разнообразие ландшафтных условий, наличие объектов природного и исторического наследия – все это составляет в совокупности рекреационный потенциал Мордовии. Его хозяйственное освоение представляет актуальную задачу современного социально-экономического развития. Результаты исследования показывают, что в республике достаточно отчетливо проявляется тенденция к формированию сети рекреационно-туристических комплексов – природно-социально-производственных систем, выполняющих оздоровительные функции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5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9"/>
            <a:ext cx="7560840" cy="5809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Литература: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1.     Большой энциклопедический словарь / Гл. ред. А.М. Прохоров.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Изд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-е 2 и доп. – М.: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Науч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. изд-во «Большая Российская энциклопедия», - СПб: «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Норинт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», 2000г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2.Сарайкина С. В. , </a:t>
            </a:r>
            <a:r>
              <a:rPr lang="ru-RU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Сотова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Л. В.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  <a:hlinkClick r:id="rId2"/>
              </a:rPr>
              <a:t>Псковский </a:t>
            </a:r>
            <a:r>
              <a:rPr lang="ru-RU" sz="2400" dirty="0" err="1">
                <a:latin typeface="Times New Roman" pitchFamily="18" charset="0"/>
                <a:ea typeface="Times New Roman"/>
                <a:cs typeface="Times New Roman" pitchFamily="18" charset="0"/>
                <a:hlinkClick r:id="rId2"/>
              </a:rPr>
              <a:t>регионологический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  <a:hlinkClick r:id="rId2"/>
              </a:rPr>
              <a:t> журнал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: «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Рекреационно</a:t>
            </a: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- туристический потенциал охраняемых территорий РМ; 2008г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3. </a:t>
            </a:r>
            <a:r>
              <a:rPr lang="ru-RU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Жулина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М. А. Журнал «Интеграция образования» Использование инновационных технологий обучения в реализации основной образовательной программы «Социально-культурный сервис и туризм»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, 2012г.</a:t>
            </a: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21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обожаю закат - Природа - Художественные фотографии - Фотоальбом - Персональный сай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55776"/>
            <a:ext cx="9909175" cy="1036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148282"/>
            <a:ext cx="79563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Дать оценку туристических и рекреационных ресурсов Мордовии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1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Несколько новых фото. - Фотолабратория - SOBR team fo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1762"/>
            <a:ext cx="9680575" cy="989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5111" y="188640"/>
            <a:ext cx="889889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 работы:</a:t>
            </a:r>
          </a:p>
          <a:p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</a:rPr>
              <a:t>Познакомиться с основными рекреационными ресурсами Мордовии</a:t>
            </a:r>
            <a:endParaRPr lang="ru-RU" sz="32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</a:rPr>
              <a:t>Раскрыть рекреационный</a:t>
            </a:r>
            <a:r>
              <a:rPr kumimoji="0" lang="ru-RU" sz="32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</a:rPr>
              <a:t> потенциал республики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defRPr/>
            </a:pPr>
            <a:r>
              <a:rPr lang="ru-RU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Представить </a:t>
            </a:r>
            <a:r>
              <a:rPr lang="ru-RU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наиболее популярные рекреационные места</a:t>
            </a:r>
            <a:r>
              <a:rPr lang="ru-RU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;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defRPr/>
            </a:pPr>
            <a:r>
              <a:rPr lang="ru-RU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Выявить значение туризма для развития экономики Мордовии</a:t>
            </a:r>
            <a:endParaRPr lang="ru-RU" sz="3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defRPr/>
            </a:pPr>
            <a:r>
              <a:rPr lang="ru-RU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Воспитывать убежденность в необходимости бережного отношения к природе, рациональному использованию ее богатств.</a:t>
            </a:r>
          </a:p>
          <a:p>
            <a:pPr marL="457200" indent="-457200">
              <a:buAutoNum type="arabicPeriod"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99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3" y="260648"/>
            <a:ext cx="9036495" cy="589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Актуальность исследования:</a:t>
            </a:r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Изучая географию Мордовии, мы видим удачное географическое положение, междуречье Волги и Оки, притоки этих рек – Мокша и Сура, лесные массивы, исторические и памятные места, уникальные традиции мордовского народа, все это определяет туристический потенциал республики. Туризм может стать одним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из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ресурсов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развития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экономики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республики Мордовия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aimg_2729" descr="Мордовия.jpg, Туризм и отдых в Мордовии, Туризм и отдых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6096" y="4293097"/>
            <a:ext cx="3707901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726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1268426"/>
            <a:ext cx="8362950" cy="14922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smtClean="0"/>
              <a:t>Рекреационные ресурсы</a:t>
            </a:r>
            <a:r>
              <a:rPr lang="ru-RU" sz="2800" smtClean="0"/>
              <a:t>( от лат.</a:t>
            </a:r>
            <a:r>
              <a:rPr lang="en-US" sz="2800" smtClean="0"/>
              <a:t>recreatio</a:t>
            </a:r>
            <a:r>
              <a:rPr lang="ru-RU" sz="2800" smtClean="0"/>
              <a:t>- восстановление) это объекты  и явления природы, которые можно использовать в целях отдыха, лечения, туризма. </a:t>
            </a:r>
            <a:br>
              <a:rPr lang="ru-RU" sz="2800" smtClean="0"/>
            </a:br>
            <a:r>
              <a:rPr lang="ru-RU" sz="2800" smtClean="0"/>
              <a:t>                        </a:t>
            </a:r>
            <a:br>
              <a:rPr lang="ru-RU" sz="2800" smtClean="0"/>
            </a:br>
            <a:r>
              <a:rPr lang="ru-RU" sz="2800" smtClean="0"/>
              <a:t> </a:t>
            </a:r>
            <a:r>
              <a:rPr lang="ru-RU" sz="3200" smtClean="0"/>
              <a:t>Природные объекты   и антропогенные </a:t>
            </a:r>
          </a:p>
        </p:txBody>
      </p:sp>
      <p:pic>
        <p:nvPicPr>
          <p:cNvPr id="9219" name="Picture 7" descr="2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655" y="2924182"/>
            <a:ext cx="2952750" cy="198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14" descr="памятник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50" y="4221088"/>
            <a:ext cx="3293954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15" descr="лес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6139" y="4670438"/>
            <a:ext cx="3516923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AutoShape 12"/>
          <p:cNvSpPr>
            <a:spLocks noChangeArrowheads="1"/>
          </p:cNvSpPr>
          <p:nvPr/>
        </p:nvSpPr>
        <p:spPr bwMode="auto">
          <a:xfrm>
            <a:off x="1403843" y="2636851"/>
            <a:ext cx="649166" cy="5048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u="sng">
              <a:solidFill>
                <a:srgbClr val="FFFFFF"/>
              </a:solidFill>
            </a:endParaRPr>
          </a:p>
        </p:txBody>
      </p:sp>
      <p:sp>
        <p:nvSpPr>
          <p:cNvPr id="9222" name="AutoShape 13"/>
          <p:cNvSpPr>
            <a:spLocks noChangeArrowheads="1"/>
          </p:cNvSpPr>
          <p:nvPr/>
        </p:nvSpPr>
        <p:spPr bwMode="auto">
          <a:xfrm>
            <a:off x="6731983" y="2781313"/>
            <a:ext cx="432289" cy="1008063"/>
          </a:xfrm>
          <a:prstGeom prst="downArrow">
            <a:avLst>
              <a:gd name="adj1" fmla="val 50000"/>
              <a:gd name="adj2" fmla="val 538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u="sn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92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050" cy="2146300"/>
          </a:xfrm>
        </p:spPr>
        <p:txBody>
          <a:bodyPr/>
          <a:lstStyle/>
          <a:p>
            <a:pPr algn="just"/>
            <a:r>
              <a:rPr lang="ru-RU" sz="2000">
                <a:latin typeface="Times New Roman" pitchFamily="18" charset="0"/>
              </a:rPr>
              <a:t>     </a:t>
            </a: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292600"/>
          </a:xfrm>
        </p:spPr>
        <p:txBody>
          <a:bodyPr/>
          <a:lstStyle/>
          <a:p>
            <a:pPr algn="just">
              <a:buFontTx/>
              <a:buNone/>
            </a:pPr>
            <a:endParaRPr lang="ru-RU" sz="2400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2400" b="1">
                <a:solidFill>
                  <a:srgbClr val="FF0066"/>
                </a:solidFill>
                <a:latin typeface="Times New Roman" pitchFamily="18" charset="0"/>
              </a:rPr>
              <a:t>Рекреационные ресурсы – один из видов природных ресурсов</a:t>
            </a:r>
          </a:p>
          <a:p>
            <a:pPr algn="ctr">
              <a:buFontTx/>
              <a:buNone/>
            </a:pPr>
            <a:endParaRPr lang="ru-RU" sz="1800">
              <a:latin typeface="Times New Roman" pitchFamily="18" charset="0"/>
            </a:endParaRPr>
          </a:p>
          <a:p>
            <a:pPr algn="just">
              <a:buFontTx/>
              <a:buNone/>
            </a:pPr>
            <a:r>
              <a:rPr lang="ru-RU" sz="2000">
                <a:solidFill>
                  <a:srgbClr val="FFFF00"/>
                </a:solidFill>
                <a:latin typeface="Times New Roman" pitchFamily="18" charset="0"/>
              </a:rPr>
              <a:t>          Рекреационные – это ресурсы, которые способствуют активному</a:t>
            </a:r>
          </a:p>
          <a:p>
            <a:pPr algn="just">
              <a:buFontTx/>
              <a:buNone/>
            </a:pPr>
            <a:endParaRPr lang="ru-RU" sz="2000">
              <a:solidFill>
                <a:srgbClr val="FFFF00"/>
              </a:solidFill>
              <a:latin typeface="Times New Roman" pitchFamily="18" charset="0"/>
            </a:endParaRPr>
          </a:p>
          <a:p>
            <a:pPr algn="just">
              <a:buFontTx/>
              <a:buNone/>
            </a:pPr>
            <a:r>
              <a:rPr lang="ru-RU" sz="2000">
                <a:solidFill>
                  <a:srgbClr val="FFFF00"/>
                </a:solidFill>
                <a:latin typeface="Times New Roman" pitchFamily="18" charset="0"/>
              </a:rPr>
              <a:t> отдыху и туризму. К рекреационным ресурсам относятся: отдых в удалённых</a:t>
            </a:r>
          </a:p>
          <a:p>
            <a:pPr algn="just">
              <a:buFontTx/>
              <a:buNone/>
            </a:pPr>
            <a:endParaRPr lang="ru-RU" sz="2000">
              <a:solidFill>
                <a:srgbClr val="FFFF00"/>
              </a:solidFill>
              <a:latin typeface="Times New Roman" pitchFamily="18" charset="0"/>
            </a:endParaRPr>
          </a:p>
          <a:p>
            <a:pPr algn="just">
              <a:buFontTx/>
              <a:buNone/>
            </a:pPr>
            <a:r>
              <a:rPr lang="ru-RU" sz="2000">
                <a:solidFill>
                  <a:srgbClr val="FFFF00"/>
                </a:solidFill>
                <a:latin typeface="Times New Roman" pitchFamily="18" charset="0"/>
              </a:rPr>
              <a:t> местах от города, отдых на природе, отдых на территории купально-пляжного</a:t>
            </a:r>
          </a:p>
          <a:p>
            <a:pPr algn="just">
              <a:buFontTx/>
              <a:buNone/>
            </a:pPr>
            <a:endParaRPr lang="ru-RU" sz="2000">
              <a:solidFill>
                <a:srgbClr val="FFFF00"/>
              </a:solidFill>
              <a:latin typeface="Times New Roman" pitchFamily="18" charset="0"/>
            </a:endParaRPr>
          </a:p>
          <a:p>
            <a:pPr algn="just">
              <a:buFontTx/>
              <a:buNone/>
            </a:pPr>
            <a:r>
              <a:rPr lang="ru-RU" sz="2000">
                <a:solidFill>
                  <a:srgbClr val="FFFF00"/>
                </a:solidFill>
                <a:latin typeface="Times New Roman" pitchFamily="18" charset="0"/>
              </a:rPr>
              <a:t> комплекса, любительский лов рыбы, сбор ягод, сбор грибов и  многое другое.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684213" y="3429000"/>
          <a:ext cx="7308850" cy="371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Диаграмма" r:id="rId3" imgW="6629292" imgH="3809928" progId="Excel.Chart.8">
                  <p:embed/>
                </p:oleObj>
              </mc:Choice>
              <mc:Fallback>
                <p:oleObj name="Диаграмма" r:id="rId3" imgW="6629292" imgH="380992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429000"/>
                        <a:ext cx="7308850" cy="3716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18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1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:\Users\DUPLISCHEV EVGENIY\Desktop\Pictures\0_19111_fd838e81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2448272"/>
          </a:xfrm>
        </p:spPr>
        <p:txBody>
          <a:bodyPr/>
          <a:lstStyle/>
          <a:p>
            <a:r>
              <a:rPr lang="ru-RU" dirty="0" smtClean="0"/>
              <a:t>Рекреация- восстановление, оздоровление и пространство, где осуществляются эти виды деятельности.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25"/>
          </a:xfrm>
        </p:spPr>
        <p:txBody>
          <a:bodyPr/>
          <a:lstStyle/>
          <a:p>
            <a:pPr lvl="0"/>
            <a:r>
              <a:rPr lang="ru-RU" dirty="0">
                <a:solidFill>
                  <a:srgbClr val="FF0000"/>
                </a:solidFill>
              </a:rPr>
              <a:t>Рекреация </a:t>
            </a:r>
            <a:r>
              <a:rPr lang="ru-RU" b="1" dirty="0">
                <a:solidFill>
                  <a:srgbClr val="FF0000"/>
                </a:solidFill>
              </a:rPr>
              <a:t>подразделяется</a:t>
            </a:r>
            <a:r>
              <a:rPr lang="ru-RU" dirty="0">
                <a:solidFill>
                  <a:srgbClr val="FF0000"/>
                </a:solidFill>
              </a:rPr>
              <a:t>, по видам использования ресурсов на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Лечебно-оздоровительную</a:t>
            </a:r>
          </a:p>
          <a:p>
            <a:pPr lvl="0"/>
            <a:r>
              <a:rPr lang="ru-RU" dirty="0" smtClean="0"/>
              <a:t>Познавательная</a:t>
            </a:r>
            <a:endParaRPr lang="ru-RU" dirty="0"/>
          </a:p>
          <a:p>
            <a:r>
              <a:rPr lang="ru-RU" dirty="0" smtClean="0"/>
              <a:t>Спортивная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08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FF">
                <a:gamma/>
                <a:shade val="89804"/>
                <a:invGamma/>
              </a:srgbClr>
            </a:gs>
            <a:gs pos="100000">
              <a:srgbClr val="00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179388" y="5157192"/>
            <a:ext cx="8425060" cy="1502371"/>
          </a:xfrm>
        </p:spPr>
        <p:txBody>
          <a:bodyPr/>
          <a:lstStyle/>
          <a:p>
            <a:r>
              <a:rPr lang="ru-RU" sz="1800" dirty="0">
                <a:latin typeface="Times New Roman" pitchFamily="18" charset="0"/>
              </a:rPr>
              <a:t>  </a:t>
            </a:r>
            <a:r>
              <a:rPr lang="ru-RU" sz="1800" dirty="0">
                <a:solidFill>
                  <a:srgbClr val="FFFF00"/>
                </a:solidFill>
                <a:latin typeface="Times New Roman" pitchFamily="18" charset="0"/>
              </a:rPr>
              <a:t>-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</a:rPr>
              <a:t>районы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</a:rPr>
              <a:t>, где активный отдых и туризм развиты на высоком уровне;</a:t>
            </a:r>
            <a:br>
              <a:rPr lang="ru-RU" sz="2000" dirty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dirty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000" dirty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dirty="0">
                <a:solidFill>
                  <a:srgbClr val="FFFF00"/>
                </a:solidFill>
                <a:latin typeface="Times New Roman" pitchFamily="18" charset="0"/>
              </a:rPr>
              <a:t> - районы, где активный отдых и туризм развиты на среднем уровне;</a:t>
            </a:r>
            <a:br>
              <a:rPr lang="ru-RU" sz="2000" dirty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dirty="0">
                <a:solidFill>
                  <a:srgbClr val="FFFF00"/>
                </a:solidFill>
                <a:latin typeface="Times New Roman" pitchFamily="18" charset="0"/>
              </a:rPr>
              <a:t>- районы, где активный отдых и туризм развиты на низком уровне</a:t>
            </a:r>
            <a:r>
              <a:rPr lang="ru-RU" sz="1800" dirty="0">
                <a:solidFill>
                  <a:srgbClr val="FFFF00"/>
                </a:solidFill>
                <a:latin typeface="Times New Roman" pitchFamily="18" charset="0"/>
              </a:rPr>
              <a:t>.</a:t>
            </a:r>
            <a:r>
              <a:rPr lang="ru-RU" dirty="0"/>
              <a:t> </a:t>
            </a:r>
          </a:p>
        </p:txBody>
      </p:sp>
      <p:pic>
        <p:nvPicPr>
          <p:cNvPr id="7183" name="Picture 15" descr="Картосхема Мордовии_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229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5" name="Picture 17" descr="Легенда_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5300663"/>
            <a:ext cx="504056" cy="1557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0" y="0"/>
            <a:ext cx="9144000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</a:rPr>
              <a:t>Отдых в Мордовии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        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          Современные условия определяют низкую периодичность организованного отдыха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населения Мордовии. Для большинства людей он составляет реже одного раза в три года.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Учитывая это, следует активнее развивать рекреацию на территории республики.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          Наиболее привлекательными зонами отдыха для населения РМ являются: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</a:rPr>
              <a:t>Присурье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</a:rPr>
              <a:t>Примокшанье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</a:rPr>
              <a:t>Присивинье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; сравнительно малый интерес к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</a:rPr>
              <a:t>Приалатырью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 и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</a:rPr>
              <a:t>Привадью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объясняется их слабой рекреационной освоенностью. Кроме того, в пригороде Саранска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функционирует туристическая база «Зелёная роща», дальнейшее развитие туризма которой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должно быть направлено на совершенствование связей не только с Саранском, но и с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другими рекреационными зонами Мордовии.</a:t>
            </a:r>
          </a:p>
        </p:txBody>
      </p:sp>
    </p:spTree>
    <p:extLst>
      <p:ext uri="{BB962C8B-B14F-4D97-AF65-F5344CB8AC3E}">
        <p14:creationId xmlns:p14="http://schemas.microsoft.com/office/powerpoint/2010/main" val="406637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7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7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7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7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7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7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7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7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7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7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7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7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71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71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0" fill="hold"/>
                                        <p:tgtEl>
                                          <p:spTgt spid="71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0" fill="hold"/>
                                        <p:tgtEl>
                                          <p:spTgt spid="71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0" fill="hold"/>
                                        <p:tgtEl>
                                          <p:spTgt spid="71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71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470</TotalTime>
  <Words>979</Words>
  <Application>Microsoft Office PowerPoint</Application>
  <PresentationFormat>Экран (4:3)</PresentationFormat>
  <Paragraphs>105</Paragraphs>
  <Slides>28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Эркер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Диаграмма</vt:lpstr>
      <vt:lpstr>МБОУ «Гимназия № 1» Ковылкинского муниципального района  Региональный Конкурс проектных работ «Географические исследования  природы и общества  Номинация: «Чудеса природы на планете Земля»</vt:lpstr>
      <vt:lpstr> С чего начинается родина? Я могла бы сказать, что для меня – с родного города  Ковылкино на реке Мокша, где я родилась и учусь, где родились и живут мои родители, с семьи, первой поездки в г. Саранск. Не с того ли, что она оставляет след в нашей душе. От того  что нам больно, когда в ней непорядки, и радостно, когда появляются улучшения. С веры в то, что достойнее стремиться обустроить свою страну, пусть маленький ее уголок, чем пользоваться плодами ума, рук и характера чужого народа. </vt:lpstr>
      <vt:lpstr>Презентация PowerPoint</vt:lpstr>
      <vt:lpstr>Презентация PowerPoint</vt:lpstr>
      <vt:lpstr>Презентация PowerPoint</vt:lpstr>
      <vt:lpstr>Рекреационные ресурсы( от лат.recreatio- восстановление) это объекты  и явления природы, которые можно использовать в целях отдыха, лечения, туризма.                            Природные объекты   и антропогенные </vt:lpstr>
      <vt:lpstr>     </vt:lpstr>
      <vt:lpstr>Рекреация- восстановление, оздоровление и пространство, где осуществляются эти виды деятельности.</vt:lpstr>
      <vt:lpstr>  - районы, где активный отдых и туризм развиты на высоком уровне;   - районы, где активный отдых и туризм развиты на среднем уровне; - районы, где активный отдых и туризм развиты на низком уровне. </vt:lpstr>
      <vt:lpstr>Презентация PowerPoint</vt:lpstr>
      <vt:lpstr>Природное наследие Республики Мордовия</vt:lpstr>
      <vt:lpstr>Презентация PowerPoint</vt:lpstr>
      <vt:lpstr>Историческое наследие Республики Мордовия </vt:lpstr>
      <vt:lpstr>Экологический туризм</vt:lpstr>
      <vt:lpstr>Зимний отдых в Мордовии</vt:lpstr>
      <vt:lpstr>Презентация PowerPoint</vt:lpstr>
      <vt:lpstr>Культурно – исторический  ( религиозно-паломнический) туризм</vt:lpstr>
      <vt:lpstr>Культурно-исторический туризм (этнический туризм)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Отдых с лечением в Мордовии (санаторно-курортный туризм)</vt:lpstr>
      <vt:lpstr>Заключение (выводы)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Туризм и рекреационные ресурсы Республики Мордовии</dc:title>
  <dc:creator>Пользователь</dc:creator>
  <cp:lastModifiedBy>Пользователь</cp:lastModifiedBy>
  <cp:revision>59</cp:revision>
  <dcterms:created xsi:type="dcterms:W3CDTF">2015-02-12T16:28:11Z</dcterms:created>
  <dcterms:modified xsi:type="dcterms:W3CDTF">2018-12-02T14:45:33Z</dcterms:modified>
</cp:coreProperties>
</file>