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2" r:id="rId3"/>
    <p:sldId id="268" r:id="rId4"/>
    <p:sldId id="269" r:id="rId5"/>
    <p:sldId id="264" r:id="rId6"/>
    <p:sldId id="265" r:id="rId7"/>
    <p:sldId id="267" r:id="rId8"/>
    <p:sldId id="260" r:id="rId9"/>
    <p:sldId id="270" r:id="rId10"/>
    <p:sldId id="271" r:id="rId11"/>
    <p:sldId id="273" r:id="rId12"/>
    <p:sldId id="279" r:id="rId13"/>
    <p:sldId id="278" r:id="rId14"/>
    <p:sldId id="280" r:id="rId15"/>
    <p:sldId id="275" r:id="rId16"/>
    <p:sldId id="277" r:id="rId17"/>
    <p:sldId id="276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192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95536" y="476672"/>
            <a:ext cx="6984776" cy="5581784"/>
            <a:chOff x="685687" y="1363214"/>
            <a:chExt cx="6950513" cy="72879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85687" y="1363214"/>
              <a:ext cx="6950513" cy="50231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Урок </a:t>
              </a:r>
              <a:r>
                <a:rPr lang="ru-RU" sz="3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математики    </a:t>
              </a:r>
              <a:r>
                <a:rPr lang="ru-RU" sz="3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в 3 классе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</a:t>
              </a:r>
              <a:r>
                <a:rPr lang="ru-RU" sz="3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о теме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«Закрепление табличных случаев умножения и деления».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760509" y="6722282"/>
              <a:ext cx="5084703" cy="1928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Автор : 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Кузьмина Мария Дмитриевна, </a:t>
              </a:r>
              <a:endPara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МОУ «Гимназия №1 </a:t>
              </a:r>
              <a:r>
                <a:rPr lang="ru-RU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им.В.Я.Шишкова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» </a:t>
              </a:r>
              <a:endPara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Г.Бежецка</a:t>
              </a: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  Тверской  </a:t>
              </a:r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области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2017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Закрепление таблицы умножения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7548500" cy="30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124744"/>
            <a:ext cx="4773216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Работа с учебником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с.78 №19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388289" cy="4525963"/>
          </a:xfrm>
        </p:spPr>
      </p:pic>
    </p:spTree>
    <p:extLst>
      <p:ext uri="{BB962C8B-B14F-4D97-AF65-F5344CB8AC3E}">
        <p14:creationId xmlns:p14="http://schemas.microsoft.com/office/powerpoint/2010/main" val="28818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5487656" y="2530893"/>
            <a:ext cx="723046" cy="9233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5D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4348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latin typeface="Monotype Corsiva" panose="03010101010201010101" pitchFamily="66" charset="0"/>
              </a:rPr>
              <a:t>Решение задач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6073"/>
            <a:ext cx="1008112" cy="78880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82048"/>
            <a:ext cx="927720" cy="7259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22" y="1297533"/>
            <a:ext cx="991344" cy="77568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21623"/>
            <a:ext cx="1046292" cy="818678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30" y="1382048"/>
            <a:ext cx="1008112" cy="78880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42" y="1382048"/>
            <a:ext cx="1080120" cy="845147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63" y="1395282"/>
            <a:ext cx="1046292" cy="818678"/>
          </a:xfrm>
          <a:prstGeom prst="rect">
            <a:avLst/>
          </a:prstGeom>
        </p:spPr>
      </p:pic>
      <p:sp>
        <p:nvSpPr>
          <p:cNvPr id="11" name="Правая круглая скобка 10"/>
          <p:cNvSpPr/>
          <p:nvPr/>
        </p:nvSpPr>
        <p:spPr>
          <a:xfrm rot="5400000">
            <a:off x="1605522" y="694689"/>
            <a:ext cx="720080" cy="2952327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авая круглая скобка 11"/>
          <p:cNvSpPr/>
          <p:nvPr/>
        </p:nvSpPr>
        <p:spPr>
          <a:xfrm rot="5400000">
            <a:off x="5380250" y="87444"/>
            <a:ext cx="720080" cy="4154434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96545" y="2556943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932040" y="980728"/>
            <a:ext cx="808250" cy="414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38630" y="980728"/>
            <a:ext cx="29341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995936" y="980728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203848" y="980728"/>
            <a:ext cx="459225" cy="316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339752" y="980728"/>
            <a:ext cx="654442" cy="401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331640" y="980728"/>
            <a:ext cx="1335333" cy="401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646742" y="908720"/>
            <a:ext cx="1127921" cy="38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233698" y="258058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65212" y="3473067"/>
            <a:ext cx="682148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32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14: 2=7(п.)-носков связала бабушка</a:t>
            </a:r>
          </a:p>
          <a:p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2)7-3=4(п</a:t>
            </a: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14:2-3=4</a:t>
            </a:r>
            <a:endParaRPr lang="ru-RU" sz="3200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 пары носков осталось </a:t>
            </a:r>
          </a:p>
          <a:p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 бабушки</a:t>
            </a: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370386"/>
          </a:xfrm>
        </p:spPr>
        <p:txBody>
          <a:bodyPr/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Физическая минутка:</a:t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игра</a:t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К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арлики –великаны»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2854449" cy="25607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4725144"/>
            <a:ext cx="2074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а×0= 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1800" y="4573649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а×1=а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Monotype Corsiva" panose="03010101010201010101" pitchFamily="66" charset="0"/>
              </a:rPr>
              <a:t>Решение задач</a:t>
            </a:r>
            <a:endParaRPr lang="ru-RU" dirty="0">
              <a:latin typeface="Monotype Corsiva" panose="03010101010201010101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717471"/>
              </p:ext>
            </p:extLst>
          </p:nvPr>
        </p:nvGraphicFramePr>
        <p:xfrm>
          <a:off x="1043608" y="1268760"/>
          <a:ext cx="7056783" cy="252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/>
                <a:gridCol w="2352261"/>
                <a:gridCol w="2352261"/>
              </a:tblGrid>
              <a:tr h="11674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Расход</a:t>
                      </a:r>
                      <a:r>
                        <a:rPr lang="ru-RU" sz="2400" baseline="0" dirty="0" smtClean="0"/>
                        <a:t> ткани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на 1 костюм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</a:t>
                      </a:r>
                    </a:p>
                    <a:p>
                      <a:pPr algn="ctr"/>
                      <a:r>
                        <a:rPr lang="ru-RU" sz="2400" dirty="0" smtClean="0"/>
                        <a:t>костюмов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Общий расход ткани </a:t>
                      </a:r>
                      <a:endParaRPr lang="ru-RU" sz="2400" dirty="0"/>
                    </a:p>
                  </a:txBody>
                  <a:tcPr/>
                </a:tc>
              </a:tr>
              <a:tr h="676399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smtClean="0"/>
                        <a:t>?</a:t>
                      </a:r>
                    </a:p>
                    <a:p>
                      <a:pPr algn="ctr"/>
                      <a:r>
                        <a:rPr lang="ru-RU" sz="3200" smtClean="0"/>
                        <a:t>одинаковый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 к.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15 м</a:t>
                      </a:r>
                      <a:endParaRPr lang="ru-RU" sz="3200" dirty="0"/>
                    </a:p>
                  </a:txBody>
                  <a:tcPr/>
                </a:tc>
              </a:tr>
              <a:tr h="6763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 к.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85725" y="4146146"/>
            <a:ext cx="8118723" cy="24512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42950" indent="-742950" algn="l">
              <a:buAutoNum type="arabicParenR"/>
            </a:pPr>
            <a:r>
              <a:rPr lang="ru-RU" sz="3200" dirty="0" smtClean="0">
                <a:latin typeface="Monotype Corsiva" panose="03010101010201010101" pitchFamily="66" charset="0"/>
              </a:rPr>
              <a:t>15:5=3(м) –идет на 1 костюм</a:t>
            </a:r>
          </a:p>
          <a:p>
            <a:pPr marL="742950" indent="-742950" algn="l">
              <a:buAutoNum type="arabicParenR"/>
            </a:pPr>
            <a:r>
              <a:rPr lang="ru-RU" sz="3200" dirty="0" smtClean="0">
                <a:latin typeface="Monotype Corsiva" panose="03010101010201010101" pitchFamily="66" charset="0"/>
              </a:rPr>
              <a:t>3×9=27(м</a:t>
            </a:r>
            <a:r>
              <a:rPr lang="ru-RU" sz="3200" dirty="0" smtClean="0">
                <a:latin typeface="Monotype Corsiva" panose="03010101010201010101" pitchFamily="66" charset="0"/>
              </a:rPr>
              <a:t>)</a:t>
            </a:r>
          </a:p>
          <a:p>
            <a:pPr algn="l"/>
            <a:r>
              <a:rPr lang="ru-RU" sz="3200" dirty="0" smtClean="0">
                <a:latin typeface="Monotype Corsiva" panose="03010101010201010101" pitchFamily="66" charset="0"/>
              </a:rPr>
              <a:t>                 15:5 </a:t>
            </a:r>
            <a:r>
              <a:rPr lang="ru-RU" sz="3200" dirty="0">
                <a:latin typeface="Monotype Corsiva" panose="03010101010201010101" pitchFamily="66" charset="0"/>
              </a:rPr>
              <a:t>×</a:t>
            </a:r>
            <a:r>
              <a:rPr lang="ru-RU" sz="3200" dirty="0" smtClean="0">
                <a:latin typeface="Monotype Corsiva" panose="03010101010201010101" pitchFamily="66" charset="0"/>
              </a:rPr>
              <a:t>9=27</a:t>
            </a:r>
            <a:endParaRPr lang="ru-RU" sz="3200" dirty="0" smtClean="0">
              <a:latin typeface="Monotype Corsiva" panose="03010101010201010101" pitchFamily="66" charset="0"/>
            </a:endParaRPr>
          </a:p>
          <a:p>
            <a:pPr algn="l"/>
            <a:r>
              <a:rPr lang="ru-RU" sz="3200" dirty="0" smtClean="0">
                <a:latin typeface="Monotype Corsiva" panose="03010101010201010101" pitchFamily="66" charset="0"/>
              </a:rPr>
              <a:t>Ответ: 27 метров ткани нужно для пошива 9 костюмов</a:t>
            </a:r>
            <a:r>
              <a:rPr lang="ru-RU" sz="3200" dirty="0" smtClean="0">
                <a:latin typeface="Monotype Corsiva" panose="03010101010201010101" pitchFamily="66" charset="0"/>
              </a:rPr>
              <a:t>.</a:t>
            </a:r>
            <a:endParaRPr lang="ru-RU" sz="3200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4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2400" cy="1362075"/>
          </a:xfrm>
        </p:spPr>
        <p:txBody>
          <a:bodyPr/>
          <a:lstStyle/>
          <a:p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Решение уравнений  </a:t>
            </a:r>
            <a:b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(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самостоятельная работа)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      с.78 №24</a:t>
            </a:r>
            <a:endParaRPr lang="ru-RU" b="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2880075" cy="50802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7019" y="2967335"/>
            <a:ext cx="1729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=26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4757" y="4221088"/>
            <a:ext cx="1678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c=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77502"/>
            <a:ext cx="2403490" cy="32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71" y="908721"/>
            <a:ext cx="6985001" cy="936104"/>
          </a:xfrm>
        </p:spPr>
        <p:txBody>
          <a:bodyPr/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Домашнее задание</a:t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sz="60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348880"/>
            <a:ext cx="6400800" cy="1752600"/>
          </a:xfrm>
        </p:spPr>
        <p:txBody>
          <a:bodyPr/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С.79 №29, №30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826768" cy="1143000"/>
          </a:xfrm>
        </p:spPr>
        <p:txBody>
          <a:bodyPr/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Рефлексия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3530145" cy="4525963"/>
          </a:xfrm>
        </p:spPr>
      </p:pic>
      <p:sp>
        <p:nvSpPr>
          <p:cNvPr id="3" name="Прямоугольник 2"/>
          <p:cNvSpPr/>
          <p:nvPr/>
        </p:nvSpPr>
        <p:spPr>
          <a:xfrm>
            <a:off x="4860032" y="1700808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0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80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081" y="908720"/>
            <a:ext cx="7992888" cy="1512168"/>
          </a:xfrm>
        </p:spPr>
        <p:txBody>
          <a:bodyPr/>
          <a:lstStyle/>
          <a:p>
            <a:r>
              <a:rPr lang="ru-RU" sz="6000" b="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Минутка чистописания</a:t>
            </a:r>
            <a:endParaRPr lang="ru-RU" sz="6000" b="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1595677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21" y="2960948"/>
            <a:ext cx="1677614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66" y="2960948"/>
            <a:ext cx="1595677" cy="158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25" y="2924944"/>
            <a:ext cx="167761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20880" cy="4680520"/>
          </a:xfrm>
        </p:spPr>
        <p:txBody>
          <a:bodyPr/>
          <a:lstStyle/>
          <a:p>
            <a:r>
              <a:rPr lang="ru-RU" sz="3600" b="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Целеполагание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Таблица умножения 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Достойна уважения 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Она всегда во всём права: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Чтоб ни случилось в мире,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- А всё же будет дважды два 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По-прежнему четыре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.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           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С.Маршак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sz="3600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4968552" cy="1143000"/>
          </a:xfrm>
        </p:spPr>
        <p:txBody>
          <a:bodyPr/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Устный счёт</a:t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sz="60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332653"/>
              </p:ext>
            </p:extLst>
          </p:nvPr>
        </p:nvGraphicFramePr>
        <p:xfrm>
          <a:off x="755576" y="2204864"/>
          <a:ext cx="6131025" cy="2649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225"/>
                <a:gridCol w="681225"/>
                <a:gridCol w="681225"/>
                <a:gridCol w="681225"/>
                <a:gridCol w="681225"/>
                <a:gridCol w="681225"/>
                <a:gridCol w="681225"/>
                <a:gridCol w="681225"/>
                <a:gridCol w="681225"/>
              </a:tblGrid>
              <a:tr h="4416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10 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 48 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 72 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 60 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 87 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 27 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 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 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  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69826"/>
            <a:ext cx="7772400" cy="1362075"/>
          </a:xfrm>
        </p:spPr>
        <p:txBody>
          <a:bodyPr/>
          <a:lstStyle/>
          <a:p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взаимопроверка</a:t>
            </a:r>
            <a:endParaRPr lang="ru-RU" b="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774573"/>
              </p:ext>
            </p:extLst>
          </p:nvPr>
        </p:nvGraphicFramePr>
        <p:xfrm>
          <a:off x="611560" y="2204864"/>
          <a:ext cx="6131025" cy="2649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225"/>
                <a:gridCol w="681225"/>
                <a:gridCol w="681225"/>
                <a:gridCol w="681225"/>
                <a:gridCol w="681225"/>
                <a:gridCol w="681225"/>
                <a:gridCol w="681225"/>
                <a:gridCol w="681225"/>
                <a:gridCol w="681225"/>
              </a:tblGrid>
              <a:tr h="44161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   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   10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  30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 48 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 72 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 60 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 87 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 27 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b="1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 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  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  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2051720" y="3140968"/>
            <a:ext cx="504056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05282" y="4396563"/>
            <a:ext cx="504056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03648" y="2200025"/>
            <a:ext cx="504056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8024" y="2645296"/>
            <a:ext cx="504056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08176" y="2217269"/>
            <a:ext cx="504056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08176" y="2649317"/>
            <a:ext cx="504056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03648" y="3985132"/>
            <a:ext cx="504056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38305" y="4423792"/>
            <a:ext cx="504056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2339" y="3985132"/>
            <a:ext cx="504056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3568" y="3077344"/>
            <a:ext cx="504056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Взаимосвязь компонентов умножения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(работа в парах)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1259652"/>
              </p:ext>
            </p:extLst>
          </p:nvPr>
        </p:nvGraphicFramePr>
        <p:xfrm>
          <a:off x="390859" y="2086000"/>
          <a:ext cx="8479917" cy="3504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5966"/>
                <a:gridCol w="859500"/>
                <a:gridCol w="937636"/>
                <a:gridCol w="937636"/>
                <a:gridCol w="1015772"/>
                <a:gridCol w="1015772"/>
                <a:gridCol w="937635"/>
              </a:tblGrid>
              <a:tr h="112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множитель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9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5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7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6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2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9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множитель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4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8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6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3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7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10</a:t>
                      </a:r>
                      <a:endParaRPr lang="ru-RU" sz="3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1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произведение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36</a:t>
                      </a:r>
                      <a:endParaRPr lang="ru-RU" sz="3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40</a:t>
                      </a: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42</a:t>
                      </a:r>
                      <a:endParaRPr lang="ru-RU" sz="3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18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14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otype Corsiva" panose="03010101010201010101" pitchFamily="66" charset="0"/>
                        </a:rPr>
                        <a:t>90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7-конечная звезда 5"/>
          <p:cNvSpPr/>
          <p:nvPr/>
        </p:nvSpPr>
        <p:spPr>
          <a:xfrm>
            <a:off x="3148341" y="208600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4003710" y="431824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4912167" y="2074452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5898500" y="323682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948264" y="324456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956376" y="208600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63688" y="1628800"/>
            <a:ext cx="5544616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38" y="1748222"/>
            <a:ext cx="3577580" cy="35775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96483" y="695689"/>
            <a:ext cx="169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 м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2320" y="2989451"/>
            <a:ext cx="1301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 м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3105" y="2573953"/>
            <a:ext cx="10855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Ѕ-?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460851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Нахождение 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площади    и    периметра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72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Ѕ= 10×8=80 (</a:t>
            </a:r>
            <a:r>
              <a:rPr lang="ru-RU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²)</a:t>
            </a:r>
            <a:br>
              <a:rPr lang="ru-RU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=10×2+8×2=36 (</a:t>
            </a:r>
            <a:r>
              <a:rPr lang="ru-RU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ТВЕТ</a:t>
            </a:r>
            <a:r>
              <a:rPr lang="ru-RU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 80 </a:t>
            </a:r>
            <a:r>
              <a:rPr lang="ru-RU" sz="3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r>
              <a:rPr lang="ru-RU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p= 36</a:t>
            </a:r>
            <a:r>
              <a:rPr lang="en-US" sz="3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221</Words>
  <Application>Microsoft Office PowerPoint</Application>
  <PresentationFormat>Экран (4:3)</PresentationFormat>
  <Paragraphs>182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Презентация PowerPoint</vt:lpstr>
      <vt:lpstr>Презентация PowerPoint</vt:lpstr>
      <vt:lpstr>Минутка чистописания</vt:lpstr>
      <vt:lpstr>Целеполагание  Таблица умножения  Достойна уважения  Она всегда во всём права: Чтоб ни случилось в мире, - А всё же будет дважды два  По-прежнему четыре.                               С.Маршак </vt:lpstr>
      <vt:lpstr>Устный счёт </vt:lpstr>
      <vt:lpstr>взаимопроверка</vt:lpstr>
      <vt:lpstr>Взаимосвязь компонентов умножения (работа в парах)</vt:lpstr>
      <vt:lpstr>Презентация PowerPoint</vt:lpstr>
      <vt:lpstr>Нахождение   площади    и    периметра Ѕ= 10×8=80 (м²) P=10×2+8×2=36 (м)  ОТВЕТ:s= 80 СМ², p= 36 М.</vt:lpstr>
      <vt:lpstr>Закрепление таблицы умножения </vt:lpstr>
      <vt:lpstr>Работа с учебником с.78 №19</vt:lpstr>
      <vt:lpstr>Решение задач</vt:lpstr>
      <vt:lpstr>Физическая минутка: игра «Карлики –великаны»</vt:lpstr>
      <vt:lpstr>Решение задач</vt:lpstr>
      <vt:lpstr>Решение уравнений                          (самостоятельная работа)                                      с.78 №24</vt:lpstr>
      <vt:lpstr>Домашнее задание </vt:lpstr>
      <vt:lpstr>Рефлексия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</cp:lastModifiedBy>
  <cp:revision>56</cp:revision>
  <dcterms:created xsi:type="dcterms:W3CDTF">2014-07-06T18:18:01Z</dcterms:created>
  <dcterms:modified xsi:type="dcterms:W3CDTF">2017-12-11T11:14:38Z</dcterms:modified>
</cp:coreProperties>
</file>