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5" r:id="rId3"/>
    <p:sldId id="297" r:id="rId4"/>
    <p:sldId id="292" r:id="rId5"/>
    <p:sldId id="295" r:id="rId6"/>
    <p:sldId id="296" r:id="rId7"/>
    <p:sldId id="263" r:id="rId8"/>
    <p:sldId id="270" r:id="rId9"/>
    <p:sldId id="272" r:id="rId10"/>
    <p:sldId id="273" r:id="rId11"/>
    <p:sldId id="274" r:id="rId12"/>
    <p:sldId id="275" r:id="rId13"/>
    <p:sldId id="279" r:id="rId14"/>
    <p:sldId id="281" r:id="rId15"/>
    <p:sldId id="283" r:id="rId16"/>
    <p:sldId id="285" r:id="rId17"/>
    <p:sldId id="286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6721B-1EE2-43F3-80E7-215E3DBB95C7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C4C2D96-0BE8-41F5-B5D6-9AC4EAE9C5EC}">
      <dgm:prSet phldrT="[Текст]" custT="1"/>
      <dgm:spPr/>
      <dgm:t>
        <a:bodyPr/>
        <a:lstStyle/>
        <a:p>
          <a:endParaRPr lang="ru-RU" sz="2400" dirty="0"/>
        </a:p>
      </dgm:t>
    </dgm:pt>
    <dgm:pt modelId="{EB38AD3F-850F-438A-A261-99B82EFE5B4B}" type="parTrans" cxnId="{7EE65C21-83A0-42FE-A935-CFF32924D870}">
      <dgm:prSet/>
      <dgm:spPr/>
      <dgm:t>
        <a:bodyPr/>
        <a:lstStyle/>
        <a:p>
          <a:endParaRPr lang="ru-RU"/>
        </a:p>
      </dgm:t>
    </dgm:pt>
    <dgm:pt modelId="{18CA7C6E-EF0C-468F-9558-842A19225755}" type="sibTrans" cxnId="{7EE65C21-83A0-42FE-A935-CFF32924D870}">
      <dgm:prSet/>
      <dgm:spPr/>
      <dgm:t>
        <a:bodyPr/>
        <a:lstStyle/>
        <a:p>
          <a:endParaRPr lang="ru-RU"/>
        </a:p>
      </dgm:t>
    </dgm:pt>
    <dgm:pt modelId="{D65B2E83-E9A4-4AD5-B1E5-194EF1598520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+mj-lt"/>
            </a:rPr>
            <a:t>Какие цветущие растения вы встречали ранней весной?</a:t>
          </a:r>
          <a:endParaRPr lang="ru-RU" sz="3200" b="1" dirty="0">
            <a:solidFill>
              <a:srgbClr val="C00000"/>
            </a:solidFill>
            <a:latin typeface="+mj-lt"/>
          </a:endParaRPr>
        </a:p>
      </dgm:t>
    </dgm:pt>
    <dgm:pt modelId="{D9E3729C-0845-4225-BF10-F04F30EBEBC5}" type="parTrans" cxnId="{B5E59F79-31C2-47E1-95EA-30CC3271DC73}">
      <dgm:prSet/>
      <dgm:spPr/>
      <dgm:t>
        <a:bodyPr/>
        <a:lstStyle/>
        <a:p>
          <a:endParaRPr lang="ru-RU"/>
        </a:p>
      </dgm:t>
    </dgm:pt>
    <dgm:pt modelId="{67B2012D-4134-4648-BD0E-F6302D09FF41}" type="sibTrans" cxnId="{B5E59F79-31C2-47E1-95EA-30CC3271DC73}">
      <dgm:prSet/>
      <dgm:spPr/>
      <dgm:t>
        <a:bodyPr/>
        <a:lstStyle/>
        <a:p>
          <a:endParaRPr lang="ru-RU"/>
        </a:p>
      </dgm:t>
    </dgm:pt>
    <dgm:pt modelId="{983399FD-4DD5-4124-89F1-7D221FC6728A}">
      <dgm:prSet phldrT="[Текст]" phldr="1" custT="1"/>
      <dgm:spPr/>
      <dgm:t>
        <a:bodyPr/>
        <a:lstStyle/>
        <a:p>
          <a:endParaRPr lang="ru-RU" sz="3200" dirty="0"/>
        </a:p>
      </dgm:t>
    </dgm:pt>
    <dgm:pt modelId="{DC31C9E5-3A71-47AD-8641-47CA82BEFE01}" type="parTrans" cxnId="{A14F3717-17F6-4D13-8436-C0BC0B44C11C}">
      <dgm:prSet/>
      <dgm:spPr/>
      <dgm:t>
        <a:bodyPr/>
        <a:lstStyle/>
        <a:p>
          <a:endParaRPr lang="ru-RU"/>
        </a:p>
      </dgm:t>
    </dgm:pt>
    <dgm:pt modelId="{45FFEBE6-14E5-4333-8DCE-613AEF3C31D4}" type="sibTrans" cxnId="{A14F3717-17F6-4D13-8436-C0BC0B44C11C}">
      <dgm:prSet/>
      <dgm:spPr/>
      <dgm:t>
        <a:bodyPr/>
        <a:lstStyle/>
        <a:p>
          <a:endParaRPr lang="ru-RU"/>
        </a:p>
      </dgm:t>
    </dgm:pt>
    <dgm:pt modelId="{B0431BD2-094C-4220-B8A4-C9D4FF51C16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Как изменились с приходом весны деревья и кустарники?</a:t>
          </a:r>
          <a:endParaRPr lang="ru-RU" sz="3200" b="1" dirty="0">
            <a:solidFill>
              <a:srgbClr val="FF0000"/>
            </a:solidFill>
          </a:endParaRPr>
        </a:p>
      </dgm:t>
    </dgm:pt>
    <dgm:pt modelId="{9EFD4B94-390D-4459-909E-8895E18D8DE2}" type="parTrans" cxnId="{B3F157F4-68FD-40E2-B8C4-1D39DCD4D73F}">
      <dgm:prSet/>
      <dgm:spPr/>
      <dgm:t>
        <a:bodyPr/>
        <a:lstStyle/>
        <a:p>
          <a:endParaRPr lang="ru-RU"/>
        </a:p>
      </dgm:t>
    </dgm:pt>
    <dgm:pt modelId="{93C729FC-F250-4573-B6FC-A39D204DEA56}" type="sibTrans" cxnId="{B3F157F4-68FD-40E2-B8C4-1D39DCD4D73F}">
      <dgm:prSet/>
      <dgm:spPr/>
      <dgm:t>
        <a:bodyPr/>
        <a:lstStyle/>
        <a:p>
          <a:endParaRPr lang="ru-RU"/>
        </a:p>
      </dgm:t>
    </dgm:pt>
    <dgm:pt modelId="{97C95BFD-C5CA-4BB6-8EE4-8B3E0055661E}">
      <dgm:prSet phldrT="[Текст]" phldr="1"/>
      <dgm:spPr/>
      <dgm:t>
        <a:bodyPr/>
        <a:lstStyle/>
        <a:p>
          <a:endParaRPr lang="ru-RU"/>
        </a:p>
      </dgm:t>
    </dgm:pt>
    <dgm:pt modelId="{871A12E6-72D6-4640-82DD-267229C9FF2E}" type="parTrans" cxnId="{BF2CEC81-E3D5-4EE4-B5B9-177A48FB351E}">
      <dgm:prSet/>
      <dgm:spPr/>
      <dgm:t>
        <a:bodyPr/>
        <a:lstStyle/>
        <a:p>
          <a:endParaRPr lang="ru-RU"/>
        </a:p>
      </dgm:t>
    </dgm:pt>
    <dgm:pt modelId="{7FC3FA7B-541E-4F9B-AA5D-C17286F93A36}" type="sibTrans" cxnId="{BF2CEC81-E3D5-4EE4-B5B9-177A48FB351E}">
      <dgm:prSet/>
      <dgm:spPr/>
      <dgm:t>
        <a:bodyPr/>
        <a:lstStyle/>
        <a:p>
          <a:endParaRPr lang="ru-RU"/>
        </a:p>
      </dgm:t>
    </dgm:pt>
    <dgm:pt modelId="{56A16730-1E91-4056-9346-686C4945A2B0}">
      <dgm:prSet phldrT="[Текст]" phldr="1"/>
      <dgm:spPr/>
      <dgm:t>
        <a:bodyPr/>
        <a:lstStyle/>
        <a:p>
          <a:endParaRPr lang="ru-RU" dirty="0"/>
        </a:p>
      </dgm:t>
    </dgm:pt>
    <dgm:pt modelId="{BA5699A1-280A-4535-80B0-2DAABCC56FF8}" type="parTrans" cxnId="{C6873A5B-57DD-4DB2-B223-4A540B20A503}">
      <dgm:prSet/>
      <dgm:spPr/>
      <dgm:t>
        <a:bodyPr/>
        <a:lstStyle/>
        <a:p>
          <a:endParaRPr lang="ru-RU"/>
        </a:p>
      </dgm:t>
    </dgm:pt>
    <dgm:pt modelId="{EF4440F4-FC3D-4B73-877E-BDA24323B5DF}" type="sibTrans" cxnId="{C6873A5B-57DD-4DB2-B223-4A540B20A503}">
      <dgm:prSet/>
      <dgm:spPr/>
      <dgm:t>
        <a:bodyPr/>
        <a:lstStyle/>
        <a:p>
          <a:endParaRPr lang="ru-RU"/>
        </a:p>
      </dgm:t>
    </dgm:pt>
    <dgm:pt modelId="{8267816D-5DE5-4817-8350-F5E0B9E93407}" type="pres">
      <dgm:prSet presAssocID="{F906721B-1EE2-43F3-80E7-215E3DBB95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0EB207-0B52-4830-BCF6-F0D265EFC297}" type="pres">
      <dgm:prSet presAssocID="{BC4C2D96-0BE8-41F5-B5D6-9AC4EAE9C5EC}" presName="linNode" presStyleCnt="0"/>
      <dgm:spPr/>
    </dgm:pt>
    <dgm:pt modelId="{AE27B660-8C00-4A4F-8974-A5E9A8FB37D5}" type="pres">
      <dgm:prSet presAssocID="{BC4C2D96-0BE8-41F5-B5D6-9AC4EAE9C5EC}" presName="parentShp" presStyleLbl="node1" presStyleIdx="0" presStyleCnt="2" custLinFactY="3197" custLinFactNeighborX="818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21291-DFC5-45F5-A297-93EF9F2BCD27}" type="pres">
      <dgm:prSet presAssocID="{BC4C2D96-0BE8-41F5-B5D6-9AC4EAE9C5E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5DA9E-83D2-4425-82C4-B212696B221A}" type="pres">
      <dgm:prSet presAssocID="{18CA7C6E-EF0C-468F-9558-842A19225755}" presName="spacing" presStyleCnt="0"/>
      <dgm:spPr/>
    </dgm:pt>
    <dgm:pt modelId="{42E8B7C5-F077-4C07-ADC9-723D94F0D5DF}" type="pres">
      <dgm:prSet presAssocID="{B0431BD2-094C-4220-B8A4-C9D4FF51C16E}" presName="linNode" presStyleCnt="0"/>
      <dgm:spPr/>
    </dgm:pt>
    <dgm:pt modelId="{6CDF5CC3-E244-48CF-A023-C09A063760A6}" type="pres">
      <dgm:prSet presAssocID="{B0431BD2-094C-4220-B8A4-C9D4FF51C16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55AC1-9CF3-4FE1-B010-74995A7D9A23}" type="pres">
      <dgm:prSet presAssocID="{B0431BD2-094C-4220-B8A4-C9D4FF51C16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E59F79-31C2-47E1-95EA-30CC3271DC73}" srcId="{BC4C2D96-0BE8-41F5-B5D6-9AC4EAE9C5EC}" destId="{D65B2E83-E9A4-4AD5-B1E5-194EF1598520}" srcOrd="0" destOrd="0" parTransId="{D9E3729C-0845-4225-BF10-F04F30EBEBC5}" sibTransId="{67B2012D-4134-4648-BD0E-F6302D09FF41}"/>
    <dgm:cxn modelId="{C6873A5B-57DD-4DB2-B223-4A540B20A503}" srcId="{B0431BD2-094C-4220-B8A4-C9D4FF51C16E}" destId="{56A16730-1E91-4056-9346-686C4945A2B0}" srcOrd="1" destOrd="0" parTransId="{BA5699A1-280A-4535-80B0-2DAABCC56FF8}" sibTransId="{EF4440F4-FC3D-4B73-877E-BDA24323B5DF}"/>
    <dgm:cxn modelId="{FD22682A-12EC-4C3C-A61D-F9774BC9250A}" type="presOf" srcId="{983399FD-4DD5-4124-89F1-7D221FC6728A}" destId="{16121291-DFC5-45F5-A297-93EF9F2BCD27}" srcOrd="0" destOrd="1" presId="urn:microsoft.com/office/officeart/2005/8/layout/vList6"/>
    <dgm:cxn modelId="{967CC7FF-6FA3-4790-9081-958E7A3C53E0}" type="presOf" srcId="{B0431BD2-094C-4220-B8A4-C9D4FF51C16E}" destId="{6CDF5CC3-E244-48CF-A023-C09A063760A6}" srcOrd="0" destOrd="0" presId="urn:microsoft.com/office/officeart/2005/8/layout/vList6"/>
    <dgm:cxn modelId="{A14F3717-17F6-4D13-8436-C0BC0B44C11C}" srcId="{BC4C2D96-0BE8-41F5-B5D6-9AC4EAE9C5EC}" destId="{983399FD-4DD5-4124-89F1-7D221FC6728A}" srcOrd="1" destOrd="0" parTransId="{DC31C9E5-3A71-47AD-8641-47CA82BEFE01}" sibTransId="{45FFEBE6-14E5-4333-8DCE-613AEF3C31D4}"/>
    <dgm:cxn modelId="{1A58B971-59D4-49E8-AC16-D512A260770D}" type="presOf" srcId="{D65B2E83-E9A4-4AD5-B1E5-194EF1598520}" destId="{16121291-DFC5-45F5-A297-93EF9F2BCD27}" srcOrd="0" destOrd="0" presId="urn:microsoft.com/office/officeart/2005/8/layout/vList6"/>
    <dgm:cxn modelId="{DC63A6D1-2427-4583-B0B3-3ACDC5DCCA01}" type="presOf" srcId="{97C95BFD-C5CA-4BB6-8EE4-8B3E0055661E}" destId="{98A55AC1-9CF3-4FE1-B010-74995A7D9A23}" srcOrd="0" destOrd="0" presId="urn:microsoft.com/office/officeart/2005/8/layout/vList6"/>
    <dgm:cxn modelId="{7EE65C21-83A0-42FE-A935-CFF32924D870}" srcId="{F906721B-1EE2-43F3-80E7-215E3DBB95C7}" destId="{BC4C2D96-0BE8-41F5-B5D6-9AC4EAE9C5EC}" srcOrd="0" destOrd="0" parTransId="{EB38AD3F-850F-438A-A261-99B82EFE5B4B}" sibTransId="{18CA7C6E-EF0C-468F-9558-842A19225755}"/>
    <dgm:cxn modelId="{743C4EB1-4B7E-4382-A7BB-3812D9660693}" type="presOf" srcId="{F906721B-1EE2-43F3-80E7-215E3DBB95C7}" destId="{8267816D-5DE5-4817-8350-F5E0B9E93407}" srcOrd="0" destOrd="0" presId="urn:microsoft.com/office/officeart/2005/8/layout/vList6"/>
    <dgm:cxn modelId="{BF2CEC81-E3D5-4EE4-B5B9-177A48FB351E}" srcId="{B0431BD2-094C-4220-B8A4-C9D4FF51C16E}" destId="{97C95BFD-C5CA-4BB6-8EE4-8B3E0055661E}" srcOrd="0" destOrd="0" parTransId="{871A12E6-72D6-4640-82DD-267229C9FF2E}" sibTransId="{7FC3FA7B-541E-4F9B-AA5D-C17286F93A36}"/>
    <dgm:cxn modelId="{B3F157F4-68FD-40E2-B8C4-1D39DCD4D73F}" srcId="{F906721B-1EE2-43F3-80E7-215E3DBB95C7}" destId="{B0431BD2-094C-4220-B8A4-C9D4FF51C16E}" srcOrd="1" destOrd="0" parTransId="{9EFD4B94-390D-4459-909E-8895E18D8DE2}" sibTransId="{93C729FC-F250-4573-B6FC-A39D204DEA56}"/>
    <dgm:cxn modelId="{C0B610E4-70DB-418A-83C4-C3B7F5C5F1B6}" type="presOf" srcId="{BC4C2D96-0BE8-41F5-B5D6-9AC4EAE9C5EC}" destId="{AE27B660-8C00-4A4F-8974-A5E9A8FB37D5}" srcOrd="0" destOrd="0" presId="urn:microsoft.com/office/officeart/2005/8/layout/vList6"/>
    <dgm:cxn modelId="{ABE506CD-D81A-4942-BB24-76A642D7F5F8}" type="presOf" srcId="{56A16730-1E91-4056-9346-686C4945A2B0}" destId="{98A55AC1-9CF3-4FE1-B010-74995A7D9A23}" srcOrd="0" destOrd="1" presId="urn:microsoft.com/office/officeart/2005/8/layout/vList6"/>
    <dgm:cxn modelId="{029137B2-66D5-42AC-AB06-B2F820608ED5}" type="presParOf" srcId="{8267816D-5DE5-4817-8350-F5E0B9E93407}" destId="{620EB207-0B52-4830-BCF6-F0D265EFC297}" srcOrd="0" destOrd="0" presId="urn:microsoft.com/office/officeart/2005/8/layout/vList6"/>
    <dgm:cxn modelId="{4AD867BB-7BD8-44EE-B859-DA08E6A4DFD7}" type="presParOf" srcId="{620EB207-0B52-4830-BCF6-F0D265EFC297}" destId="{AE27B660-8C00-4A4F-8974-A5E9A8FB37D5}" srcOrd="0" destOrd="0" presId="urn:microsoft.com/office/officeart/2005/8/layout/vList6"/>
    <dgm:cxn modelId="{61EAD97E-FC4E-42D9-9068-3A3C7E589045}" type="presParOf" srcId="{620EB207-0B52-4830-BCF6-F0D265EFC297}" destId="{16121291-DFC5-45F5-A297-93EF9F2BCD27}" srcOrd="1" destOrd="0" presId="urn:microsoft.com/office/officeart/2005/8/layout/vList6"/>
    <dgm:cxn modelId="{9BCD875E-7F2B-441F-B2EB-1DF8FDFAE804}" type="presParOf" srcId="{8267816D-5DE5-4817-8350-F5E0B9E93407}" destId="{EB65DA9E-83D2-4425-82C4-B212696B221A}" srcOrd="1" destOrd="0" presId="urn:microsoft.com/office/officeart/2005/8/layout/vList6"/>
    <dgm:cxn modelId="{4BCA4E3B-88E7-414A-931E-5BC681AE15DD}" type="presParOf" srcId="{8267816D-5DE5-4817-8350-F5E0B9E93407}" destId="{42E8B7C5-F077-4C07-ADC9-723D94F0D5DF}" srcOrd="2" destOrd="0" presId="urn:microsoft.com/office/officeart/2005/8/layout/vList6"/>
    <dgm:cxn modelId="{A6256483-065A-43FA-BAF9-88A88B1AC0F7}" type="presParOf" srcId="{42E8B7C5-F077-4C07-ADC9-723D94F0D5DF}" destId="{6CDF5CC3-E244-48CF-A023-C09A063760A6}" srcOrd="0" destOrd="0" presId="urn:microsoft.com/office/officeart/2005/8/layout/vList6"/>
    <dgm:cxn modelId="{CAB8256F-FF09-4587-933D-43B0DB060DBC}" type="presParOf" srcId="{42E8B7C5-F077-4C07-ADC9-723D94F0D5DF}" destId="{98A55AC1-9CF3-4FE1-B010-74995A7D9A2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D0211-8068-4769-81E2-CBE2A3397378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40335A-8894-4412-B4A4-CF5095D13102}">
      <dgm:prSet phldrT="[Текст]" custT="1"/>
      <dgm:spPr/>
      <dgm:t>
        <a:bodyPr/>
        <a:lstStyle/>
        <a:p>
          <a:r>
            <a:rPr lang="ru-RU" sz="2400" b="1" dirty="0" smtClean="0"/>
            <a:t>Какие условия необходимы для цветения растений?</a:t>
          </a:r>
          <a:endParaRPr lang="ru-RU" sz="2400" b="1" dirty="0"/>
        </a:p>
      </dgm:t>
    </dgm:pt>
    <dgm:pt modelId="{BE536E30-65AA-4F89-847C-3CAEBE3FB18E}" type="parTrans" cxnId="{7DC4B1C3-B8ED-4A47-BA44-D5A7940F2756}">
      <dgm:prSet/>
      <dgm:spPr/>
      <dgm:t>
        <a:bodyPr/>
        <a:lstStyle/>
        <a:p>
          <a:endParaRPr lang="ru-RU"/>
        </a:p>
      </dgm:t>
    </dgm:pt>
    <dgm:pt modelId="{0F1A9E6D-AAAB-487D-86EA-BBEC7B6AB09B}" type="sibTrans" cxnId="{7DC4B1C3-B8ED-4A47-BA44-D5A7940F2756}">
      <dgm:prSet/>
      <dgm:spPr/>
      <dgm:t>
        <a:bodyPr/>
        <a:lstStyle/>
        <a:p>
          <a:endParaRPr lang="ru-RU"/>
        </a:p>
      </dgm:t>
    </dgm:pt>
    <dgm:pt modelId="{A6BD33CA-D9D4-4F0B-BC11-7DF449107310}">
      <dgm:prSet phldrT="[Текст]" custT="1"/>
      <dgm:spPr/>
      <dgm:t>
        <a:bodyPr/>
        <a:lstStyle/>
        <a:p>
          <a:r>
            <a:rPr lang="ru-RU" sz="4000" b="1" dirty="0" smtClean="0"/>
            <a:t>Влага</a:t>
          </a:r>
          <a:endParaRPr lang="ru-RU" sz="4000" b="1" dirty="0"/>
        </a:p>
      </dgm:t>
    </dgm:pt>
    <dgm:pt modelId="{9EF9BC31-8600-49EE-9488-E0B2FCCCFD15}" type="parTrans" cxnId="{C90479CC-676B-484E-AA5E-F89C60FE829F}">
      <dgm:prSet/>
      <dgm:spPr/>
      <dgm:t>
        <a:bodyPr/>
        <a:lstStyle/>
        <a:p>
          <a:endParaRPr lang="ru-RU"/>
        </a:p>
      </dgm:t>
    </dgm:pt>
    <dgm:pt modelId="{9BD48A43-A260-4FBF-B2A9-C1115BC52ACC}" type="sibTrans" cxnId="{C90479CC-676B-484E-AA5E-F89C60FE829F}">
      <dgm:prSet/>
      <dgm:spPr/>
      <dgm:t>
        <a:bodyPr/>
        <a:lstStyle/>
        <a:p>
          <a:endParaRPr lang="ru-RU"/>
        </a:p>
      </dgm:t>
    </dgm:pt>
    <dgm:pt modelId="{765BF2C7-26B2-4348-981F-538AC089103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Обилие света</a:t>
          </a:r>
          <a:endParaRPr lang="ru-RU" sz="3600" b="1" dirty="0">
            <a:solidFill>
              <a:srgbClr val="C00000"/>
            </a:solidFill>
          </a:endParaRPr>
        </a:p>
      </dgm:t>
    </dgm:pt>
    <dgm:pt modelId="{DFF5EE3E-9E95-4B39-86DF-5BA73589F8E0}" type="parTrans" cxnId="{1F3C0B93-B9CB-45A3-901F-EC8B655700F3}">
      <dgm:prSet/>
      <dgm:spPr/>
      <dgm:t>
        <a:bodyPr/>
        <a:lstStyle/>
        <a:p>
          <a:endParaRPr lang="ru-RU"/>
        </a:p>
      </dgm:t>
    </dgm:pt>
    <dgm:pt modelId="{DFCB3978-3AE5-4998-BCE5-51D8AF9DF592}" type="sibTrans" cxnId="{1F3C0B93-B9CB-45A3-901F-EC8B655700F3}">
      <dgm:prSet/>
      <dgm:spPr/>
      <dgm:t>
        <a:bodyPr/>
        <a:lstStyle/>
        <a:p>
          <a:endParaRPr lang="ru-RU"/>
        </a:p>
      </dgm:t>
    </dgm:pt>
    <dgm:pt modelId="{53765000-D621-4520-A020-C9D296E511A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Немного тепла</a:t>
          </a:r>
          <a:endParaRPr lang="ru-RU" b="1" dirty="0">
            <a:solidFill>
              <a:srgbClr val="C00000"/>
            </a:solidFill>
          </a:endParaRPr>
        </a:p>
      </dgm:t>
    </dgm:pt>
    <dgm:pt modelId="{8E0B00F2-8324-4C98-9F71-034940AAF7D5}" type="parTrans" cxnId="{74ECC87C-299B-4875-84E2-7728F2069177}">
      <dgm:prSet/>
      <dgm:spPr/>
      <dgm:t>
        <a:bodyPr/>
        <a:lstStyle/>
        <a:p>
          <a:endParaRPr lang="ru-RU"/>
        </a:p>
      </dgm:t>
    </dgm:pt>
    <dgm:pt modelId="{AE6863B1-8374-477D-A311-53ACE011BF9A}" type="sibTrans" cxnId="{74ECC87C-299B-4875-84E2-7728F2069177}">
      <dgm:prSet/>
      <dgm:spPr/>
      <dgm:t>
        <a:bodyPr/>
        <a:lstStyle/>
        <a:p>
          <a:endParaRPr lang="ru-RU"/>
        </a:p>
      </dgm:t>
    </dgm:pt>
    <dgm:pt modelId="{533269EC-C836-45BF-A9AC-D4CA5190E14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Питание </a:t>
          </a:r>
          <a:r>
            <a:rPr lang="ru-RU" sz="3600" b="0" dirty="0" smtClean="0">
              <a:solidFill>
                <a:srgbClr val="C00000"/>
              </a:solidFill>
            </a:rPr>
            <a:t>(</a:t>
          </a:r>
          <a:r>
            <a:rPr lang="ru-RU" sz="2400" b="0" dirty="0" smtClean="0">
              <a:solidFill>
                <a:srgbClr val="C00000"/>
              </a:solidFill>
            </a:rPr>
            <a:t>утолщённые части растений)</a:t>
          </a:r>
          <a:endParaRPr lang="ru-RU" sz="2400" b="0" dirty="0">
            <a:solidFill>
              <a:srgbClr val="C00000"/>
            </a:solidFill>
          </a:endParaRPr>
        </a:p>
      </dgm:t>
    </dgm:pt>
    <dgm:pt modelId="{D194F45C-E747-4223-A499-3591E3A8E230}" type="parTrans" cxnId="{F0932BEF-B422-4FBF-812A-B6D161A6023C}">
      <dgm:prSet/>
      <dgm:spPr/>
      <dgm:t>
        <a:bodyPr/>
        <a:lstStyle/>
        <a:p>
          <a:endParaRPr lang="ru-RU"/>
        </a:p>
      </dgm:t>
    </dgm:pt>
    <dgm:pt modelId="{A186C223-201F-437D-B370-D4A041091DBA}" type="sibTrans" cxnId="{F0932BEF-B422-4FBF-812A-B6D161A6023C}">
      <dgm:prSet/>
      <dgm:spPr/>
      <dgm:t>
        <a:bodyPr/>
        <a:lstStyle/>
        <a:p>
          <a:endParaRPr lang="ru-RU"/>
        </a:p>
      </dgm:t>
    </dgm:pt>
    <dgm:pt modelId="{6AA51B0F-39E7-456B-B274-DF39A844F48C}" type="pres">
      <dgm:prSet presAssocID="{CC1D0211-8068-4769-81E2-CBE2A33973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3882C3-482E-41EB-9E5C-49D7D5DF7E36}" type="pres">
      <dgm:prSet presAssocID="{4640335A-8894-4412-B4A4-CF5095D13102}" presName="centerShape" presStyleLbl="node0" presStyleIdx="0" presStyleCnt="1" custScaleX="179844"/>
      <dgm:spPr/>
      <dgm:t>
        <a:bodyPr/>
        <a:lstStyle/>
        <a:p>
          <a:endParaRPr lang="ru-RU"/>
        </a:p>
      </dgm:t>
    </dgm:pt>
    <dgm:pt modelId="{402013D2-293F-4313-A714-5B7B215CF243}" type="pres">
      <dgm:prSet presAssocID="{A6BD33CA-D9D4-4F0B-BC11-7DF449107310}" presName="node" presStyleLbl="node1" presStyleIdx="0" presStyleCnt="4" custScaleX="187563" custScaleY="125827" custRadScaleRad="96755" custRadScaleInc="-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52337-3187-4A60-8C63-29BE2311D38A}" type="pres">
      <dgm:prSet presAssocID="{A6BD33CA-D9D4-4F0B-BC11-7DF449107310}" presName="dummy" presStyleCnt="0"/>
      <dgm:spPr/>
    </dgm:pt>
    <dgm:pt modelId="{1FD095F1-28D9-4C2B-99A7-9E46E92A1040}" type="pres">
      <dgm:prSet presAssocID="{9BD48A43-A260-4FBF-B2A9-C1115BC52AC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4AE4365-8AFA-4170-B948-5D881B7D1281}" type="pres">
      <dgm:prSet presAssocID="{765BF2C7-26B2-4348-981F-538AC089103A}" presName="node" presStyleLbl="node1" presStyleIdx="1" presStyleCnt="4" custScaleX="183943" custRadScaleRad="142390" custRadScaleInc="-3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F6ECC-26F0-48B5-AAD5-F34E0B299A9F}" type="pres">
      <dgm:prSet presAssocID="{765BF2C7-26B2-4348-981F-538AC089103A}" presName="dummy" presStyleCnt="0"/>
      <dgm:spPr/>
    </dgm:pt>
    <dgm:pt modelId="{95399A51-A919-43BA-BD91-03014A4DEFB0}" type="pres">
      <dgm:prSet presAssocID="{DFCB3978-3AE5-4998-BCE5-51D8AF9DF59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6FA379D-313E-419C-A793-F916412D5D26}" type="pres">
      <dgm:prSet presAssocID="{53765000-D621-4520-A020-C9D296E511A4}" presName="node" presStyleLbl="node1" presStyleIdx="2" presStyleCnt="4" custScaleX="226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1AC5E-5669-4978-B49E-2EF20C2C35C1}" type="pres">
      <dgm:prSet presAssocID="{53765000-D621-4520-A020-C9D296E511A4}" presName="dummy" presStyleCnt="0"/>
      <dgm:spPr/>
    </dgm:pt>
    <dgm:pt modelId="{72F3B3FC-CDC5-4D88-9D99-0EE49F25C536}" type="pres">
      <dgm:prSet presAssocID="{AE6863B1-8374-477D-A311-53ACE011BF9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B8595A3-5878-4EC8-BC72-D58F0FECF864}" type="pres">
      <dgm:prSet presAssocID="{533269EC-C836-45BF-A9AC-D4CA5190E14F}" presName="node" presStyleLbl="node1" presStyleIdx="3" presStyleCnt="4" custScaleX="191188" custScaleY="175795" custRadScaleRad="126048" custRadScaleInc="-1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A73FB-5011-4707-BFB8-D28FDE3E1289}" type="pres">
      <dgm:prSet presAssocID="{533269EC-C836-45BF-A9AC-D4CA5190E14F}" presName="dummy" presStyleCnt="0"/>
      <dgm:spPr/>
    </dgm:pt>
    <dgm:pt modelId="{808030DB-7C5A-4D22-A171-E9E5CC96847E}" type="pres">
      <dgm:prSet presAssocID="{A186C223-201F-437D-B370-D4A041091DB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90479CC-676B-484E-AA5E-F89C60FE829F}" srcId="{4640335A-8894-4412-B4A4-CF5095D13102}" destId="{A6BD33CA-D9D4-4F0B-BC11-7DF449107310}" srcOrd="0" destOrd="0" parTransId="{9EF9BC31-8600-49EE-9488-E0B2FCCCFD15}" sibTransId="{9BD48A43-A260-4FBF-B2A9-C1115BC52ACC}"/>
    <dgm:cxn modelId="{8EF3B234-0E64-4C95-B23B-55144835520D}" type="presOf" srcId="{A6BD33CA-D9D4-4F0B-BC11-7DF449107310}" destId="{402013D2-293F-4313-A714-5B7B215CF243}" srcOrd="0" destOrd="0" presId="urn:microsoft.com/office/officeart/2005/8/layout/radial6"/>
    <dgm:cxn modelId="{814C096D-D7B9-47D5-93DD-7934A03A8171}" type="presOf" srcId="{53765000-D621-4520-A020-C9D296E511A4}" destId="{B6FA379D-313E-419C-A793-F916412D5D26}" srcOrd="0" destOrd="0" presId="urn:microsoft.com/office/officeart/2005/8/layout/radial6"/>
    <dgm:cxn modelId="{4EA2979F-CF12-4235-949D-5E89438A0595}" type="presOf" srcId="{533269EC-C836-45BF-A9AC-D4CA5190E14F}" destId="{7B8595A3-5878-4EC8-BC72-D58F0FECF864}" srcOrd="0" destOrd="0" presId="urn:microsoft.com/office/officeart/2005/8/layout/radial6"/>
    <dgm:cxn modelId="{7DC4B1C3-B8ED-4A47-BA44-D5A7940F2756}" srcId="{CC1D0211-8068-4769-81E2-CBE2A3397378}" destId="{4640335A-8894-4412-B4A4-CF5095D13102}" srcOrd="0" destOrd="0" parTransId="{BE536E30-65AA-4F89-847C-3CAEBE3FB18E}" sibTransId="{0F1A9E6D-AAAB-487D-86EA-BBEC7B6AB09B}"/>
    <dgm:cxn modelId="{C3523EFB-24AE-4368-8C8D-15105A4899C8}" type="presOf" srcId="{CC1D0211-8068-4769-81E2-CBE2A3397378}" destId="{6AA51B0F-39E7-456B-B274-DF39A844F48C}" srcOrd="0" destOrd="0" presId="urn:microsoft.com/office/officeart/2005/8/layout/radial6"/>
    <dgm:cxn modelId="{5FFCC043-25D4-403C-900A-CB93CE32750F}" type="presOf" srcId="{765BF2C7-26B2-4348-981F-538AC089103A}" destId="{94AE4365-8AFA-4170-B948-5D881B7D1281}" srcOrd="0" destOrd="0" presId="urn:microsoft.com/office/officeart/2005/8/layout/radial6"/>
    <dgm:cxn modelId="{F606CD62-B8AB-4EAE-8A78-BB5F27CE2154}" type="presOf" srcId="{9BD48A43-A260-4FBF-B2A9-C1115BC52ACC}" destId="{1FD095F1-28D9-4C2B-99A7-9E46E92A1040}" srcOrd="0" destOrd="0" presId="urn:microsoft.com/office/officeart/2005/8/layout/radial6"/>
    <dgm:cxn modelId="{5C6826F8-E7A1-4A23-9C58-EB3DF0648896}" type="presOf" srcId="{A186C223-201F-437D-B370-D4A041091DBA}" destId="{808030DB-7C5A-4D22-A171-E9E5CC96847E}" srcOrd="0" destOrd="0" presId="urn:microsoft.com/office/officeart/2005/8/layout/radial6"/>
    <dgm:cxn modelId="{80B9F2BE-240C-4064-A869-C25C6E084ADB}" type="presOf" srcId="{DFCB3978-3AE5-4998-BCE5-51D8AF9DF592}" destId="{95399A51-A919-43BA-BD91-03014A4DEFB0}" srcOrd="0" destOrd="0" presId="urn:microsoft.com/office/officeart/2005/8/layout/radial6"/>
    <dgm:cxn modelId="{518DB3FB-80AF-44F0-8648-98CF360B18D4}" type="presOf" srcId="{4640335A-8894-4412-B4A4-CF5095D13102}" destId="{F13882C3-482E-41EB-9E5C-49D7D5DF7E36}" srcOrd="0" destOrd="0" presId="urn:microsoft.com/office/officeart/2005/8/layout/radial6"/>
    <dgm:cxn modelId="{F0932BEF-B422-4FBF-812A-B6D161A6023C}" srcId="{4640335A-8894-4412-B4A4-CF5095D13102}" destId="{533269EC-C836-45BF-A9AC-D4CA5190E14F}" srcOrd="3" destOrd="0" parTransId="{D194F45C-E747-4223-A499-3591E3A8E230}" sibTransId="{A186C223-201F-437D-B370-D4A041091DBA}"/>
    <dgm:cxn modelId="{EA39AAF7-0C72-42C5-B4AC-0B3CF74F787D}" type="presOf" srcId="{AE6863B1-8374-477D-A311-53ACE011BF9A}" destId="{72F3B3FC-CDC5-4D88-9D99-0EE49F25C536}" srcOrd="0" destOrd="0" presId="urn:microsoft.com/office/officeart/2005/8/layout/radial6"/>
    <dgm:cxn modelId="{1F3C0B93-B9CB-45A3-901F-EC8B655700F3}" srcId="{4640335A-8894-4412-B4A4-CF5095D13102}" destId="{765BF2C7-26B2-4348-981F-538AC089103A}" srcOrd="1" destOrd="0" parTransId="{DFF5EE3E-9E95-4B39-86DF-5BA73589F8E0}" sibTransId="{DFCB3978-3AE5-4998-BCE5-51D8AF9DF592}"/>
    <dgm:cxn modelId="{74ECC87C-299B-4875-84E2-7728F2069177}" srcId="{4640335A-8894-4412-B4A4-CF5095D13102}" destId="{53765000-D621-4520-A020-C9D296E511A4}" srcOrd="2" destOrd="0" parTransId="{8E0B00F2-8324-4C98-9F71-034940AAF7D5}" sibTransId="{AE6863B1-8374-477D-A311-53ACE011BF9A}"/>
    <dgm:cxn modelId="{F76F1CFC-5D42-4FB3-8777-4D3A000E272F}" type="presParOf" srcId="{6AA51B0F-39E7-456B-B274-DF39A844F48C}" destId="{F13882C3-482E-41EB-9E5C-49D7D5DF7E36}" srcOrd="0" destOrd="0" presId="urn:microsoft.com/office/officeart/2005/8/layout/radial6"/>
    <dgm:cxn modelId="{41506569-751C-4431-95F5-D30D6DDC6FFC}" type="presParOf" srcId="{6AA51B0F-39E7-456B-B274-DF39A844F48C}" destId="{402013D2-293F-4313-A714-5B7B215CF243}" srcOrd="1" destOrd="0" presId="urn:microsoft.com/office/officeart/2005/8/layout/radial6"/>
    <dgm:cxn modelId="{7C87C843-93A6-46D3-8360-AE3A9A0C88C6}" type="presParOf" srcId="{6AA51B0F-39E7-456B-B274-DF39A844F48C}" destId="{76D52337-3187-4A60-8C63-29BE2311D38A}" srcOrd="2" destOrd="0" presId="urn:microsoft.com/office/officeart/2005/8/layout/radial6"/>
    <dgm:cxn modelId="{4CD0376E-4431-4F69-AF29-0EDD9B8A99E4}" type="presParOf" srcId="{6AA51B0F-39E7-456B-B274-DF39A844F48C}" destId="{1FD095F1-28D9-4C2B-99A7-9E46E92A1040}" srcOrd="3" destOrd="0" presId="urn:microsoft.com/office/officeart/2005/8/layout/radial6"/>
    <dgm:cxn modelId="{52AEF683-52A4-46F3-8EF6-DA7BBD77C7E6}" type="presParOf" srcId="{6AA51B0F-39E7-456B-B274-DF39A844F48C}" destId="{94AE4365-8AFA-4170-B948-5D881B7D1281}" srcOrd="4" destOrd="0" presId="urn:microsoft.com/office/officeart/2005/8/layout/radial6"/>
    <dgm:cxn modelId="{390BF1E1-D871-463B-8A18-A30F6CFE1E04}" type="presParOf" srcId="{6AA51B0F-39E7-456B-B274-DF39A844F48C}" destId="{8E3F6ECC-26F0-48B5-AAD5-F34E0B299A9F}" srcOrd="5" destOrd="0" presId="urn:microsoft.com/office/officeart/2005/8/layout/radial6"/>
    <dgm:cxn modelId="{DC92EDEA-B281-4E31-BA4B-366BC729F5CA}" type="presParOf" srcId="{6AA51B0F-39E7-456B-B274-DF39A844F48C}" destId="{95399A51-A919-43BA-BD91-03014A4DEFB0}" srcOrd="6" destOrd="0" presId="urn:microsoft.com/office/officeart/2005/8/layout/radial6"/>
    <dgm:cxn modelId="{4D379838-EEAB-4FC2-BBE2-92BD9B9D7498}" type="presParOf" srcId="{6AA51B0F-39E7-456B-B274-DF39A844F48C}" destId="{B6FA379D-313E-419C-A793-F916412D5D26}" srcOrd="7" destOrd="0" presId="urn:microsoft.com/office/officeart/2005/8/layout/radial6"/>
    <dgm:cxn modelId="{56200918-04CC-4F81-B51F-1EA7EBB01BCF}" type="presParOf" srcId="{6AA51B0F-39E7-456B-B274-DF39A844F48C}" destId="{A901AC5E-5669-4978-B49E-2EF20C2C35C1}" srcOrd="8" destOrd="0" presId="urn:microsoft.com/office/officeart/2005/8/layout/radial6"/>
    <dgm:cxn modelId="{4E1408AA-2470-4320-B410-DD3C5B76FC62}" type="presParOf" srcId="{6AA51B0F-39E7-456B-B274-DF39A844F48C}" destId="{72F3B3FC-CDC5-4D88-9D99-0EE49F25C536}" srcOrd="9" destOrd="0" presId="urn:microsoft.com/office/officeart/2005/8/layout/radial6"/>
    <dgm:cxn modelId="{E15C2839-4841-4C97-8064-0B31A1DFCAAC}" type="presParOf" srcId="{6AA51B0F-39E7-456B-B274-DF39A844F48C}" destId="{7B8595A3-5878-4EC8-BC72-D58F0FECF864}" srcOrd="10" destOrd="0" presId="urn:microsoft.com/office/officeart/2005/8/layout/radial6"/>
    <dgm:cxn modelId="{83DF5C0D-BCBF-4747-9E06-78A6ECBF0252}" type="presParOf" srcId="{6AA51B0F-39E7-456B-B274-DF39A844F48C}" destId="{4A0A73FB-5011-4707-BFB8-D28FDE3E1289}" srcOrd="11" destOrd="0" presId="urn:microsoft.com/office/officeart/2005/8/layout/radial6"/>
    <dgm:cxn modelId="{F5DD6C8D-F935-44E8-B429-9C3AEC802A31}" type="presParOf" srcId="{6AA51B0F-39E7-456B-B274-DF39A844F48C}" destId="{808030DB-7C5A-4D22-A171-E9E5CC96847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5A50-8FE1-48F6-8FB7-53711C7D1B5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2FFA-36D5-4138-BDB5-321F01A88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udec.ru/derevo/listvennye_dereviya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0%B2%D0%B5%D1%80%D0%BD%D0%B0%D1%8F_%D0%90%D0%BC%D0%B5%D1%80%D0%B8%D0%BA%D0%B0" TargetMode="External"/><Relationship Id="rId13" Type="http://schemas.openxmlformats.org/officeDocument/2006/relationships/hyperlink" Target="https://ru.wikipedia.org/wiki/%D0%9A%D0%B0%D0%B2%D0%BA%D0%B0%D0%B7" TargetMode="External"/><Relationship Id="rId3" Type="http://schemas.openxmlformats.org/officeDocument/2006/relationships/hyperlink" Target="https://ru.wikipedia.org/wiki/%D0%A0%D0%BE%D0%B4_(%D0%B1%D0%B8%D0%BE%D0%BB%D0%BE%D0%B3%D0%B8%D1%8F)" TargetMode="External"/><Relationship Id="rId7" Type="http://schemas.openxmlformats.org/officeDocument/2006/relationships/hyperlink" Target="https://ru.wikipedia.org/wiki/%D0%95%D0%B2%D1%80%D0%B0%D0%B7%D0%B8%D1%8F" TargetMode="External"/><Relationship Id="rId12" Type="http://schemas.openxmlformats.org/officeDocument/2006/relationships/hyperlink" Target="https://ru.wikipedia.org/wiki/%D0%9B%D0%B5%D1%81%D0%BD%D0%BE%D0%B9_%D0%BE%D1%80%D0%B5%D1%85" TargetMode="External"/><Relationship Id="rId17" Type="http://schemas.openxmlformats.org/officeDocument/2006/relationships/image" Target="../media/image20.jpeg"/><Relationship Id="rId2" Type="http://schemas.openxmlformats.org/officeDocument/2006/relationships/image" Target="../media/image18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1%D0%B8%D0%BE%D0%BB%D0%BE%D0%B3%D0%B8%D1%87%D0%B5%D1%81%D0%BA%D0%B8%D0%B9_%D0%B2%D0%B8%D0%B4" TargetMode="External"/><Relationship Id="rId11" Type="http://schemas.openxmlformats.org/officeDocument/2006/relationships/hyperlink" Target="https://ru.wikipedia.org/wiki/%D0%9B%D0%B5%D1%89%D0%B8%D0%BD%D0%B0_%D0%BE%D0%B1%D1%8B%D0%BA%D0%BD%D0%BE%D0%B2%D0%B5%D0%BD%D0%BD%D0%B0%D1%8F" TargetMode="External"/><Relationship Id="rId5" Type="http://schemas.openxmlformats.org/officeDocument/2006/relationships/hyperlink" Target="https://ru.wikipedia.org/wiki/%D0%91%D0%B5%D1%80%D1%91%D0%B7%D0%BE%D0%B2%D1%8B%D0%B5" TargetMode="External"/><Relationship Id="rId15" Type="http://schemas.openxmlformats.org/officeDocument/2006/relationships/hyperlink" Target="https://ru.wikipedia.org/wiki/%D0%9B%D0%B5%D1%89%D0%B8%D0%BD%D0%B0_%D0%BA%D1%80%D1%83%D0%BF%D0%BD%D0%B0%D1%8F" TargetMode="External"/><Relationship Id="rId10" Type="http://schemas.openxmlformats.org/officeDocument/2006/relationships/hyperlink" Target="https://ru.wikipedia.org/wiki/%D0%A8%D0%B8%D1%80%D0%BE%D0%BA%D0%BE%D0%BB%D0%B8%D1%81%D1%82%D0%B2%D0%B5%D0%BD%D0%BD%D1%8B%D0%B5_%D0%BB%D0%B5%D1%81%D0%B0" TargetMode="External"/><Relationship Id="rId4" Type="http://schemas.openxmlformats.org/officeDocument/2006/relationships/hyperlink" Target="https://ru.wikipedia.org/wiki/%D0%9A%D1%83%D1%81%D1%82%D0%B0%D1%80%D0%BD%D0%B8%D0%BA" TargetMode="External"/><Relationship Id="rId9" Type="http://schemas.openxmlformats.org/officeDocument/2006/relationships/hyperlink" Target="https://ru.wikipedia.org/wiki/%D0%9F%D0%BE%D0%B4%D0%BB%D0%B5%D1%81%D0%BE%D0%BA" TargetMode="External"/><Relationship Id="rId14" Type="http://schemas.openxmlformats.org/officeDocument/2006/relationships/hyperlink" Target="https://ru.wikipedia.org/wiki/%D0%9A%D1%80%D1%8B%D0%B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AF%D0%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ogorodsadovod.com/entry/1579-tyulpanovoe-derevo-na-foto-krasivo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://7sotok.by/wp-content/uploads/2016/04/beryoz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0" y="-10794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"/>
            <a:ext cx="7846640" cy="3600452"/>
          </a:xfrm>
        </p:spPr>
        <p:txBody>
          <a:bodyPr>
            <a:normAutofit/>
          </a:bodyPr>
          <a:lstStyle/>
          <a:p>
            <a:r>
              <a:rPr lang="ru-RU" altLang="ru-RU" sz="1400" dirty="0">
                <a:solidFill>
                  <a:schemeClr val="accent6"/>
                </a:solidFill>
                <a:latin typeface="Calibri Light" panose="020F0302020204030204"/>
              </a:rPr>
              <a:t>Муниципальное бюджетное дошкольное образовательное учреждение « Детский сад комбинированного вида № 181» городского округа </a:t>
            </a:r>
            <a:r>
              <a:rPr lang="ru-RU" altLang="ru-RU" sz="1400" dirty="0" smtClean="0">
                <a:solidFill>
                  <a:schemeClr val="accent6"/>
                </a:solidFill>
                <a:latin typeface="Calibri Light" panose="020F0302020204030204"/>
              </a:rPr>
              <a:t>Самара</a:t>
            </a:r>
            <a:br>
              <a:rPr lang="ru-RU" altLang="ru-RU" sz="1400" dirty="0" smtClean="0">
                <a:solidFill>
                  <a:schemeClr val="accent6"/>
                </a:solidFill>
                <a:latin typeface="Calibri Light" panose="020F0302020204030204"/>
              </a:rPr>
            </a:br>
            <a:endParaRPr lang="ru-RU" sz="14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endParaRPr lang="ru-RU" sz="2800" b="1" dirty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              Воспитатель: </a:t>
            </a:r>
            <a:r>
              <a:rPr lang="ru-RU" sz="2800" b="1" dirty="0" err="1" smtClean="0">
                <a:solidFill>
                  <a:srgbClr val="FFFF00"/>
                </a:solidFill>
              </a:rPr>
              <a:t>Бистаева</a:t>
            </a:r>
            <a:r>
              <a:rPr lang="ru-RU" sz="2800" b="1" dirty="0" smtClean="0">
                <a:solidFill>
                  <a:srgbClr val="FFFF00"/>
                </a:solidFill>
              </a:rPr>
              <a:t>  Лиля Павловна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 rot="20497085">
            <a:off x="468839" y="-105088"/>
            <a:ext cx="1403648" cy="159366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228184" y="228507"/>
            <a:ext cx="144016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7530508" y="0"/>
            <a:ext cx="163448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69" y="2484865"/>
            <a:ext cx="7998645" cy="1501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лнце 6"/>
          <p:cNvSpPr/>
          <p:nvPr/>
        </p:nvSpPr>
        <p:spPr>
          <a:xfrm>
            <a:off x="0" y="0"/>
            <a:ext cx="1907704" cy="19888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Ива </a:t>
            </a:r>
            <a:r>
              <a:rPr lang="ru-RU" b="1" dirty="0"/>
              <a:t>плакучая – </a:t>
            </a:r>
            <a:r>
              <a:rPr lang="ru-RU" b="1" u="sng" dirty="0">
                <a:hlinkClick r:id="rId2"/>
              </a:rPr>
              <a:t>лиственное дерево</a:t>
            </a:r>
            <a:r>
              <a:rPr lang="ru-RU" b="1" dirty="0"/>
              <a:t>, с прозрачной, сквозистой кроной высотой до 25 м. Ствол мощный, кора серая. Крона узкая </a:t>
            </a:r>
            <a:r>
              <a:rPr lang="ru-RU" b="1" dirty="0" err="1"/>
              <a:t>колонновидная</a:t>
            </a:r>
            <a:r>
              <a:rPr lang="ru-RU" b="1" dirty="0"/>
              <a:t>, позже раскидистая, широкая, круглая.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0" descr="http://vospitatel.com.ua/images/i/i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388843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2" descr="http://www.udec.ru/images/2102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456" y="4005064"/>
            <a:ext cx="4429000" cy="2513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5652120" y="0"/>
            <a:ext cx="3168352" cy="11967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://www.astrolus.ru/druid_oreshni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97152"/>
            <a:ext cx="2257425" cy="160972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196752"/>
            <a:ext cx="3682752" cy="5400600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 err="1" smtClean="0"/>
              <a:t>Лещи́на</a:t>
            </a:r>
            <a:r>
              <a:rPr lang="ru-RU" sz="4400" dirty="0" smtClean="0"/>
              <a:t> </a:t>
            </a:r>
            <a:r>
              <a:rPr lang="ru-RU" sz="4400" dirty="0"/>
              <a:t>или </a:t>
            </a:r>
            <a:r>
              <a:rPr lang="ru-RU" sz="4400" b="1" dirty="0" err="1" smtClean="0"/>
              <a:t>оре́шник</a:t>
            </a:r>
            <a:r>
              <a:rPr lang="ru-RU" sz="4400" baseline="30000" dirty="0" smtClean="0"/>
              <a:t>[</a:t>
            </a:r>
            <a:r>
              <a:rPr lang="ru-RU" sz="4400" dirty="0" smtClean="0"/>
              <a:t>—</a:t>
            </a:r>
            <a:r>
              <a:rPr lang="ru-RU" sz="4400" dirty="0"/>
              <a:t> </a:t>
            </a:r>
            <a:r>
              <a:rPr lang="ru-RU" sz="4400" dirty="0">
                <a:hlinkClick r:id="rId3" tooltip="Род (биология)"/>
              </a:rPr>
              <a:t>род</a:t>
            </a:r>
            <a:r>
              <a:rPr lang="ru-RU" sz="4400" dirty="0"/>
              <a:t> </a:t>
            </a:r>
            <a:r>
              <a:rPr lang="ru-RU" sz="4400" dirty="0">
                <a:hlinkClick r:id="rId4" tooltip="Кустарник"/>
              </a:rPr>
              <a:t>кустарников</a:t>
            </a:r>
            <a:r>
              <a:rPr lang="ru-RU" sz="4400" dirty="0"/>
              <a:t> </a:t>
            </a:r>
            <a:r>
              <a:rPr lang="ru-RU" sz="4400" dirty="0" smtClean="0"/>
              <a:t>семейства</a:t>
            </a:r>
            <a:r>
              <a:rPr lang="ru-RU" sz="4400" dirty="0"/>
              <a:t> </a:t>
            </a:r>
            <a:r>
              <a:rPr lang="ru-RU" sz="4400" dirty="0">
                <a:hlinkClick r:id="rId5" tooltip="Берёзовые"/>
              </a:rPr>
              <a:t>Берёзовые</a:t>
            </a:r>
            <a:r>
              <a:rPr lang="ru-RU" sz="4400" dirty="0"/>
              <a:t>.</a:t>
            </a:r>
          </a:p>
          <a:p>
            <a:r>
              <a:rPr lang="ru-RU" sz="4400" dirty="0"/>
              <a:t>Около 20 </a:t>
            </a:r>
            <a:r>
              <a:rPr lang="ru-RU" sz="4400" dirty="0">
                <a:hlinkClick r:id="rId6" tooltip="Биологический вид"/>
              </a:rPr>
              <a:t>видов</a:t>
            </a:r>
            <a:r>
              <a:rPr lang="ru-RU" sz="4400" dirty="0"/>
              <a:t> в </a:t>
            </a:r>
            <a:r>
              <a:rPr lang="ru-RU" sz="4400" dirty="0">
                <a:hlinkClick r:id="rId7" tooltip="Евразия"/>
              </a:rPr>
              <a:t>Евразии</a:t>
            </a:r>
            <a:r>
              <a:rPr lang="ru-RU" sz="4400" dirty="0"/>
              <a:t> и </a:t>
            </a:r>
            <a:r>
              <a:rPr lang="ru-RU" sz="4400" dirty="0">
                <a:hlinkClick r:id="rId8" tooltip="Северная Америка"/>
              </a:rPr>
              <a:t>Северной Америке</a:t>
            </a:r>
            <a:r>
              <a:rPr lang="ru-RU" sz="4400" dirty="0"/>
              <a:t>; образуют </a:t>
            </a:r>
            <a:r>
              <a:rPr lang="ru-RU" sz="4400" dirty="0">
                <a:hlinkClick r:id="rId9" tooltip="Подлесок"/>
              </a:rPr>
              <a:t>подлесок</a:t>
            </a:r>
            <a:r>
              <a:rPr lang="ru-RU" sz="4400" dirty="0"/>
              <a:t> в </a:t>
            </a:r>
            <a:r>
              <a:rPr lang="ru-RU" sz="4400" dirty="0">
                <a:hlinkClick r:id="rId10" tooltip="Широколиственные леса"/>
              </a:rPr>
              <a:t>хвойно-широколиственных лесах</a:t>
            </a:r>
            <a:r>
              <a:rPr lang="ru-RU" sz="4400" dirty="0"/>
              <a:t>. Наибольшее распространение и хозяйственное значение имеет </a:t>
            </a:r>
            <a:r>
              <a:rPr lang="ru-RU" sz="4400" dirty="0">
                <a:hlinkClick r:id="rId11" tooltip="Лещина обыкновенная"/>
              </a:rPr>
              <a:t>лещина обыкновенная</a:t>
            </a:r>
            <a:r>
              <a:rPr lang="ru-RU" sz="4400" dirty="0"/>
              <a:t> (</a:t>
            </a:r>
            <a:r>
              <a:rPr lang="ru-RU" sz="4400" dirty="0">
                <a:hlinkClick r:id="rId12" tooltip="Лесной орех"/>
              </a:rPr>
              <a:t>лесной орех</a:t>
            </a:r>
            <a:r>
              <a:rPr lang="ru-RU" sz="4400" dirty="0"/>
              <a:t>). </a:t>
            </a:r>
            <a:r>
              <a:rPr lang="ru-RU" sz="4400" dirty="0" err="1"/>
              <a:t>На</a:t>
            </a:r>
            <a:r>
              <a:rPr lang="ru-RU" sz="4400" dirty="0" err="1">
                <a:hlinkClick r:id="rId13" tooltip="Кавказ"/>
              </a:rPr>
              <a:t>Кавказе</a:t>
            </a:r>
            <a:r>
              <a:rPr lang="ru-RU" sz="4400" dirty="0"/>
              <a:t> и в </a:t>
            </a:r>
            <a:r>
              <a:rPr lang="ru-RU" sz="4400" dirty="0">
                <a:hlinkClick r:id="rId14" tooltip="Крым"/>
              </a:rPr>
              <a:t>Крыму</a:t>
            </a:r>
            <a:r>
              <a:rPr lang="ru-RU" sz="4400" dirty="0"/>
              <a:t> культивируют </a:t>
            </a:r>
            <a:r>
              <a:rPr lang="ru-RU" sz="4400" dirty="0">
                <a:hlinkClick r:id="rId15" tooltip="Лещина крупная"/>
              </a:rPr>
              <a:t>лещину крупную</a:t>
            </a:r>
            <a:r>
              <a:rPr lang="ru-RU" sz="4400" dirty="0"/>
              <a:t>, или ломбардский орех, которую, как иногда и лещину обыкновенную, называют </a:t>
            </a:r>
            <a:r>
              <a:rPr lang="ru-RU" sz="4400" dirty="0" smtClean="0"/>
              <a:t>фундуком</a:t>
            </a:r>
            <a:endParaRPr lang="ru-RU" sz="4400" dirty="0"/>
          </a:p>
          <a:p>
            <a:endParaRPr lang="ru-RU" dirty="0"/>
          </a:p>
        </p:txBody>
      </p:sp>
      <p:pic>
        <p:nvPicPr>
          <p:cNvPr id="5" name="Picture 14" descr="http://www.uzhniy.ru/upload/catalog/listva/Corylus_avella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552" y="548680"/>
            <a:ext cx="417646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6" descr="http://img0.liveinternet.ru/images/attach/c/1/57/726/57726009_leschinaobyknovennaya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528" y="4293096"/>
            <a:ext cx="3384376" cy="2043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Орешник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Волчье лыко</a:t>
            </a:r>
            <a:endParaRPr lang="ru-RU" dirty="0"/>
          </a:p>
        </p:txBody>
      </p:sp>
      <p:pic>
        <p:nvPicPr>
          <p:cNvPr id="5" name="Picture 18" descr="http://survinat.ru/wp-content/uploads/2012-07-09/volche-lyko-dafna-volchnik-obyknovennyj-daphne_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81" y="1600200"/>
            <a:ext cx="325283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0" descr="http://s005.radikal.ru/i210/1305/0d/5c9f835fe3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038600" cy="30289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126876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средней полосе России цветёт раньше всех кустарников</a:t>
            </a:r>
            <a:r>
              <a:rPr lang="ru-RU" sz="2400" dirty="0" smtClean="0"/>
              <a:t>.</a:t>
            </a:r>
            <a:r>
              <a:rPr lang="ru-RU" sz="2400" dirty="0"/>
              <a:t> Все части растения, особенно плоды, содержат остро жгучий </a:t>
            </a:r>
            <a:r>
              <a:rPr lang="ru-RU" sz="2400" u="sng" dirty="0">
                <a:hlinkClick r:id="rId4" tooltip="Яд"/>
              </a:rPr>
              <a:t>ядовитый</a:t>
            </a:r>
            <a:r>
              <a:rPr lang="ru-RU" sz="2400" dirty="0"/>
              <a:t> сок.</a:t>
            </a:r>
          </a:p>
        </p:txBody>
      </p:sp>
      <p:sp>
        <p:nvSpPr>
          <p:cNvPr id="8" name="Молния 7"/>
          <p:cNvSpPr/>
          <p:nvPr/>
        </p:nvSpPr>
        <p:spPr>
          <a:xfrm>
            <a:off x="467544" y="332656"/>
            <a:ext cx="2088232" cy="1224136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0" y="260648"/>
            <a:ext cx="3563888" cy="11521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Берёза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Берёза зацветает позднее ,когда листья на ней уже начинают распускаться.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Русская красавица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Стоит на поляне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зелёной кофточке,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белом сарафане.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2" descr="http://7sotok.by/wp-content/uploads/2016/04/beryozy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960440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://www.zelenayaplaneta.ru.images.1c-bitrix-cdn.ru/upload/iblock/157/1577be50415aaf8946a7fdee17444a29.jpg?13946568442299516"/>
          <p:cNvPicPr>
            <a:picLocks noChangeAspect="1" noChangeArrowheads="1"/>
          </p:cNvPicPr>
          <p:nvPr/>
        </p:nvPicPr>
        <p:blipFill>
          <a:blip r:embed="rId3" cstate="print"/>
          <a:srcRect t="11546" b="11546"/>
          <a:stretch>
            <a:fillRect/>
          </a:stretch>
        </p:blipFill>
        <p:spPr bwMode="auto">
          <a:xfrm>
            <a:off x="5292080" y="4365104"/>
            <a:ext cx="3240360" cy="1827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Черёмуха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Ещё позднее зацветает черёмуха. Она ко времени цветения вся покрыта молодой листвой.</a:t>
            </a:r>
            <a:endParaRPr lang="ru-RU" dirty="0"/>
          </a:p>
        </p:txBody>
      </p:sp>
      <p:pic>
        <p:nvPicPr>
          <p:cNvPr id="39938" name="Picture 2" descr="http://allactions.ru/wp-content/uploads/2013/10/cher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89040"/>
            <a:ext cx="3240360" cy="240826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" name="Picture 2" descr="http://tisyachelistnik.ru/images/cheremuha/cherjomuha-der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888432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://edaplus.info/food_pictures/bird_cher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25144"/>
            <a:ext cx="2886075" cy="18051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садах после распускания листьев зацветают  вишни, груши, яблони.</a:t>
            </a:r>
            <a:endParaRPr lang="ru-RU" dirty="0"/>
          </a:p>
        </p:txBody>
      </p:sp>
      <p:pic>
        <p:nvPicPr>
          <p:cNvPr id="4" name="Picture 6" descr="http://img.mota.ru/upload/wallpapers/2012/04/08/16/05/30519/PRz7ocI25X-1600x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230990" cy="33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62" name="Picture 2" descr="http://oboi.kards.qip.ru/images/wallpaper/9b/d3/119707_prev_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384376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0" descr="http://static.panoramio.com/photos/large/17818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09120"/>
            <a:ext cx="3600400" cy="2016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2" descr="http://enigma-project.ru/wp-content/uploads/2015/04/cvetushaya-yablonya-1.jpg?99aa7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3718892" cy="2181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Хвойные растения весной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Интересные изменения происходят с хвойными </a:t>
            </a:r>
            <a:r>
              <a:rPr lang="ru-RU" sz="2000" b="1" dirty="0" err="1" smtClean="0"/>
              <a:t>растениями.Лиственница</a:t>
            </a:r>
            <a:r>
              <a:rPr lang="ru-RU" sz="2000" b="1" dirty="0" smtClean="0"/>
              <a:t> полностью покрывается новой хвоей . У сосны ,</a:t>
            </a:r>
            <a:r>
              <a:rPr lang="ru-RU" sz="2000" b="1" dirty="0" err="1" smtClean="0"/>
              <a:t>ели,можжевельника</a:t>
            </a:r>
            <a:r>
              <a:rPr lang="ru-RU" sz="2000" b="1" dirty="0" smtClean="0"/>
              <a:t> молодая хвоя вырастает на концах веточек. Она гораздо светлее старой.</a:t>
            </a:r>
            <a:endParaRPr lang="ru-RU" sz="2000" b="1" dirty="0"/>
          </a:p>
        </p:txBody>
      </p:sp>
      <p:pic>
        <p:nvPicPr>
          <p:cNvPr id="5" name="Picture 14" descr="http://samlib.ru/img/c/chuksin_n_j/bright/br_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4038600" cy="2961640"/>
          </a:xfrm>
          <a:prstGeom prst="rect">
            <a:avLst/>
          </a:prstGeom>
          <a:noFill/>
        </p:spPr>
      </p:pic>
      <p:pic>
        <p:nvPicPr>
          <p:cNvPr id="41986" name="Picture 2" descr="http://narod-metod.ru/uploads/images/vesna2012/mozhevel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699792" cy="2466975"/>
          </a:xfrm>
          <a:prstGeom prst="rect">
            <a:avLst/>
          </a:prstGeom>
          <a:noFill/>
        </p:spPr>
      </p:pic>
      <p:pic>
        <p:nvPicPr>
          <p:cNvPr id="7" name="Picture 18" descr="http://www.greenrussia.ru/decor/uploads/posts/kak-pravilno-obrezat-el-i-podgotovit-derevo-k-zi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84984"/>
            <a:ext cx="3200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Приведи примеры раннецветущих растений.</a:t>
            </a:r>
          </a:p>
          <a:p>
            <a:r>
              <a:rPr lang="ru-RU" dirty="0" smtClean="0"/>
              <a:t>Какие  условия необходимы для цветения растений.</a:t>
            </a:r>
          </a:p>
          <a:p>
            <a:r>
              <a:rPr lang="ru-RU" dirty="0" smtClean="0"/>
              <a:t>По каким признакам можно узнать о пробуждении деревьев и кустарников.</a:t>
            </a:r>
            <a:endParaRPr lang="ru-RU" dirty="0"/>
          </a:p>
        </p:txBody>
      </p:sp>
      <p:pic>
        <p:nvPicPr>
          <p:cNvPr id="5" name="Picture 20" descr="http://cs419128.vk.me/v419128172/9f82/biLp1FsdQG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312368" cy="43204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r>
              <a:rPr lang="ru-RU" smtClean="0"/>
              <a:t>Список источников: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1.</a:t>
            </a:r>
            <a:r>
              <a:rPr lang="en-US" sz="1800" dirty="0"/>
              <a:t> </a:t>
            </a:r>
            <a:r>
              <a:rPr lang="en-US" sz="1800" dirty="0" err="1" smtClean="0"/>
              <a:t>orechi.ru›logopedam</a:t>
            </a:r>
            <a:r>
              <a:rPr lang="en-US" sz="1800" dirty="0" smtClean="0"/>
              <a:t>/</a:t>
            </a:r>
            <a:r>
              <a:rPr lang="en-US" sz="1800" dirty="0" err="1" smtClean="0"/>
              <a:t>vesna-kartinki-dlya-detej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</a:t>
            </a:r>
            <a:r>
              <a:rPr lang="en-US" sz="1800" dirty="0"/>
              <a:t> </a:t>
            </a:r>
            <a:r>
              <a:rPr lang="en-US" sz="1800" dirty="0" err="1"/>
              <a:t>happymodern.ru›vesennie</a:t>
            </a:r>
            <a:r>
              <a:rPr lang="en-US" sz="1800" dirty="0"/>
              <a:t>-</a:t>
            </a:r>
            <a:r>
              <a:rPr lang="en-US" sz="1800" dirty="0" err="1"/>
              <a:t>pervocvety</a:t>
            </a:r>
            <a:r>
              <a:rPr lang="en-US" sz="1800" dirty="0"/>
              <a:t>-</a:t>
            </a:r>
            <a:r>
              <a:rPr lang="en-US" sz="1800" dirty="0" err="1"/>
              <a:t>foto</a:t>
            </a:r>
            <a:r>
              <a:rPr lang="en-US" sz="1800" dirty="0"/>
              <a:t>-s</a:t>
            </a:r>
            <a:r>
              <a:rPr lang="en-US" sz="1800" dirty="0" smtClean="0"/>
              <a:t>…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3.</a:t>
            </a:r>
            <a:r>
              <a:rPr lang="en-US" sz="1800" dirty="0"/>
              <a:t> </a:t>
            </a:r>
            <a:r>
              <a:rPr lang="en-US" sz="1800" dirty="0" err="1" smtClean="0"/>
              <a:t>lesnoy-dar.ru›derevya</a:t>
            </a:r>
            <a:r>
              <a:rPr lang="en-US" sz="1800" dirty="0" smtClean="0"/>
              <a:t>…</a:t>
            </a:r>
            <a:r>
              <a:rPr lang="en-US" sz="1800" dirty="0" err="1" smtClean="0"/>
              <a:t>kustarniki</a:t>
            </a:r>
            <a:r>
              <a:rPr lang="en-US" sz="1800" dirty="0" smtClean="0"/>
              <a:t>/volche-lyko.html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4.</a:t>
            </a:r>
            <a:r>
              <a:rPr lang="en-US" sz="1800" dirty="0"/>
              <a:t> </a:t>
            </a:r>
            <a:r>
              <a:rPr lang="en-US" sz="1800" dirty="0" err="1" smtClean="0"/>
              <a:t>liveinternet.ru›users</a:t>
            </a:r>
            <a:r>
              <a:rPr lang="en-US" sz="1800" dirty="0" smtClean="0"/>
              <a:t>/</a:t>
            </a:r>
            <a:r>
              <a:rPr lang="en-US" sz="1800" dirty="0" err="1" smtClean="0"/>
              <a:t>ugolieok</a:t>
            </a:r>
            <a:r>
              <a:rPr lang="en-US" sz="1800" dirty="0" smtClean="0"/>
              <a:t>/post276195624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5.</a:t>
            </a:r>
            <a:r>
              <a:rPr lang="en-US" sz="1800" dirty="0"/>
              <a:t> </a:t>
            </a:r>
            <a:r>
              <a:rPr lang="en-US" sz="1800" dirty="0" err="1"/>
              <a:t>wildlife.by›ecology</a:t>
            </a:r>
            <a:r>
              <a:rPr lang="en-US" sz="1800" dirty="0"/>
              <a:t>/articles/</a:t>
            </a:r>
            <a:r>
              <a:rPr lang="en-US" sz="1800" dirty="0" err="1"/>
              <a:t>Vetrenitsi</a:t>
            </a:r>
            <a:r>
              <a:rPr lang="en-US" sz="1800" dirty="0"/>
              <a:t> — </a:t>
            </a:r>
            <a:r>
              <a:rPr lang="en-US" sz="1800" dirty="0" err="1"/>
              <a:t>tsveti</a:t>
            </a:r>
            <a:r>
              <a:rPr lang="en-US" sz="1800" dirty="0" smtClean="0"/>
              <a:t>…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6. </a:t>
            </a:r>
            <a:r>
              <a:rPr lang="en-US" sz="1800" dirty="0" err="1" smtClean="0"/>
              <a:t>greeninfo.ru›grassy</a:t>
            </a:r>
            <a:r>
              <a:rPr lang="en-US" sz="1800" dirty="0" smtClean="0"/>
              <a:t>/hepatica.html/Article</a:t>
            </a:r>
            <a:r>
              <a:rPr lang="en-US" sz="1800" dirty="0"/>
              <a:t>/_/</a:t>
            </a:r>
            <a:r>
              <a:rPr lang="en-US" sz="1800" dirty="0" err="1"/>
              <a:t>aID</a:t>
            </a:r>
            <a:r>
              <a:rPr lang="en-US" sz="1800" dirty="0" smtClean="0"/>
              <a:t>/…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7.</a:t>
            </a:r>
            <a:r>
              <a:rPr lang="en-US" sz="1800" dirty="0"/>
              <a:t> </a:t>
            </a:r>
            <a:r>
              <a:rPr lang="en-US" sz="1800" dirty="0" smtClean="0"/>
              <a:t>florapedia.ru›</a:t>
            </a:r>
            <a:r>
              <a:rPr lang="ru-RU" sz="1800" dirty="0" err="1" smtClean="0"/>
              <a:t>Хвойные›Можжевельник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8</a:t>
            </a:r>
            <a:r>
              <a:rPr lang="ru-RU" sz="1800" dirty="0" smtClean="0"/>
              <a:t>. </a:t>
            </a:r>
            <a:r>
              <a:rPr lang="en-US" sz="1800" dirty="0"/>
              <a:t>7dach.ru›Uleyskaya/</a:t>
            </a:r>
            <a:r>
              <a:rPr lang="en-US" sz="1800" dirty="0" err="1"/>
              <a:t>takie</a:t>
            </a:r>
            <a:r>
              <a:rPr lang="en-US" sz="1800" dirty="0"/>
              <a:t>-</a:t>
            </a:r>
            <a:r>
              <a:rPr lang="en-US" sz="1800" dirty="0" err="1"/>
              <a:t>raznye</a:t>
            </a:r>
            <a:r>
              <a:rPr lang="en-US" sz="1800" dirty="0"/>
              <a:t>-</a:t>
            </a:r>
            <a:r>
              <a:rPr lang="en-US" sz="1800" dirty="0" err="1"/>
              <a:t>cheremuhi</a:t>
            </a:r>
            <a:r>
              <a:rPr lang="en-US" sz="1800" dirty="0"/>
              <a:t>-…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9. </a:t>
            </a:r>
            <a:r>
              <a:rPr lang="en-US" sz="1800" dirty="0" smtClean="0"/>
              <a:t>ru.wikipedia.org›</a:t>
            </a:r>
            <a:r>
              <a:rPr lang="ru-RU" sz="1800" dirty="0"/>
              <a:t>Берёза </a:t>
            </a:r>
            <a:r>
              <a:rPr lang="ru-RU" sz="1800" dirty="0" err="1" smtClean="0"/>
              <a:t>повислая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10.</a:t>
            </a:r>
            <a:r>
              <a:rPr lang="en-US" sz="1800" dirty="0"/>
              <a:t> ru.wikipedia.org›</a:t>
            </a:r>
            <a:r>
              <a:rPr lang="ru-RU" sz="1800" dirty="0"/>
              <a:t>Лещина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43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zastavki.com/pictures/originals/2014/Nature___Seasons___Spring__Early_grass_from_under_the_snow_in_spring_069165_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5076056" y="4365104"/>
            <a:ext cx="3744416" cy="216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73050"/>
            <a:ext cx="4032448" cy="585311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Растения весной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>С изменениями в неживой природе происходят изменения в жизни растений, животных и людей.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>Весне радуется все живое на Земле. Лес пробуждается, наполняется звуками, движением. На северных склонах еще лежат сугробы мокрого снега, а южные уже дымятся, подсыхая.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>Растения начинают тянуться вверх, стараясь получить как можно больше солнечного света. Корни растений всасывают из теплой почвы влагу, растворяющую накопленные в стволах питательные вещества. Стебли растений передают питание почкам, которые вскоре станут листьями и цветами.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yoga-gazeta.ru/images/130725_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0575" r="10575"/>
          <a:stretch>
            <a:fillRect/>
          </a:stretch>
        </p:blipFill>
        <p:spPr bwMode="auto">
          <a:xfrm>
            <a:off x="539552" y="3933056"/>
            <a:ext cx="4104456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img-fotki.yandex.ru/get/5631/30798054.8/0_7ea8d_ef95772a_XL.jp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5667" r="5667"/>
          <a:stretch>
            <a:fillRect/>
          </a:stretch>
        </p:blipFill>
        <p:spPr bwMode="auto">
          <a:xfrm>
            <a:off x="395536" y="332656"/>
            <a:ext cx="403244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лнце 6"/>
          <p:cNvSpPr/>
          <p:nvPr/>
        </p:nvSpPr>
        <p:spPr>
          <a:xfrm rot="20351204">
            <a:off x="-206300" y="-249148"/>
            <a:ext cx="2833664" cy="24018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Весна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3.bp.blogspot.com/-g3Zd3KOXTHg/Uw37RUP1CjI/AAAAAAAADkg/zuIbXdVYVMQ/s1600/vesnakartinki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6672"/>
            <a:ext cx="4608512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Распустились почки,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Травка вырастает,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В это время птички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 юга прилетают.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60648"/>
            <a:ext cx="364306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Еще одно заметное изменение в природе весной — на кустах и деревьях распускаются почки. Начинают зеленеть листья вербы, ольхи, осины, клена, березы. На опушках появляется первая травка. Зацветают подснежники. Появляются красные цветки медуницы. Пройдет немного времени, и ее цветы станут лиловыми, а потом синими.</a:t>
            </a:r>
            <a:endParaRPr lang="ru-RU" b="1" dirty="0"/>
          </a:p>
        </p:txBody>
      </p:sp>
      <p:pic>
        <p:nvPicPr>
          <p:cNvPr id="5" name="Picture 2" descr="http://stroy-elite.ru/image/tzvety/Galantus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21088"/>
            <a:ext cx="3816424" cy="22636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http://ic.pics.livejournal.com/zvon4ekova/17261434/24997/24997_1000.jpg"/>
          <p:cNvPicPr>
            <a:picLocks noChangeAspect="1" noChangeArrowheads="1"/>
          </p:cNvPicPr>
          <p:nvPr/>
        </p:nvPicPr>
        <p:blipFill>
          <a:blip r:embed="rId3" cstate="print"/>
          <a:srcRect l="4933" r="4933"/>
          <a:stretch>
            <a:fillRect/>
          </a:stretch>
        </p:blipFill>
        <p:spPr bwMode="auto">
          <a:xfrm>
            <a:off x="285905" y="476672"/>
            <a:ext cx="4320480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4" descr="http://mycoweb-sae.narod.ru/fungi/Submitted/SAE4/First_grass_1_SAE_20110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37" y="3356992"/>
            <a:ext cx="3715816" cy="2456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539552" y="332656"/>
            <a:ext cx="2736304" cy="13464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548680"/>
          <a:ext cx="835292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лако 5"/>
          <p:cNvSpPr/>
          <p:nvPr/>
        </p:nvSpPr>
        <p:spPr>
          <a:xfrm>
            <a:off x="3707904" y="2564904"/>
            <a:ext cx="5040560" cy="30963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0"/>
          <a:ext cx="882047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/>
              <a:t>Раннецветущие растения</a:t>
            </a:r>
            <a:endParaRPr lang="ru-RU" sz="3600" dirty="0"/>
          </a:p>
        </p:txBody>
      </p:sp>
      <p:pic>
        <p:nvPicPr>
          <p:cNvPr id="4" name="Picture 2" descr="http://900igr.net/datai/okruzhajuschij-mir/Priroda-vesnoj/0009-013-Rannetsvetuschie-tsv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280920" cy="44198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5" name="Солнце 4"/>
          <p:cNvSpPr/>
          <p:nvPr/>
        </p:nvSpPr>
        <p:spPr>
          <a:xfrm rot="20068097">
            <a:off x="651727" y="373044"/>
            <a:ext cx="1798997" cy="193017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elpriroda.mrsanych.ru/wp-content/uploads/2012/02/0_76961_9906ff4d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324036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</a:t>
            </a:r>
            <a:r>
              <a:rPr lang="ru-RU" b="1" dirty="0" smtClean="0"/>
              <a:t>чистяк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dirty="0" smtClean="0"/>
              <a:t>Ветреница</a:t>
            </a:r>
          </a:p>
          <a:p>
            <a:endParaRPr lang="ru-RU" sz="3200" dirty="0"/>
          </a:p>
          <a:p>
            <a:r>
              <a:rPr lang="ru-RU" sz="3200" b="1" dirty="0" smtClean="0"/>
              <a:t>Печёночница </a:t>
            </a:r>
          </a:p>
          <a:p>
            <a:r>
              <a:rPr lang="ru-RU" sz="3200" b="1" dirty="0" smtClean="0"/>
              <a:t>Гусиный лук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http://acis.kiev.ua/wp-content/uploads/2016/06/pechenoch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3456384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0" descr="https://nebolet.com/medimg/content/zheltyj-gusinyj-luk-4.jpg"/>
          <p:cNvPicPr>
            <a:picLocks noChangeAspect="1" noChangeArrowheads="1"/>
          </p:cNvPicPr>
          <p:nvPr/>
        </p:nvPicPr>
        <p:blipFill>
          <a:blip r:embed="rId4" cstate="print"/>
          <a:srcRect l="39" r="39"/>
          <a:stretch>
            <a:fillRect/>
          </a:stretch>
        </p:blipFill>
        <p:spPr bwMode="auto">
          <a:xfrm>
            <a:off x="899592" y="3861048"/>
            <a:ext cx="2664296" cy="2600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 descr="http://www.eurolab.ua/img/st_img/12_09/4ustjak-wesenniu.jpg"/>
          <p:cNvPicPr>
            <a:picLocks noChangeAspect="1" noChangeArrowheads="1"/>
          </p:cNvPicPr>
          <p:nvPr/>
        </p:nvPicPr>
        <p:blipFill>
          <a:blip r:embed="rId5" cstate="print"/>
          <a:srcRect l="4699" r="4699"/>
          <a:stretch>
            <a:fillRect/>
          </a:stretch>
        </p:blipFill>
        <p:spPr bwMode="auto">
          <a:xfrm>
            <a:off x="6119664" y="1340768"/>
            <a:ext cx="3024336" cy="2627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трелка вниз 8"/>
          <p:cNvSpPr/>
          <p:nvPr/>
        </p:nvSpPr>
        <p:spPr>
          <a:xfrm>
            <a:off x="8460432" y="692696"/>
            <a:ext cx="360040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55776" y="1844824"/>
            <a:ext cx="64807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овая стрелка 10"/>
          <p:cNvSpPr/>
          <p:nvPr/>
        </p:nvSpPr>
        <p:spPr>
          <a:xfrm>
            <a:off x="3851920" y="2492896"/>
            <a:ext cx="1152128" cy="1224136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39552" y="3861048"/>
            <a:ext cx="36004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3491880" y="404664"/>
            <a:ext cx="2592288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Ольха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Ольха </a:t>
            </a:r>
            <a:r>
              <a:rPr lang="ru-RU" b="1" dirty="0"/>
              <a:t>– невзрачное на вид, но совершенно </a:t>
            </a:r>
            <a:r>
              <a:rPr lang="ru-RU" b="1" dirty="0">
                <a:hlinkClick r:id="rId2"/>
              </a:rPr>
              <a:t>необычное дерево</a:t>
            </a:r>
            <a:r>
              <a:rPr lang="ru-RU" b="1" dirty="0"/>
              <a:t>, настоящий предвестник наступающей весны. Всюду еще лежит снег, а она уже цветет. И только после цветения у ольхи начинают распускаться молодые листочки.</a:t>
            </a:r>
          </a:p>
        </p:txBody>
      </p:sp>
      <p:pic>
        <p:nvPicPr>
          <p:cNvPr id="5" name="Picture 8" descr="http://stroyres.net/wp-content/uploads/2015/07/osobennosti-chernoy-ol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000" b="5000"/>
          <a:stretch>
            <a:fillRect/>
          </a:stretch>
        </p:blipFill>
        <p:spPr bwMode="auto">
          <a:xfrm>
            <a:off x="4648200" y="1628800"/>
            <a:ext cx="4172272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225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 Детский сад комбинированного вида № 181» городского округа Самара </vt:lpstr>
      <vt:lpstr>Презентация PowerPoint</vt:lpstr>
      <vt:lpstr>Весна</vt:lpstr>
      <vt:lpstr>Презентация PowerPoint</vt:lpstr>
      <vt:lpstr>Презентация PowerPoint</vt:lpstr>
      <vt:lpstr>Презентация PowerPoint</vt:lpstr>
      <vt:lpstr>Раннецветущие растения</vt:lpstr>
      <vt:lpstr>                                            чистяк</vt:lpstr>
      <vt:lpstr>Ольха</vt:lpstr>
      <vt:lpstr>Ива</vt:lpstr>
      <vt:lpstr> Орешник</vt:lpstr>
      <vt:lpstr>Волчье лыко</vt:lpstr>
      <vt:lpstr>Берёза</vt:lpstr>
      <vt:lpstr>                                    Черёмуха</vt:lpstr>
      <vt:lpstr>В садах после распускания листьев зацветают  вишни, груши, яблони.</vt:lpstr>
      <vt:lpstr>Хвойные растения весной</vt:lpstr>
      <vt:lpstr>Проверим себя</vt:lpstr>
      <vt:lpstr>Список источников: 1. orechi.ru›logopedam/vesna-kartinki-dlya-detej 2. happymodern.ru›vesennie-pervocvety-foto-s… 3. lesnoy-dar.ru›derevya…kustarniki/volche-lyko.html 4. liveinternet.ru›users/ugolieok/post276195624 5. wildlife.by›ecology/articles/Vetrenitsi — tsveti… 6. greeninfo.ru›grassy/hepatica.html/Article/_/aID/… 7. florapedia.ru›Хвойные›Можжевельник 8. 7dach.ru›Uleyskaya/takie-raznye-cheremuhi-… 9. ru.wikipedia.org›Берёза повислая 10. ru.wikipedia.org›Лещина </vt:lpstr>
    </vt:vector>
  </TitlesOfParts>
  <Company>slider999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user</cp:lastModifiedBy>
  <cp:revision>12</cp:revision>
  <dcterms:created xsi:type="dcterms:W3CDTF">2016-08-05T08:06:35Z</dcterms:created>
  <dcterms:modified xsi:type="dcterms:W3CDTF">2018-10-16T16:32:29Z</dcterms:modified>
</cp:coreProperties>
</file>