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8" r:id="rId2"/>
    <p:sldId id="268" r:id="rId3"/>
    <p:sldId id="259" r:id="rId4"/>
    <p:sldId id="267" r:id="rId5"/>
    <p:sldId id="257" r:id="rId6"/>
    <p:sldId id="266" r:id="rId7"/>
    <p:sldId id="269" r:id="rId8"/>
    <p:sldId id="27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705"/>
    <a:srgbClr val="59281D"/>
    <a:srgbClr val="663300"/>
    <a:srgbClr val="9933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1B87E-7656-43A9-ABBE-CBF867ADE64E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DB407-AEB2-4504-9C1C-7EE292275C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49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DB407-AEB2-4504-9C1C-7EE292275C3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0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 hasCustomPrompt="1"/>
          </p:nvPr>
        </p:nvSpPr>
        <p:spPr>
          <a:xfrm>
            <a:off x="1357290" y="359898"/>
            <a:ext cx="7481910" cy="925962"/>
          </a:xfrm>
        </p:spPr>
        <p:txBody>
          <a:bodyPr anchor="b"/>
          <a:lstStyle>
            <a:lvl1pPr algn="l">
              <a:defRPr baseline="0"/>
            </a:lvl1pPr>
            <a:extLst/>
          </a:lstStyle>
          <a:p>
            <a:r>
              <a:rPr kumimoji="0" lang="ru-RU" dirty="0" smtClean="0"/>
              <a:t>Муниципальное бюджетное дошкольное образовательное учреждение «Детский сад №12 !Сибирячок» г. Назарово Красноярского края»</a:t>
            </a:r>
            <a:endParaRPr kumimoji="0" lang="en-US" dirty="0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 hasCustomPrompt="1"/>
          </p:nvPr>
        </p:nvSpPr>
        <p:spPr>
          <a:xfrm>
            <a:off x="1357290" y="1850064"/>
            <a:ext cx="7481910" cy="2936258"/>
          </a:xfrm>
        </p:spPr>
        <p:txBody>
          <a:bodyPr tIns="0">
            <a:noAutofit/>
          </a:bodyPr>
          <a:lstStyle>
            <a:lvl1pPr marL="27432" indent="0" algn="ctr">
              <a:buNone/>
              <a:defRPr sz="4400" baseline="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dirty="0" smtClean="0"/>
              <a:t>«Развитие речевого творчества детей </a:t>
            </a:r>
          </a:p>
          <a:p>
            <a:r>
              <a:rPr kumimoji="0" lang="ru-RU" dirty="0" smtClean="0"/>
              <a:t>через обучение составлению загадок»</a:t>
            </a:r>
            <a:endParaRPr kumimoji="0"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>
          <a:xfrm>
            <a:off x="1357290" y="5500702"/>
            <a:ext cx="7500990" cy="100013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ru-RU" dirty="0" smtClean="0"/>
              <a:t>Представляет:</a:t>
            </a:r>
          </a:p>
          <a:p>
            <a:r>
              <a:rPr lang="ru-RU" dirty="0" smtClean="0"/>
              <a:t> Радионова Светлана Юрьевна, </a:t>
            </a:r>
          </a:p>
          <a:p>
            <a:r>
              <a:rPr lang="ru-RU" dirty="0" smtClean="0"/>
              <a:t>воспитатель первой квалификационной категории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 anchor="ctr">
            <a:noAutofit/>
          </a:bodyPr>
          <a:lstStyle>
            <a:lvl1pPr algn="ctr">
              <a:defRPr sz="2000" baseline="0">
                <a:latin typeface="+mj-lt"/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57818" y="63817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b="1" dirty="0" smtClean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/>
            </a:r>
            <a:br>
              <a:rPr lang="ru-RU" sz="1800" b="1" dirty="0" smtClean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</a:br>
            <a:endParaRPr lang="ru-RU" sz="1800" b="1" dirty="0">
              <a:ln w="19050">
                <a:solidFill>
                  <a:prstClr val="white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571604" y="2500306"/>
            <a:ext cx="7143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b="1" dirty="0" smtClean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1800" b="1" dirty="0" smtClean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sz="1800" b="1" dirty="0">
              <a:ln w="19050">
                <a:solidFill>
                  <a:prstClr val="white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>
            <a:lvl1pPr algn="ctr">
              <a:defRPr sz="2000"/>
            </a:lvl1pPr>
            <a:extLst/>
          </a:lstStyle>
          <a:p>
            <a:r>
              <a:rPr kumimoji="0" lang="ru-RU" dirty="0" smtClean="0"/>
              <a:t>Цель мастер-класса:</a:t>
            </a:r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1037274" y="-366742"/>
            <a:ext cx="7498080" cy="8429684"/>
          </a:xfrm>
        </p:spPr>
        <p:txBody>
          <a:bodyPr vert="eaVert"/>
          <a:lstStyle>
            <a:lvl1pPr>
              <a:buNone/>
              <a:defRPr/>
            </a:lvl1pPr>
            <a:lvl5pPr>
              <a:defRPr/>
            </a:lvl5pPr>
            <a:extLst/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 hasCustomPrompt="1"/>
          </p:nvPr>
        </p:nvSpPr>
        <p:spPr>
          <a:xfrm>
            <a:off x="1357290" y="214290"/>
            <a:ext cx="7481910" cy="571504"/>
          </a:xfrm>
        </p:spPr>
        <p:txBody>
          <a:bodyPr anchor="b"/>
          <a:lstStyle>
            <a:lvl1pPr algn="ctr">
              <a:defRPr sz="2800" b="1" baseline="0"/>
            </a:lvl1pPr>
            <a:extLst/>
          </a:lstStyle>
          <a:p>
            <a:r>
              <a:rPr kumimoji="0" lang="ru-RU" dirty="0" smtClean="0"/>
              <a:t>Цель мастер-класса:</a:t>
            </a:r>
            <a:endParaRPr kumimoji="0" lang="en-US" dirty="0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 hasCustomPrompt="1"/>
          </p:nvPr>
        </p:nvSpPr>
        <p:spPr>
          <a:xfrm>
            <a:off x="1357290" y="1142984"/>
            <a:ext cx="7500990" cy="5572164"/>
          </a:xfrm>
        </p:spPr>
        <p:txBody>
          <a:bodyPr tIns="0">
            <a:noAutofit/>
          </a:bodyPr>
          <a:lstStyle>
            <a:lvl1pPr marL="27432" marR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None/>
              <a:tabLst/>
              <a:defRPr lang="ru-RU" sz="1800" b="1" baseline="0" smtClean="0"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dirty="0" smtClean="0"/>
              <a:t>К концу мастер-класса слушатели:</a:t>
            </a:r>
          </a:p>
          <a:p>
            <a:r>
              <a:rPr kumimoji="0" lang="ru-RU" dirty="0" smtClean="0"/>
              <a:t>получат представление о технологии развития связной речи «Обучение детей составлению загадок», как о технологии направленной на речевое развитие, развитие воображения детей 3-7 лет для достижения планируемых результатов, обозначенных целевыми ориентирами ФГОС:</a:t>
            </a:r>
          </a:p>
          <a:p>
            <a:r>
              <a:rPr kumimoji="0" lang="ru-RU" dirty="0" smtClean="0"/>
              <a:t>-Ребёнок достаточно хорошо владеет устной речью.</a:t>
            </a:r>
          </a:p>
          <a:p>
            <a:r>
              <a:rPr kumimoji="0" lang="ru-RU" dirty="0" smtClean="0"/>
              <a:t>-Строит речевые высказывания в ситуации общения.</a:t>
            </a:r>
          </a:p>
          <a:p>
            <a:r>
              <a:rPr kumimoji="0" lang="ru-RU" dirty="0" smtClean="0"/>
              <a:t>-Ребёнок обладает развитым воображением, которое реализует в коммуникативной деятельности.</a:t>
            </a:r>
          </a:p>
          <a:p>
            <a:r>
              <a:rPr kumimoji="0" lang="ru-RU" dirty="0" smtClean="0"/>
              <a:t>-У ребёнка складываются предпосылки </a:t>
            </a:r>
            <a:r>
              <a:rPr kumimoji="0" lang="ru-RU" dirty="0" err="1" smtClean="0"/>
              <a:t>речетворчества</a:t>
            </a:r>
            <a:r>
              <a:rPr kumimoji="0" lang="ru-RU" dirty="0" smtClean="0"/>
              <a:t>.</a:t>
            </a:r>
          </a:p>
          <a:p>
            <a:r>
              <a:rPr kumimoji="0" lang="ru-RU" dirty="0" smtClean="0"/>
              <a:t>-Ребёнок понимает и может объяснить переносный смысл в загадках, словосочетаниях.</a:t>
            </a:r>
          </a:p>
          <a:p>
            <a:r>
              <a:rPr kumimoji="0" lang="ru-RU" dirty="0" smtClean="0"/>
              <a:t>-Ребёнок умеет строить сравнения объектов по заданному признаку.</a:t>
            </a:r>
          </a:p>
          <a:p>
            <a:r>
              <a:rPr kumimoji="0" lang="ru-RU" dirty="0" smtClean="0"/>
              <a:t>-Ребёнок умеет строить предложения с противопоставлением.</a:t>
            </a:r>
          </a:p>
          <a:p>
            <a:r>
              <a:rPr kumimoji="0" lang="ru-RU" dirty="0" smtClean="0"/>
              <a:t>-Ребёнок понимает и умеет строить фразы с образными характеристиками.</a:t>
            </a:r>
          </a:p>
          <a:p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lvl1pPr>
          </a:lstStyle>
          <a:p>
            <a:r>
              <a:rPr kumimoji="0" lang="ru-RU" dirty="0" smtClean="0"/>
              <a:t/>
            </a:r>
            <a:br>
              <a:rPr kumimoji="0" lang="ru-RU" dirty="0" smtClean="0"/>
            </a:br>
            <a:r>
              <a:rPr kumimoji="0" lang="ru-RU" dirty="0" smtClean="0"/>
              <a:t>Предварительный этап – можно начинать с детьми 3-х лет:</a:t>
            </a:r>
            <a:br>
              <a:rPr kumimoji="0" lang="ru-RU" dirty="0" smtClean="0"/>
            </a:br>
            <a:r>
              <a:rPr kumimoji="0" lang="ru-RU" dirty="0" smtClean="0"/>
              <a:t>обучение детей составлению сравнений объектов по заданным признакам с использованием карточек-схем, картинок и реальных предметов из ближайшего окружения.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1428728" y="1643050"/>
            <a:ext cx="750099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Модель составления сравнений:</a:t>
            </a:r>
          </a:p>
          <a:p>
            <a:pPr algn="l">
              <a:defRPr/>
            </a:pP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1.объект 1.</a:t>
            </a:r>
          </a:p>
          <a:p>
            <a:pPr algn="l">
              <a:defRPr/>
            </a:pP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2.обозначение его признака </a:t>
            </a:r>
            <a:r>
              <a:rPr lang="ru-RU" sz="2000" i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(форма, цвет, вкус, звук, температура и т.д.)</a:t>
            </a:r>
          </a:p>
          <a:p>
            <a:pPr algn="l">
              <a:defRPr/>
            </a:pP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3.определение значения признака </a:t>
            </a:r>
            <a:r>
              <a:rPr lang="ru-RU" sz="2000" i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(какой).</a:t>
            </a:r>
          </a:p>
          <a:p>
            <a:pPr algn="l">
              <a:defRPr/>
            </a:pP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4.сравнение данного значения со значением признака в другом объекте 2  (что бывает таким же по </a:t>
            </a:r>
            <a:r>
              <a:rPr lang="ru-RU" sz="2000" i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(признак) </a:t>
            </a: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как </a:t>
            </a:r>
            <a:r>
              <a:rPr lang="ru-RU" sz="2000" i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(объект)).</a:t>
            </a:r>
          </a:p>
          <a:p>
            <a:pPr algn="l">
              <a:defRPr/>
            </a:pPr>
            <a:endParaRPr lang="ru-RU" sz="2000" kern="1200" baseline="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ru-RU" sz="24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Пример:</a:t>
            </a:r>
          </a:p>
          <a:p>
            <a:pPr algn="l">
              <a:defRPr/>
            </a:pP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</a:t>
            </a:r>
            <a:r>
              <a:rPr lang="ru-RU" sz="20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Цыплёнок</a:t>
            </a: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</a:t>
            </a:r>
            <a:r>
              <a:rPr lang="ru-RU" sz="2000" i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объект 1</a:t>
            </a: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</a:t>
            </a:r>
          </a:p>
          <a:p>
            <a:pPr algn="l">
              <a:defRPr/>
            </a:pP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</a:t>
            </a:r>
            <a:r>
              <a:rPr lang="ru-RU" sz="20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по цвету </a:t>
            </a: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ru-RU" sz="2000" i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признак</a:t>
            </a: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</a:t>
            </a:r>
          </a:p>
          <a:p>
            <a:pPr algn="l">
              <a:defRPr/>
            </a:pP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</a:t>
            </a:r>
            <a:r>
              <a:rPr lang="ru-RU" sz="20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жёлтый</a:t>
            </a: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(значение признака)</a:t>
            </a:r>
          </a:p>
          <a:p>
            <a:pPr algn="l">
              <a:defRPr/>
            </a:pP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4.</a:t>
            </a:r>
            <a:r>
              <a:rPr lang="ru-RU" sz="20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такой же жёлтый </a:t>
            </a: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(значение признака) </a:t>
            </a:r>
            <a:r>
              <a:rPr lang="ru-RU" sz="20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по цвету </a:t>
            </a: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(признак) </a:t>
            </a:r>
            <a:r>
              <a:rPr lang="ru-RU" sz="20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как солнце</a:t>
            </a:r>
            <a:r>
              <a:rPr lang="ru-RU" sz="20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(объект 2)</a:t>
            </a:r>
          </a:p>
          <a:p>
            <a:pPr algn="ctr">
              <a:defRPr/>
            </a:pPr>
            <a:endParaRPr lang="ru-RU" sz="2800" kern="1200" baseline="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42976" y="274638"/>
            <a:ext cx="7790712" cy="654032"/>
          </a:xfrm>
        </p:spPr>
        <p:txBody>
          <a:bodyPr/>
          <a:lstStyle>
            <a:lvl1pPr>
              <a:defRPr b="1" i="0" baseline="0"/>
            </a:lvl1pPr>
          </a:lstStyle>
          <a:p>
            <a:r>
              <a:rPr lang="ru-RU" dirty="0" smtClean="0"/>
              <a:t>Первый этап обучения детей составлению загадки можно начинать после освоения детьми модели составления сравнений.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1142976" y="1071546"/>
            <a:ext cx="778674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Модель №1 «Какой – что бывает таким же»</a:t>
            </a:r>
          </a:p>
          <a:p>
            <a:pPr algn="l">
              <a:defRPr/>
            </a:pPr>
            <a:r>
              <a:rPr lang="ru-RU" sz="18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1.объект </a:t>
            </a:r>
          </a:p>
          <a:p>
            <a:pPr algn="l">
              <a:defRPr/>
            </a:pPr>
            <a:r>
              <a:rPr lang="ru-RU" sz="18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2.образные характеристики объекта по заданному признаку (цвет,  действие, форма и т.п.) – </a:t>
            </a:r>
            <a:r>
              <a:rPr lang="ru-RU" sz="1800" i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записываются схематически в левый столбец таблицы</a:t>
            </a:r>
          </a:p>
          <a:p>
            <a:pPr algn="l">
              <a:defRPr/>
            </a:pPr>
            <a:r>
              <a:rPr lang="ru-RU" sz="18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3.находим сравнения по перечисленным значениям признаков –</a:t>
            </a:r>
            <a:r>
              <a:rPr lang="ru-RU" sz="1800" i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вносим их в правый столбец таблицы</a:t>
            </a:r>
          </a:p>
          <a:p>
            <a:pPr algn="l">
              <a:defRPr/>
            </a:pPr>
            <a:r>
              <a:rPr lang="ru-RU" sz="16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4. Чтение загадки с применением связки между правым и левым столбцом «</a:t>
            </a:r>
            <a:r>
              <a:rPr lang="ru-RU" sz="16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Как</a:t>
            </a:r>
            <a:r>
              <a:rPr lang="ru-RU" sz="16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» и «</a:t>
            </a:r>
            <a:r>
              <a:rPr lang="ru-RU" sz="1600" b="1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Но не</a:t>
            </a:r>
            <a:r>
              <a:rPr lang="ru-RU" sz="1600" kern="1200" baseline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»</a:t>
            </a:r>
          </a:p>
          <a:p>
            <a:pPr algn="l">
              <a:defRPr/>
            </a:pPr>
            <a:endParaRPr lang="ru-RU" sz="1800" kern="1200" baseline="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l">
              <a:defRPr/>
            </a:pPr>
            <a:endParaRPr lang="ru-RU" sz="1800" kern="1200" baseline="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l">
              <a:defRPr/>
            </a:pPr>
            <a:endParaRPr lang="ru-RU" sz="1800" kern="1200" baseline="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 userDrawn="1"/>
        </p:nvGraphicFramePr>
        <p:xfrm>
          <a:off x="1500166" y="3714750"/>
          <a:ext cx="7286676" cy="171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428629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Какой?</a:t>
                      </a:r>
                      <a:endParaRPr lang="ru-RU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Что бывает таким же?</a:t>
                      </a:r>
                      <a:endParaRPr lang="ru-RU" baseline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9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как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29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как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9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но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 userDrawn="1"/>
        </p:nvSpPr>
        <p:spPr>
          <a:xfrm>
            <a:off x="1285852" y="5429264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освоения данной модели начинается</a:t>
            </a:r>
            <a:r>
              <a:rPr lang="ru-RU" baseline="0" dirty="0" smtClean="0"/>
              <a:t> знакомство с составлением загадок на основе «</a:t>
            </a:r>
            <a:r>
              <a:rPr lang="ru-RU" b="1" baseline="0" dirty="0" smtClean="0"/>
              <a:t>занижения</a:t>
            </a:r>
            <a:r>
              <a:rPr lang="ru-RU" baseline="0" dirty="0" smtClean="0"/>
              <a:t>» или «</a:t>
            </a:r>
            <a:r>
              <a:rPr lang="ru-RU" b="1" baseline="0" dirty="0" smtClean="0"/>
              <a:t>завышения</a:t>
            </a:r>
            <a:r>
              <a:rPr lang="ru-RU" baseline="0" dirty="0" smtClean="0"/>
              <a:t>» свойств объекта.</a:t>
            </a:r>
          </a:p>
          <a:p>
            <a:r>
              <a:rPr lang="ru-RU" baseline="0" dirty="0" smtClean="0"/>
              <a:t>Пример «</a:t>
            </a:r>
            <a:r>
              <a:rPr lang="ru-RU" b="1" baseline="0" dirty="0" smtClean="0"/>
              <a:t>занижения</a:t>
            </a:r>
            <a:r>
              <a:rPr lang="ru-RU" baseline="0" dirty="0" smtClean="0"/>
              <a:t>»: «</a:t>
            </a:r>
            <a:r>
              <a:rPr lang="ru-RU" i="1" baseline="0" dirty="0" smtClean="0"/>
              <a:t>самовар тусклый </a:t>
            </a:r>
            <a:r>
              <a:rPr lang="ru-RU" baseline="0" dirty="0" smtClean="0"/>
              <a:t>как </a:t>
            </a:r>
            <a:r>
              <a:rPr lang="ru-RU" i="1" baseline="0" dirty="0" smtClean="0"/>
              <a:t>нечищеные ботинки», </a:t>
            </a:r>
            <a:r>
              <a:rPr lang="ru-RU" b="1" i="0" baseline="0" dirty="0" smtClean="0"/>
              <a:t>«завышения»: </a:t>
            </a:r>
            <a:r>
              <a:rPr lang="ru-RU" i="1" baseline="0" dirty="0" smtClean="0"/>
              <a:t>«самовар блестящий </a:t>
            </a:r>
            <a:r>
              <a:rPr lang="ru-RU" i="0" baseline="0" dirty="0" smtClean="0"/>
              <a:t>как</a:t>
            </a:r>
            <a:r>
              <a:rPr lang="ru-RU" i="1" baseline="0" dirty="0" smtClean="0"/>
              <a:t> начищенная монета».</a:t>
            </a:r>
            <a:endParaRPr lang="ru-RU" i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42976" y="142852"/>
            <a:ext cx="7786742" cy="857256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ru-RU" dirty="0" smtClean="0"/>
              <a:t>Следующий этап обучения детей составлению загадок – знакомство с моделью №2 «Что делает – что(кт0) делает так же»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E92CAE67-5676-470E-AFD8-E0DD35A75A55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BBA29118-6525-4D02-AD2A-AFC692769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r>
              <a:rPr kumimoji="0" lang="ru-RU" smtClean="0"/>
              <a:t>Муниципальное бюджетное дошкольное образовательное учреждение «Детский сад №12 «Сибирячок» г.Назарово Красноярского края»</a:t>
            </a:r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>
            <a:extLst/>
          </a:lstStyle>
          <a:p>
            <a:endParaRPr kumimoji="0"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357290" y="1785926"/>
            <a:ext cx="7500990" cy="4572032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algn="ctr">
              <a:defRPr/>
            </a:pPr>
            <a:endParaRPr lang="ru-RU" sz="3600" kern="1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93" r:id="rId2"/>
    <p:sldLayoutId id="2147483794" r:id="rId3"/>
    <p:sldLayoutId id="2147483795" r:id="rId4"/>
    <p:sldLayoutId id="2147483796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just" rtl="0" eaLnBrk="1" latinLnBrk="0" hangingPunct="1">
        <a:spcBef>
          <a:spcPct val="0"/>
        </a:spcBef>
        <a:buNone/>
        <a:defRPr kumimoji="0" sz="2000" kern="1200" baseline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None/>
        <a:defRPr kumimoji="0" lang="ru-RU" sz="2800" kern="1200" baseline="0" smtClean="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3937" y="1484784"/>
            <a:ext cx="8892480" cy="3024336"/>
          </a:xfrm>
        </p:spPr>
        <p:txBody>
          <a:bodyPr/>
          <a:lstStyle/>
          <a:p>
            <a:pPr marL="741045" algn="ctr"/>
            <a:r>
              <a:rPr lang="ru-RU" sz="3600" dirty="0">
                <a:effectLst/>
                <a:latin typeface="Times New Roman"/>
                <a:ea typeface="Times New Roman"/>
              </a:rPr>
              <a:t>«Технология обучения детей составлению загадок. Составление загадок как средство развития 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речи  детей.»</a:t>
            </a:r>
            <a:endParaRPr lang="ru-RU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4941169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 Дорошко Е.С.</a:t>
            </a:r>
          </a:p>
        </p:txBody>
      </p:sp>
    </p:spTree>
    <p:extLst>
      <p:ext uri="{BB962C8B-B14F-4D97-AF65-F5344CB8AC3E}">
        <p14:creationId xmlns:p14="http://schemas.microsoft.com/office/powerpoint/2010/main" val="31869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97152"/>
            <a:ext cx="7553918" cy="1944216"/>
          </a:xfrm>
        </p:spPr>
        <p:txBody>
          <a:bodyPr/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663300"/>
                </a:solidFill>
                <a:effectLst/>
                <a:ea typeface="+mn-ea"/>
                <a:cs typeface="+mn-cs"/>
              </a:rPr>
              <a:t/>
            </a:r>
            <a:br>
              <a:rPr lang="ru-RU" sz="1400" dirty="0">
                <a:solidFill>
                  <a:srgbClr val="663300"/>
                </a:solidFill>
                <a:effectLst/>
                <a:ea typeface="+mn-ea"/>
                <a:cs typeface="+mn-cs"/>
              </a:rPr>
            </a:br>
            <a:r>
              <a:rPr lang="ru-RU" sz="1400" dirty="0" smtClean="0">
                <a:solidFill>
                  <a:srgbClr val="663300"/>
                </a:solidFill>
                <a:effectLst/>
                <a:ea typeface="+mn-ea"/>
                <a:cs typeface="+mn-cs"/>
              </a:rPr>
              <a:t/>
            </a:r>
            <a:br>
              <a:rPr lang="ru-RU" sz="1400" dirty="0" smtClean="0">
                <a:solidFill>
                  <a:srgbClr val="663300"/>
                </a:solidFill>
                <a:effectLst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Загадка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одна из малых форм устного народного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творчества.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Составляя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загадки, дети учатся четко и кратко описывать предметы, явления, находить и выделять в них наиболее существенные качества, признаки, свойства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предметов.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которые решает  педагог при обучении детей составлению загадок: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Развитие 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мышления, памяти, внимания, воображения;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Расширение 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запаса  знаний и представлений об окружающем мире;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Обогащение 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активного словаря;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Развитие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связной, грамматически правильной речи;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Установление  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элементарных связей  и зависимостей между предметами, объектами окружающего мира;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Совершенствование  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умение использовать разные части речи по смыслу.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877272"/>
            <a:ext cx="7560841" cy="1096650"/>
          </a:xfrm>
        </p:spPr>
        <p:txBody>
          <a:bodyPr/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детей составлению загадок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составлению загадок начинается с 3,5 лет и способствует развитию активной речи, умственному воспитанию. 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практике работы с детьми дошкольного возраста используются три основных модели составления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загадок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Модель 1.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«Какой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? - Что бывает таким же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?»</a:t>
            </a:r>
            <a:br>
              <a:rPr lang="ru-RU" sz="24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400" i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Модель 2.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«Что 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делает? Что (кто) делает так же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?»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400" i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400" i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Модель 3.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«На 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что похоже? Чем отличается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?»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endParaRPr lang="ru-RU" sz="24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0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8640"/>
            <a:ext cx="7632848" cy="6526508"/>
          </a:xfrm>
        </p:spPr>
        <p:txBody>
          <a:bodyPr/>
          <a:lstStyle/>
          <a:p>
            <a:pPr marL="0" lvl="0">
              <a:spcBef>
                <a:spcPts val="0"/>
              </a:spcBef>
              <a:buClrTx/>
              <a:buSzTx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"Какой? - Что бывает таким же?". </a:t>
            </a:r>
            <a:endParaRPr lang="ru-RU" sz="20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16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Воспитатель вывешивает 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табличку </a:t>
            </a:r>
            <a:r>
              <a:rPr lang="ru-RU" sz="16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изображением модели составления загадки и предлагает детям составить загадку про какой-либо объект</a:t>
            </a:r>
            <a:r>
              <a:rPr lang="ru-RU" sz="1600" b="0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 СОЛНЦЕ.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ru-RU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левой части таблицы: «Какое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?». 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даются образные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по заданным педагогом признакам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Какой объект по цвету, по форме, по действию. 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правой части таблицы:  «Что такое же яркое (круглое, жаркое), но не солнце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endParaRPr lang="ru-RU" sz="1600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endParaRPr lang="ru-RU" sz="16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endParaRPr lang="ru-RU" sz="1600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endParaRPr lang="ru-RU" sz="16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 таблички педагог предлагает прочитать загадку,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ru-RU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вставляя между строчками правого и левого столбцов связки "Как" или "Но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ru-RU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не". </a:t>
            </a:r>
            <a:endParaRPr lang="ru-RU" sz="1600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ctr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«Яркое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лампа?  Круглое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колесо?  Жаркое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не огонь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?» Что это?»</a:t>
            </a:r>
            <a:endParaRPr lang="ru-RU" sz="1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ctr">
              <a:lnSpc>
                <a:spcPct val="150000"/>
              </a:lnSpc>
              <a:spcBef>
                <a:spcPts val="0"/>
              </a:spcBef>
              <a:buClrTx/>
              <a:buSzTx/>
            </a:pPr>
            <a:endParaRPr lang="ru-RU" sz="1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ctr">
              <a:spcBef>
                <a:spcPts val="0"/>
              </a:spcBef>
              <a:buClrTx/>
              <a:buSzTx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17497"/>
              </p:ext>
            </p:extLst>
          </p:nvPr>
        </p:nvGraphicFramePr>
        <p:xfrm>
          <a:off x="2411760" y="3251740"/>
          <a:ext cx="4896544" cy="1691640"/>
        </p:xfrm>
        <a:graphic>
          <a:graphicData uri="http://schemas.openxmlformats.org/drawingml/2006/table">
            <a:tbl>
              <a:tblPr firstRow="1" firstCol="1" bandRow="1"/>
              <a:tblGrid>
                <a:gridCol w="3312367"/>
                <a:gridCol w="1584177"/>
              </a:tblGrid>
              <a:tr h="4137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 «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Какое? (какая? Какой?)»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«Что такое же? 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09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Яркое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Круглое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Жаркое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 Лампа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  Колесо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  Огонь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5776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2391" y="260648"/>
            <a:ext cx="792961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Модель 2. «Что делает – что (кто) делает так же»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(4-5 лет)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Методика работы с моделью 2 аналогична работе с первой моделью. Перед детьми вывешивается таблица, которая постепенно заполняется сначала в левой, а затем в правой части.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Например: КОМАР.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2391" y="2060848"/>
            <a:ext cx="764607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Заполнение левой части таблицы: «Что делает?»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Заполнение правой части таблицы:  «Кто делает  то же действие?»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Далее </a:t>
            </a:r>
            <a:r>
              <a:rPr lang="ru-RU" altLang="ru-RU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педагог предлагает составить загадку в целом, используя </a:t>
            </a:r>
            <a:r>
              <a:rPr lang="ru-RU" altLang="ru-RU" sz="16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связки "Как</a:t>
            </a:r>
            <a:r>
              <a:rPr lang="ru-RU" altLang="ru-RU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", "Но </a:t>
            </a:r>
            <a:r>
              <a:rPr lang="ru-RU" altLang="ru-RU" sz="16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не; а не". </a:t>
            </a:r>
            <a:r>
              <a:rPr lang="ru-RU" altLang="ru-RU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Составление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загадки о комаре.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908560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«Что такое?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Летает</a:t>
            </a:r>
            <a:r>
              <a:rPr lang="ru-RU" alt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а не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самолёт?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Пищит</a:t>
            </a:r>
            <a:r>
              <a:rPr lang="ru-RU" alt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а не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мышь?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Кусается</a:t>
            </a:r>
            <a:r>
              <a:rPr lang="ru-RU" alt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а не собака</a:t>
            </a:r>
            <a:r>
              <a:rPr lang="ru-RU" alt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?»</a:t>
            </a:r>
            <a:endParaRPr lang="ru-RU" alt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720964"/>
              </p:ext>
            </p:extLst>
          </p:nvPr>
        </p:nvGraphicFramePr>
        <p:xfrm>
          <a:off x="2385912" y="3140968"/>
          <a:ext cx="5362576" cy="1691640"/>
        </p:xfrm>
        <a:graphic>
          <a:graphicData uri="http://schemas.openxmlformats.org/drawingml/2006/table">
            <a:tbl>
              <a:tblPr firstRow="1" firstCol="1" bandRow="1"/>
              <a:tblGrid>
                <a:gridCol w="2681288"/>
                <a:gridCol w="268128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«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Что делает?»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«Кто делает то же действие?»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79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     Летает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     Пищит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     Кусается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        Самолёт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         Мышка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             Собака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0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5956" y="188640"/>
            <a:ext cx="771530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Модель 3. «На что похоже – чем отличается»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Особенностью освоения этой модели является то, что ребёнок, сравнивая один объект с каким-либо другим объектом, находит между ними общее и различное. 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Например: РАСЧЕСКА.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/>
                <a:ea typeface="Times New Roman"/>
              </a:rPr>
              <a:t>Заполнение </a:t>
            </a:r>
            <a:r>
              <a:rPr lang="ru-RU" sz="1600" dirty="0">
                <a:latin typeface="Times New Roman"/>
                <a:ea typeface="Times New Roman"/>
              </a:rPr>
              <a:t>левой части таблицы: «На что похожа? (на забор, на пилу, на траву</a:t>
            </a:r>
            <a:r>
              <a:rPr lang="ru-RU" sz="1600" dirty="0" smtClean="0">
                <a:latin typeface="Times New Roman"/>
                <a:ea typeface="Times New Roman"/>
              </a:rPr>
              <a:t>)</a:t>
            </a:r>
            <a:r>
              <a:rPr lang="ru-RU" sz="1600" dirty="0"/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правой части таблицы: «Чем отличается?»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Вставка «слов – связки» – КАК, НО. </a:t>
            </a:r>
          </a:p>
          <a:p>
            <a:pPr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загадки 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расчёске: 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забор, но нельзя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лазить. Как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пила, но не пилит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трава, но не растёт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>
              <a:lnSpc>
                <a:spcPct val="150000"/>
              </a:lnSpc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436705"/>
              </p:ext>
            </p:extLst>
          </p:nvPr>
        </p:nvGraphicFramePr>
        <p:xfrm>
          <a:off x="2390778" y="3068960"/>
          <a:ext cx="5362576" cy="1508760"/>
        </p:xfrm>
        <a:graphic>
          <a:graphicData uri="http://schemas.openxmlformats.org/drawingml/2006/table">
            <a:tbl>
              <a:tblPr firstRow="1" firstCol="1" bandRow="1"/>
              <a:tblGrid>
                <a:gridCol w="2681288"/>
                <a:gridCol w="268128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«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что похоже?»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«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Чем отличается?»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         Забор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         Пила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         Трава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 Нельзя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лазить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 Не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пилит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        Не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растёт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95250" marT="57150" marB="5715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18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8640"/>
            <a:ext cx="7500990" cy="557216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Составление загадок как средство развития речи  детей.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Роль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загадок велика.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Они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оказывают большое влияние на развитие речи детей,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развитие воображения и мышления детей, на обогащение их представлений об окружающем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мире,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 развитие ребенка в целом. </a:t>
            </a:r>
            <a:endParaRPr lang="ru-RU" sz="1600" b="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Особое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значение имеет загадка для развития речи дошкольника. </a:t>
            </a:r>
            <a:endParaRPr lang="ru-RU" sz="16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Работа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 загадками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применяется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для обогащения словарного запаса детей. Лексика загадок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способствует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увеличению пассивного и активного словаря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детей. </a:t>
            </a:r>
          </a:p>
          <a:p>
            <a:pPr>
              <a:lnSpc>
                <a:spcPct val="150000"/>
              </a:lnSpc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При составлении загадок, ребёнок подбирает существенные признаки, качества, действия предмета; происходит активизация и расширение словаря существительных, прилагательных, глаголов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. </a:t>
            </a:r>
            <a:endParaRPr lang="ru-RU" sz="1600" b="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загадках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дети учатся образовывать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сложные прилагательные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. </a:t>
            </a:r>
            <a:b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(длинношеий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красноклювый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лебедь)</a:t>
            </a:r>
          </a:p>
          <a:p>
            <a:pPr>
              <a:lnSpc>
                <a:spcPct val="150000"/>
              </a:lnSpc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Загадки способствуют развитию речи и тем, что идет расширение лексического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строя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языка: ребенок употребляет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обобщенные слова, антонимы,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синонимы, многозначные слова, сравнения, создающие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выразительную характеристику предмета в загадке.</a:t>
            </a:r>
          </a:p>
          <a:p>
            <a:pPr>
              <a:lnSpc>
                <a:spcPct val="150000"/>
              </a:lnSpc>
            </a:pPr>
            <a:endParaRPr lang="ru-RU" sz="1600" b="0" dirty="0" smtClean="0">
              <a:solidFill>
                <a:srgbClr val="4F271C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endParaRPr lang="ru-RU" sz="1600" b="0" dirty="0">
              <a:solidFill>
                <a:srgbClr val="4F271C"/>
              </a:solidFill>
              <a:effectLst/>
              <a:latin typeface="Times New Roman"/>
              <a:ea typeface="Times New Roman"/>
            </a:endParaRPr>
          </a:p>
          <a:p>
            <a:pPr marL="0" lvl="0" algn="ctr">
              <a:spcBef>
                <a:spcPts val="0"/>
              </a:spcBef>
              <a:buClrTx/>
              <a:buSzTx/>
              <a:defRPr/>
            </a:pPr>
            <a:endParaRPr lang="ru-RU" sz="2800" b="0" dirty="0" smtClean="0">
              <a:solidFill>
                <a:srgbClr val="5928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ctr">
              <a:spcBef>
                <a:spcPts val="0"/>
              </a:spcBef>
              <a:buClrTx/>
              <a:buSzTx/>
              <a:defRPr/>
            </a:pPr>
            <a:endParaRPr lang="ru-RU" sz="2800" dirty="0">
              <a:solidFill>
                <a:srgbClr val="5928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ctr">
              <a:spcBef>
                <a:spcPts val="0"/>
              </a:spcBef>
              <a:buClrTx/>
              <a:buSzTx/>
              <a:defRPr/>
            </a:pPr>
            <a:endParaRPr lang="ru-RU" sz="2800" dirty="0" smtClean="0">
              <a:solidFill>
                <a:srgbClr val="5928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6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502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0648"/>
            <a:ext cx="7500990" cy="5572164"/>
          </a:xfrm>
        </p:spPr>
        <p:txBody>
          <a:bodyPr/>
          <a:lstStyle/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При составлении загадок:</a:t>
            </a:r>
          </a:p>
          <a:p>
            <a:pPr marL="313182" lvl="0" indent="-285750">
              <a:lnSpc>
                <a:spcPct val="150000"/>
              </a:lnSpc>
              <a:buClr>
                <a:srgbClr val="3891A7"/>
              </a:buClr>
              <a:buFont typeface="Wingdings" panose="05000000000000000000" pitchFamily="2" charset="2"/>
              <a:buChar char="§"/>
            </a:pP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ебенок создает свои оригинальные словосочетания, грамматические конструкции, тексты, соблюдая структуру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; идет обогащение речи ребенка грамматическими формами и конструкциями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;</a:t>
            </a:r>
          </a:p>
          <a:p>
            <a:pPr marL="313182" lvl="0" indent="-285750">
              <a:lnSpc>
                <a:spcPct val="150000"/>
              </a:lnSpc>
              <a:buClr>
                <a:srgbClr val="3891A7"/>
              </a:buClr>
              <a:buFont typeface="Wingdings" panose="05000000000000000000" pitchFamily="2" charset="2"/>
              <a:buChar char="§"/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Ребенок соединяет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предложения разными способами связи;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используются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связки: «как», «будто», «но не», «но без». </a:t>
            </a:r>
            <a:endParaRPr lang="ru-RU" sz="1600" b="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313182" lvl="0" indent="-285750">
              <a:lnSpc>
                <a:spcPct val="150000"/>
              </a:lnSpc>
              <a:buClr>
                <a:srgbClr val="3891A7"/>
              </a:buClr>
              <a:buFont typeface="Wingdings" panose="05000000000000000000" pitchFamily="2" charset="2"/>
              <a:buChar char="§"/>
            </a:pP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роисходит развитие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связного высказывания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: </a:t>
            </a: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- построение предложений с противопоставлением, с использованием союзов а, но; </a:t>
            </a: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- ознакомление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 вопросительными предложениями и их построением;</a:t>
            </a: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- с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однородными членами предложения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загадок очень захватывает детей, в творческом процессе участвует весь детский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коллектив.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-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словарного запаса, развитие образных характеристик слова, умение сравнивать, анализировать, выделять главные и второстепенные признаки, составлять сложные предложения.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214554"/>
            <a:ext cx="7732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z="5400" b="1" dirty="0" smtClean="0">
                <a:solidFill>
                  <a:srgbClr val="663300"/>
                </a:solidFill>
              </a:rPr>
              <a:t>!</a:t>
            </a:r>
            <a:endParaRPr lang="ru-RU" sz="54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1212</TotalTime>
  <Words>621</Words>
  <Application>Microsoft Office PowerPoint</Application>
  <PresentationFormat>Экран (4:3)</PresentationFormat>
  <Paragraphs>99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  Загадка – одна из малых форм устного народного творчества.  Составляя загадки, дети учатся четко и кратко описывать предметы, явления, находить и выделять в них наиболее существенные качества, признаки, свойства предметов.  Задачи, которые решает  педагог при обучении детей составлению загадок:  - Развитие  мышления, памяти, внимания, воображения;  - Расширение  запаса  знаний и представлений об окружающем мире;  - Обогащение  активного словаря;  - Развитие связной, грамматически правильной речи;  - Установление   элементарных связей  и зависимостей между предметами, объектами окружающего мира;  - Совершенствование   умение использовать разные части речи по смыслу.   </vt:lpstr>
      <vt:lpstr>Технология обучения детей составлению загадок. Обучение детей составлению загадок начинается с 3,5 лет и способствует развитию активной речи, умственному воспитанию.  В практике работы с детьми дошкольного возраста используются три основных модели составления загадок: Модель 1. «Какой? - Что бывает таким же?» Модель 2. «Что делает? Что (кто) делает так же?» Модель 3. «На что похоже? Чем отличается?»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147</cp:revision>
  <dcterms:created xsi:type="dcterms:W3CDTF">2016-04-22T01:52:03Z</dcterms:created>
  <dcterms:modified xsi:type="dcterms:W3CDTF">2018-10-28T07:17:22Z</dcterms:modified>
</cp:coreProperties>
</file>