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3" r:id="rId3"/>
    <p:sldId id="270" r:id="rId4"/>
    <p:sldId id="271" r:id="rId5"/>
    <p:sldId id="264" r:id="rId6"/>
    <p:sldId id="265" r:id="rId7"/>
    <p:sldId id="274" r:id="rId8"/>
    <p:sldId id="268" r:id="rId9"/>
    <p:sldId id="275" r:id="rId10"/>
    <p:sldId id="266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5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 autoAdjust="0"/>
    <p:restoredTop sz="94660"/>
  </p:normalViewPr>
  <p:slideViewPr>
    <p:cSldViewPr>
      <p:cViewPr>
        <p:scale>
          <a:sx n="90" d="100"/>
          <a:sy n="90" d="100"/>
        </p:scale>
        <p:origin x="-90" y="1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B588-454F-4F81-B3B6-A2575814B68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269D28-B915-45AB-BEC9-383A29AA3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B588-454F-4F81-B3B6-A2575814B68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9D28-B915-45AB-BEC9-383A29AA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3269D28-B915-45AB-BEC9-383A29AA3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B588-454F-4F81-B3B6-A2575814B68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B588-454F-4F81-B3B6-A2575814B68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3269D28-B915-45AB-BEC9-383A29AA3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B588-454F-4F81-B3B6-A2575814B68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269D28-B915-45AB-BEC9-383A29AA3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190B588-454F-4F81-B3B6-A2575814B68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9D28-B915-45AB-BEC9-383A29AA3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B588-454F-4F81-B3B6-A2575814B68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3269D28-B915-45AB-BEC9-383A29AA3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B588-454F-4F81-B3B6-A2575814B68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3269D28-B915-45AB-BEC9-383A29AA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B588-454F-4F81-B3B6-A2575814B68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269D28-B915-45AB-BEC9-383A29AA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269D28-B915-45AB-BEC9-383A29AA3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B588-454F-4F81-B3B6-A2575814B68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3269D28-B915-45AB-BEC9-383A29AA3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190B588-454F-4F81-B3B6-A2575814B68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190B588-454F-4F81-B3B6-A2575814B68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269D28-B915-45AB-BEC9-383A29AA3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2844" y="3357562"/>
            <a:ext cx="6786610" cy="204312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Подготовил: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учитель- логопед </a:t>
            </a:r>
          </a:p>
          <a:p>
            <a:pPr algn="l">
              <a:lnSpc>
                <a:spcPct val="90000"/>
              </a:lnSpc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муниципального бюджетного общеобразовательного  учреждения  </a:t>
            </a:r>
          </a:p>
          <a:p>
            <a:pPr algn="l">
              <a:lnSpc>
                <a:spcPct val="90000"/>
              </a:lnSpc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Лянторская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средняя общеобразовательная школа №3» </a:t>
            </a:r>
          </a:p>
          <a:p>
            <a:pPr algn="l"/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Спирина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Елена Анатольевна</a:t>
            </a: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Индивидуальное занятие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«Автоматизация звука [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] в связной речи»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4" name="Рисунок 3" descr="C:\Документы мамы\мамины фотки\новые 2012\DSCN126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428868"/>
            <a:ext cx="1461781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Документы мамы\мамины фотки\новые 2012\DSCN126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20888"/>
            <a:ext cx="1461781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142853"/>
          <a:ext cx="8858312" cy="6572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82"/>
                <a:gridCol w="3860274"/>
                <a:gridCol w="2214578"/>
                <a:gridCol w="2214578"/>
              </a:tblGrid>
              <a:tr h="74335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  <a:r>
                        <a:rPr lang="ru-RU" sz="16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Этап рефлексии</a:t>
                      </a:r>
                      <a:r>
                        <a:rPr lang="ru-RU" sz="16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3 мин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894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-Молодец! Получился интересный сюжет по твоему рассказу.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-Как ты думаешь, артисты, которые говорят за героев мультфильмов, должны правильно произносить звуки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?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Почему?                                                    </a:t>
                      </a: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Да, очень важно правильно произносить все звуки нашей речи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-Настя, </a:t>
                      </a:r>
                      <a:r>
                        <a:rPr lang="ru-RU" sz="140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что в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твоей работе сегодня получилось, а  что не получилось?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-Молодец, ты  очень хорошо пересказала текст, выполнила творческую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работу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 правильно заметила  свои ошибки при произношении звуков.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-Сегодня, ты заработала «смайлик» с улыбкой, а это значит, что я тобой довольна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Д/</a:t>
                      </a:r>
                      <a:r>
                        <a:rPr lang="ru-RU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самоконтроль за произношением звука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Ребенок 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высказывает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свою 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точку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зрения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-Я пересказала текст слово в слово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Несколько раз нечетко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произносила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звуки.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Documents and Settings\user 4\Рабочий стол\СПИРИНА Е.А\фото\Настя 5 шк\P1050144.JPG"/>
          <p:cNvPicPr>
            <a:picLocks noChangeAspect="1" noChangeArrowheads="1"/>
          </p:cNvPicPr>
          <p:nvPr/>
        </p:nvPicPr>
        <p:blipFill>
          <a:blip r:embed="rId2" cstate="print"/>
          <a:srcRect l="25926" t="-2174" r="27778"/>
          <a:stretch>
            <a:fillRect/>
          </a:stretch>
        </p:blipFill>
        <p:spPr bwMode="auto">
          <a:xfrm>
            <a:off x="6572264" y="2428868"/>
            <a:ext cx="2286016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Улыбающееся лицо 7"/>
          <p:cNvSpPr/>
          <p:nvPr/>
        </p:nvSpPr>
        <p:spPr>
          <a:xfrm>
            <a:off x="3357554" y="5500702"/>
            <a:ext cx="642942" cy="571504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 4\Рабочий стол\ГУСЬ\P1050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7786742" cy="4857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382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Творческая работа Насти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42844" y="2571744"/>
            <a:ext cx="8858312" cy="328614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lvl="0" indent="0" algn="l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Задачи:</a:t>
            </a:r>
          </a:p>
          <a:p>
            <a:pPr marL="0" lvl="0" indent="0" algn="l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lang="ru-RU" sz="2600" b="0" cap="none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  <a:p>
            <a:pPr marL="0" lvl="0" indent="0" algn="l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-закреплять правильное произношение звука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 в связной речи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algn="l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-развивать мелкую моторику пальцев рук;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algn="l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-развивать творческое мышление, память;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0" cap="non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-воспитывать самоконтроль во время произношения звука;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0" cap="non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-воспитывать  бережное отношение к окружающей среде.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sz="105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pPr>
              <a:buNone/>
            </a:pPr>
            <a:endParaRPr lang="ru-RU" sz="1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33400"/>
            <a:ext cx="8501122" cy="152400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Цель: </a:t>
            </a:r>
            <a:b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автоматизация произношения звука Р  в связной речи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 </a:t>
            </a:r>
            <a:br>
              <a:rPr lang="ru-RU" sz="1100" dirty="0" smtClean="0"/>
            </a:br>
            <a:r>
              <a:rPr lang="ru-RU" sz="1100" dirty="0" smtClean="0"/>
              <a:t> </a:t>
            </a:r>
            <a:br>
              <a:rPr lang="ru-RU" sz="1100" dirty="0" smtClean="0"/>
            </a:b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42910" y="3357562"/>
            <a:ext cx="6480174" cy="1673225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5381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Планируемые результаты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2714621"/>
          <a:ext cx="8858312" cy="3681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72"/>
                <a:gridCol w="5715040"/>
              </a:tblGrid>
              <a:tr h="895196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Коррекционные результаты </a:t>
                      </a:r>
                      <a:endParaRPr lang="ru-RU" sz="20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-правильное произношение звука [Р]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связной речи; 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-само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контроль произношения.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95196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Личностные результаты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-установление положительного отношения к занятию;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-формирование позитивной самооценки.</a:t>
                      </a:r>
                    </a:p>
                  </a:txBody>
                  <a:tcPr/>
                </a:tc>
              </a:tr>
              <a:tr h="1852947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Метапредметные</a:t>
                      </a:r>
                      <a:r>
                        <a:rPr lang="ru-RU" sz="20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результаты (универсальные учебные действия)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-осознание качества</a:t>
                      </a:r>
                      <a:r>
                        <a:rPr lang="ru-RU" sz="180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и уровня усвоения материала;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-умение передавать содержание текста;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-умение строить речевое высказывание;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-умение слушать и вступать в диалог;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-умение сочетать пересказ и творческую деятельность.</a:t>
                      </a:r>
                      <a:endParaRPr lang="ru-RU" sz="1800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3214686"/>
          <a:ext cx="8786874" cy="26764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6127"/>
                <a:gridCol w="5500747"/>
              </a:tblGrid>
              <a:tr h="4867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работы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индивидуальная</a:t>
                      </a:r>
                      <a:endParaRPr lang="ru-RU" sz="2000" b="0" i="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</a:tr>
              <a:tr h="73070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Методы </a:t>
                      </a:r>
                      <a:br>
                        <a:rPr lang="ru-RU" sz="20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20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обучения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иллюстративный</a:t>
                      </a:r>
                      <a:r>
                        <a:rPr lang="ru-RU" sz="20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аналитический</a:t>
                      </a:r>
                      <a:r>
                        <a:rPr lang="ru-RU" sz="2000" b="0" i="0" u="none" strike="noStrike" kern="1200">
                          <a:solidFill>
                            <a:schemeClr val="dk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ru-RU" sz="2000" b="0" i="0" u="none" strike="noStrike" kern="1200" baseline="0">
                          <a:solidFill>
                            <a:schemeClr val="dk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000" b="0" i="0" u="none" strike="noStrike" kern="120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словесный, </a:t>
                      </a:r>
                      <a:r>
                        <a:rPr lang="ru-RU" sz="20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деятельностный, </a:t>
                      </a:r>
                      <a:r>
                        <a:rPr lang="ru-RU" sz="20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репродуктивный, самоконтроль, </a:t>
                      </a:r>
                      <a:r>
                        <a:rPr lang="ru-RU" sz="20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рефлексия</a:t>
                      </a:r>
                      <a:endParaRPr lang="ru-RU" sz="2000" b="0" i="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</a:tr>
              <a:tr h="1282871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Оборудование и образовательные ресурсы</a:t>
                      </a:r>
                      <a:endParaRPr lang="ru-RU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рассказ «Умный гусь» из книги М. Зощенко «Рассказы», пластилин, аудиозапись из мультфильма «Пластилиновая ворона»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22313" y="714356"/>
            <a:ext cx="7772400" cy="1000132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 smtClean="0">
                <a:latin typeface="Arial" pitchFamily="34" charset="0"/>
                <a:cs typeface="Arial" pitchFamily="34" charset="0"/>
              </a:rPr>
              <a:t>Форма и методы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4767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Ход занятия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</a:rPr>
            </a:b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4226878"/>
              </p:ext>
            </p:extLst>
          </p:nvPr>
        </p:nvGraphicFramePr>
        <p:xfrm>
          <a:off x="142844" y="642916"/>
          <a:ext cx="8858312" cy="6094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474"/>
                <a:gridCol w="2614756"/>
                <a:gridCol w="2657493"/>
                <a:gridCol w="3026589"/>
              </a:tblGrid>
              <a:tr h="51772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</a:t>
                      </a:r>
                      <a:r>
                        <a:rPr lang="ru-RU" sz="16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6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педагога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учащегося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Примечание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/>
                </a:tc>
              </a:tr>
              <a:tr h="391554">
                <a:tc gridSpan="4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1.Этап мотивации к коррекционной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деятельности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3 мин</a:t>
                      </a:r>
                    </a:p>
                  </a:txBody>
                  <a:tcPr marL="44844" marR="4484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95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1.1.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Эмоционально-психологическая подготовка</a:t>
                      </a: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4494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-Здравствуй, Настя!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Как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хорошо ты произнесла звук [Р] в слове «здравствуйте».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-Молодец!</a:t>
                      </a:r>
                    </a:p>
                  </a:txBody>
                  <a:tcPr marL="44844" marR="448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-Здравствуйте!</a:t>
                      </a:r>
                    </a:p>
                  </a:txBody>
                  <a:tcPr marL="44844" marR="448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844" marR="448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8547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1.2.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Характеристика звука</a:t>
                      </a:r>
                    </a:p>
                  </a:txBody>
                  <a:tcPr marL="44844" marR="448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096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-Что помогло тебе произнести правильно звук?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   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-Хорошо!  Что происходит с губами, языком, воздушной струей?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-Правильно, молодец!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-Как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ты думаешь какая цель нашего занятия?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-А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зачем правильно произносить этот звук?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-Правильно,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молодец!</a:t>
                      </a: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Правильное положение</a:t>
                      </a:r>
                    </a:p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губ, языка и правильное</a:t>
                      </a:r>
                      <a:r>
                        <a:rPr lang="ru-RU" sz="140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направление воздушной струи.</a:t>
                      </a:r>
                    </a:p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400" baseline="0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Губы- полураскрыты, зубы – разомкнуты, воздушная струя при выдохе попадает на кончик  языка и заставляет его дрожать.</a:t>
                      </a:r>
                    </a:p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400" baseline="0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Правильно употреблять звук Р в  речи</a:t>
                      </a:r>
                    </a:p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400" baseline="0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Затем, чтобы понимали окружающие люди</a:t>
                      </a:r>
                      <a:endParaRPr lang="ru-RU" sz="1400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844" marR="448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844" marR="4484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Documents and Settings\user 4\Рабочий стол\СПИРИНА Е.А\фото\Настя 5 шк\P1050139.JPG"/>
          <p:cNvPicPr>
            <a:picLocks noChangeAspect="1" noChangeArrowheads="1"/>
          </p:cNvPicPr>
          <p:nvPr/>
        </p:nvPicPr>
        <p:blipFill>
          <a:blip r:embed="rId2" cstate="print"/>
          <a:srcRect l="14058" t="19643" r="28799" b="16071"/>
          <a:stretch>
            <a:fillRect/>
          </a:stretch>
        </p:blipFill>
        <p:spPr bwMode="auto">
          <a:xfrm>
            <a:off x="6000760" y="2571744"/>
            <a:ext cx="2928958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4882164"/>
              </p:ext>
            </p:extLst>
          </p:nvPr>
        </p:nvGraphicFramePr>
        <p:xfrm>
          <a:off x="142843" y="-2"/>
          <a:ext cx="8858313" cy="6714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639"/>
                <a:gridCol w="3496698"/>
                <a:gridCol w="2525397"/>
                <a:gridCol w="2214579"/>
              </a:tblGrid>
              <a:tr h="857234">
                <a:tc gridSpan="4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ru-RU" sz="16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r>
                        <a:rPr lang="ru-RU" sz="16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Этап отработки умений и навыков- 14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50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779">
                <a:tc gridSpan="4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2.1. Проверка домашнего задания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844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-Дома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ты работала с рассказом р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асскажи, как ты работала.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-Что тебе понравилось в этом рассказе?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844" marR="4484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Читала рассказ 3 раза, затем пересказывала, стараясь правильно произносить звуки.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0" eaLnBrk="1" latinLnBrk="0" hangingPunct="1"/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rtl="0" eaLnBrk="1" latinLnBrk="0" hangingPunct="1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Ребенок делится своими впечатлениями.</a:t>
                      </a:r>
                    </a:p>
                  </a:txBody>
                  <a:tcPr marL="44844" marR="4484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3417">
                <a:tc gridSpan="4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2.2. Предварительная беседа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4899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-Прослушай отрывок песенки.                  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-Откуда этот отрывок?                          </a:t>
                      </a:r>
                    </a:p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-Ты смотрела его?                                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-Из чего сделаны герои?                     </a:t>
                      </a:r>
                    </a:p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-Правильно в этом мультфильме герои из пластилина.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-А теперь представь, что ты художник, который придумывает  мультфильм, в котором его герои из пластилина.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Попробуй во время пересказа текста слепить героев  так как ты их представляешь.</a:t>
                      </a:r>
                    </a:p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844" marR="4484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Ребенок слушает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Этот отрывок из мультфильма     «Пластилиновая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ворона»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 пластилина</a:t>
                      </a:r>
                    </a:p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844" marR="4484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844" marR="4484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7" descr="C:\Documents and Settings\user 4\Рабочий стол\СПИРИНА Е.А\фото\Настя 5 шк\P1050135.JPG"/>
          <p:cNvPicPr>
            <a:picLocks noChangeAspect="1" noChangeArrowheads="1"/>
          </p:cNvPicPr>
          <p:nvPr/>
        </p:nvPicPr>
        <p:blipFill>
          <a:blip r:embed="rId2" cstate="print"/>
          <a:srcRect l="3847" r="17307"/>
          <a:stretch>
            <a:fillRect/>
          </a:stretch>
        </p:blipFill>
        <p:spPr bwMode="auto">
          <a:xfrm>
            <a:off x="5643570" y="2786058"/>
            <a:ext cx="3357586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13" y="214290"/>
            <a:ext cx="7772400" cy="64294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Этап отработки умений и навыков</a:t>
            </a:r>
            <a:endParaRPr lang="ru-RU" sz="1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3" y="1142983"/>
          <a:ext cx="8858315" cy="561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209"/>
                <a:gridCol w="2922568"/>
                <a:gridCol w="2214578"/>
                <a:gridCol w="2928960"/>
              </a:tblGrid>
              <a:tr h="61912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2.3. Практическая часть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30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Логопед наблюдает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за ребенком и слушает пересказ текста.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А как бы ты поступила на месте автора?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Почему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надо помогать и в чем заключается помощь?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Правильно , молодец!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Ребенок пересказывает текст и  одновременно лепит из пластилина героев рассказа.</a:t>
                      </a: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-Я тоже стала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бы помогать гусю, потому что животным, птицам нужно помогать и беречь их.</a:t>
                      </a:r>
                    </a:p>
                    <a:p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Ребенок рассказывает о кормушках, о скворечниках, о сохранении жизни животным и птицам, об ответственности  человека.</a:t>
                      </a:r>
                    </a:p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E:\101MSDCF\DSC05481.JPG"/>
          <p:cNvPicPr/>
          <p:nvPr/>
        </p:nvPicPr>
        <p:blipFill>
          <a:blip r:embed="rId2" cstate="print">
            <a:lum bright="10000"/>
          </a:blip>
          <a:srcRect t="8475" r="15999"/>
          <a:stretch>
            <a:fillRect/>
          </a:stretch>
        </p:blipFill>
        <p:spPr bwMode="auto">
          <a:xfrm>
            <a:off x="5857884" y="1857364"/>
            <a:ext cx="3143272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 4\Рабочий стол\гусь\1 00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206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57752" y="428604"/>
            <a:ext cx="3929090" cy="5715040"/>
          </a:xfrm>
          <a:prstGeom prst="rect">
            <a:avLst/>
          </a:prstGeom>
          <a:noFill/>
        </p:spPr>
      </p:pic>
      <p:pic>
        <p:nvPicPr>
          <p:cNvPr id="1027" name="Picture 3" descr="C:\Documents and Settings\user 4\Рабочий стол\гусь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357166"/>
            <a:ext cx="4143404" cy="5837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39527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Этап отработки умений и навыков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071546"/>
          <a:ext cx="8858311" cy="56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707"/>
                <a:gridCol w="3304303"/>
                <a:gridCol w="2741868"/>
                <a:gridCol w="2179433"/>
              </a:tblGrid>
              <a:tr h="5000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2.4.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Физминутка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«Юные спортсмены»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435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«Люблю спортом заниматься.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Буду очень я стараться.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Мяч бросать и принимать,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Метко вдаль его кидать.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Ловко прыгать на скакалке,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Ног своих совсем не жалко.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Приседать и вновь вставать,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Руки быстро поднимать.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Наклоняться вправо, влево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 </a:t>
                      </a:r>
                      <a:r>
                        <a:rPr lang="ru-RU" sz="1400" baseline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 делаю 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умело!»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Ребенок проговаривает стихотворение и одновременно показывает упражнения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pPr algn="r"/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E:\101MSDCF\DSC05476.JPG"/>
          <p:cNvPicPr/>
          <p:nvPr/>
        </p:nvPicPr>
        <p:blipFill>
          <a:blip r:embed="rId2" cstate="print"/>
          <a:srcRect t="2507" b="25534"/>
          <a:stretch>
            <a:fillRect/>
          </a:stretch>
        </p:blipFill>
        <p:spPr bwMode="auto">
          <a:xfrm rot="5400000">
            <a:off x="5357818" y="3214686"/>
            <a:ext cx="4286280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1209</TotalTime>
  <Words>734</Words>
  <Application>Microsoft Office PowerPoint</Application>
  <PresentationFormat>Экран (4:3)</PresentationFormat>
  <Paragraphs>165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   Индивидуальное занятие «Автоматизация звука [р] в связной речи»  </vt:lpstr>
      <vt:lpstr>Цель:  автоматизация произношения звука Р  в связной речи      </vt:lpstr>
      <vt:lpstr>Планируемые результаты</vt:lpstr>
      <vt:lpstr>Форма и методы  </vt:lpstr>
      <vt:lpstr>Ход занятия </vt:lpstr>
      <vt:lpstr>Слайд 6</vt:lpstr>
      <vt:lpstr>Этап отработки умений и навыков</vt:lpstr>
      <vt:lpstr>Слайд 8</vt:lpstr>
      <vt:lpstr>Этап отработки умений и навыков</vt:lpstr>
      <vt:lpstr>Слайд 10</vt:lpstr>
      <vt:lpstr>Творческая работа Насти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4</dc:creator>
  <cp:lastModifiedBy>Логопед</cp:lastModifiedBy>
  <cp:revision>138</cp:revision>
  <dcterms:created xsi:type="dcterms:W3CDTF">2013-10-26T08:42:44Z</dcterms:created>
  <dcterms:modified xsi:type="dcterms:W3CDTF">2018-10-26T06:09:15Z</dcterms:modified>
</cp:coreProperties>
</file>