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76" r:id="rId3"/>
    <p:sldId id="265" r:id="rId4"/>
    <p:sldId id="283" r:id="rId5"/>
    <p:sldId id="282" r:id="rId6"/>
    <p:sldId id="273" r:id="rId7"/>
    <p:sldId id="257" r:id="rId8"/>
    <p:sldId id="268" r:id="rId9"/>
    <p:sldId id="258" r:id="rId10"/>
    <p:sldId id="284" r:id="rId11"/>
    <p:sldId id="272" r:id="rId12"/>
    <p:sldId id="261" r:id="rId13"/>
    <p:sldId id="269" r:id="rId14"/>
    <p:sldId id="259" r:id="rId15"/>
    <p:sldId id="263" r:id="rId16"/>
    <p:sldId id="264" r:id="rId17"/>
    <p:sldId id="260" r:id="rId18"/>
    <p:sldId id="262" r:id="rId19"/>
    <p:sldId id="267" r:id="rId20"/>
    <p:sldId id="275" r:id="rId21"/>
    <p:sldId id="278" r:id="rId22"/>
    <p:sldId id="279" r:id="rId23"/>
    <p:sldId id="280" r:id="rId24"/>
    <p:sldId id="281" r:id="rId25"/>
    <p:sldId id="27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0000"/>
    <a:srgbClr val="800000"/>
    <a:srgbClr val="5C0000"/>
    <a:srgbClr val="EAEAEA"/>
    <a:srgbClr val="FFFFFF"/>
    <a:srgbClr val="FFFFCC"/>
    <a:srgbClr val="F1B1B1"/>
    <a:srgbClr val="F4E7C2"/>
    <a:srgbClr val="FFD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>
        <p:scale>
          <a:sx n="96" d="100"/>
          <a:sy n="96" d="100"/>
        </p:scale>
        <p:origin x="-1986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214F1E-4379-411A-928C-22F22640E3BC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8DF6D0A-D99E-43D5-84C5-F21BE8BC96FB}">
      <dgm:prSet phldrT="[Текст]" custT="1"/>
      <dgm:spPr/>
      <dgm:t>
        <a:bodyPr/>
        <a:lstStyle/>
        <a:p>
          <a:r>
            <a:rPr lang="ru-RU" sz="1800" b="1" dirty="0" smtClean="0"/>
            <a:t>Титульный лист</a:t>
          </a:r>
          <a:endParaRPr lang="ru-RU" sz="1800" b="1" dirty="0"/>
        </a:p>
      </dgm:t>
    </dgm:pt>
    <dgm:pt modelId="{22DB2C5A-76C5-46B6-8D67-E19D274D3E55}" type="parTrans" cxnId="{5374EC71-855B-4BFF-A126-86C9CB3AD128}">
      <dgm:prSet/>
      <dgm:spPr/>
      <dgm:t>
        <a:bodyPr/>
        <a:lstStyle/>
        <a:p>
          <a:endParaRPr lang="ru-RU"/>
        </a:p>
      </dgm:t>
    </dgm:pt>
    <dgm:pt modelId="{4A5517D2-4B67-442E-8BCF-03A881DB7A4F}" type="sibTrans" cxnId="{5374EC71-855B-4BFF-A126-86C9CB3AD128}">
      <dgm:prSet/>
      <dgm:spPr/>
      <dgm:t>
        <a:bodyPr/>
        <a:lstStyle/>
        <a:p>
          <a:endParaRPr lang="ru-RU"/>
        </a:p>
      </dgm:t>
    </dgm:pt>
    <dgm:pt modelId="{8992D695-1D92-42CC-95DB-818DD173E9F0}">
      <dgm:prSet phldrT="[Текст]" custT="1"/>
      <dgm:spPr/>
      <dgm:t>
        <a:bodyPr/>
        <a:lstStyle/>
        <a:p>
          <a:endParaRPr lang="ru-RU" sz="500" dirty="0" smtClean="0"/>
        </a:p>
        <a:p>
          <a:endParaRPr lang="ru-RU" sz="500" dirty="0" smtClean="0"/>
        </a:p>
        <a:p>
          <a:r>
            <a:rPr lang="ru-RU" sz="1800" b="1" dirty="0" smtClean="0"/>
            <a:t>Основная часть</a:t>
          </a:r>
          <a:endParaRPr lang="ru-RU" sz="1800" b="1" dirty="0"/>
        </a:p>
      </dgm:t>
    </dgm:pt>
    <dgm:pt modelId="{FFECB970-C277-4CEC-8243-91428D350A33}" type="parTrans" cxnId="{9D90DC30-1890-4096-8BDC-25418DB1A1A1}">
      <dgm:prSet/>
      <dgm:spPr/>
      <dgm:t>
        <a:bodyPr/>
        <a:lstStyle/>
        <a:p>
          <a:endParaRPr lang="ru-RU"/>
        </a:p>
      </dgm:t>
    </dgm:pt>
    <dgm:pt modelId="{74FED0F9-6EDA-4927-B0C0-56F529735294}" type="sibTrans" cxnId="{9D90DC30-1890-4096-8BDC-25418DB1A1A1}">
      <dgm:prSet/>
      <dgm:spPr/>
      <dgm:t>
        <a:bodyPr/>
        <a:lstStyle/>
        <a:p>
          <a:endParaRPr lang="ru-RU"/>
        </a:p>
      </dgm:t>
    </dgm:pt>
    <dgm:pt modelId="{1EF723EB-1DEB-479A-AAC2-78D4FB077D4A}">
      <dgm:prSet phldrT="[Текст]" custT="1"/>
      <dgm:spPr/>
      <dgm:t>
        <a:bodyPr/>
        <a:lstStyle/>
        <a:p>
          <a:r>
            <a:rPr lang="ru-RU" sz="1800" b="1" dirty="0" smtClean="0"/>
            <a:t>Заключение</a:t>
          </a:r>
          <a:endParaRPr lang="ru-RU" sz="1800" b="1" dirty="0"/>
        </a:p>
      </dgm:t>
    </dgm:pt>
    <dgm:pt modelId="{B1748808-A5F4-426B-9A55-CCCF18A51706}" type="parTrans" cxnId="{058B3D72-C992-4023-B3DF-1011E5D40F7E}">
      <dgm:prSet/>
      <dgm:spPr/>
      <dgm:t>
        <a:bodyPr/>
        <a:lstStyle/>
        <a:p>
          <a:endParaRPr lang="ru-RU"/>
        </a:p>
      </dgm:t>
    </dgm:pt>
    <dgm:pt modelId="{7E5B60C7-A51F-42F3-8134-7185911EE77A}" type="sibTrans" cxnId="{058B3D72-C992-4023-B3DF-1011E5D40F7E}">
      <dgm:prSet/>
      <dgm:spPr/>
      <dgm:t>
        <a:bodyPr/>
        <a:lstStyle/>
        <a:p>
          <a:endParaRPr lang="ru-RU"/>
        </a:p>
      </dgm:t>
    </dgm:pt>
    <dgm:pt modelId="{C5C8026D-DC01-48AF-B5F3-899AA5F99A13}">
      <dgm:prSet/>
      <dgm:spPr/>
      <dgm:t>
        <a:bodyPr/>
        <a:lstStyle/>
        <a:p>
          <a:r>
            <a:rPr lang="ru-RU" dirty="0" smtClean="0"/>
            <a:t>из нескольких</a:t>
          </a:r>
          <a:endParaRPr lang="ru-RU" dirty="0"/>
        </a:p>
      </dgm:t>
    </dgm:pt>
    <dgm:pt modelId="{1467561D-F99F-4A89-BB51-F34CC9AD0F16}" type="parTrans" cxnId="{70968C4D-250B-4B2F-8CBB-277A5B022456}">
      <dgm:prSet/>
      <dgm:spPr/>
      <dgm:t>
        <a:bodyPr/>
        <a:lstStyle/>
        <a:p>
          <a:endParaRPr lang="ru-RU"/>
        </a:p>
      </dgm:t>
    </dgm:pt>
    <dgm:pt modelId="{5A8D1159-F066-407C-84D6-6434D9E62A93}" type="sibTrans" cxnId="{70968C4D-250B-4B2F-8CBB-277A5B022456}">
      <dgm:prSet/>
      <dgm:spPr/>
      <dgm:t>
        <a:bodyPr/>
        <a:lstStyle/>
        <a:p>
          <a:endParaRPr lang="ru-RU"/>
        </a:p>
      </dgm:t>
    </dgm:pt>
    <dgm:pt modelId="{41237617-B188-4F76-8984-EEF53F3BFB8A}">
      <dgm:prSet/>
      <dgm:spPr/>
      <dgm:t>
        <a:bodyPr/>
        <a:lstStyle/>
        <a:p>
          <a:r>
            <a:rPr lang="ru-RU" dirty="0" smtClean="0"/>
            <a:t> разделов</a:t>
          </a:r>
          <a:endParaRPr lang="ru-RU" dirty="0"/>
        </a:p>
      </dgm:t>
    </dgm:pt>
    <dgm:pt modelId="{E132AB11-218D-4C7D-A92E-F564B3FC98F7}" type="parTrans" cxnId="{DD425CAB-B107-4E7D-A937-54742457D20A}">
      <dgm:prSet/>
      <dgm:spPr/>
      <dgm:t>
        <a:bodyPr/>
        <a:lstStyle/>
        <a:p>
          <a:endParaRPr lang="ru-RU"/>
        </a:p>
      </dgm:t>
    </dgm:pt>
    <dgm:pt modelId="{2339776E-A33D-4588-BF88-3B9FE1CCB81F}" type="sibTrans" cxnId="{DD425CAB-B107-4E7D-A937-54742457D20A}">
      <dgm:prSet/>
      <dgm:spPr/>
      <dgm:t>
        <a:bodyPr/>
        <a:lstStyle/>
        <a:p>
          <a:endParaRPr lang="ru-RU"/>
        </a:p>
      </dgm:t>
    </dgm:pt>
    <dgm:pt modelId="{D1B476CB-7DD3-44E9-93BD-83F54C76C1F3}">
      <dgm:prSet/>
      <dgm:spPr/>
      <dgm:t>
        <a:bodyPr/>
        <a:lstStyle/>
        <a:p>
          <a:r>
            <a:rPr lang="ru-RU" dirty="0" smtClean="0"/>
            <a:t>Состоит</a:t>
          </a:r>
          <a:endParaRPr lang="ru-RU" dirty="0"/>
        </a:p>
      </dgm:t>
    </dgm:pt>
    <dgm:pt modelId="{63590B27-7D34-40FD-9163-EF7B61FE6FE1}" type="sibTrans" cxnId="{4F2CF2A4-32C8-4D42-B2DB-B9C0D0140F0F}">
      <dgm:prSet/>
      <dgm:spPr/>
      <dgm:t>
        <a:bodyPr/>
        <a:lstStyle/>
        <a:p>
          <a:endParaRPr lang="ru-RU"/>
        </a:p>
      </dgm:t>
    </dgm:pt>
    <dgm:pt modelId="{0644ED09-5453-4C44-B6B4-E572560AAD44}" type="parTrans" cxnId="{4F2CF2A4-32C8-4D42-B2DB-B9C0D0140F0F}">
      <dgm:prSet/>
      <dgm:spPr/>
      <dgm:t>
        <a:bodyPr/>
        <a:lstStyle/>
        <a:p>
          <a:endParaRPr lang="ru-RU"/>
        </a:p>
      </dgm:t>
    </dgm:pt>
    <dgm:pt modelId="{1E08C659-0C89-4453-BEE0-B58EE3937C8F}" type="pres">
      <dgm:prSet presAssocID="{DC214F1E-4379-411A-928C-22F22640E3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9D397E-B7C5-42C7-A651-C2CC3A3FA1A6}" type="pres">
      <dgm:prSet presAssocID="{1EF723EB-1DEB-479A-AAC2-78D4FB077D4A}" presName="boxAndChildren" presStyleCnt="0"/>
      <dgm:spPr/>
      <dgm:t>
        <a:bodyPr/>
        <a:lstStyle/>
        <a:p>
          <a:endParaRPr lang="ru-RU"/>
        </a:p>
      </dgm:t>
    </dgm:pt>
    <dgm:pt modelId="{47AF319B-B99D-4EB6-AB61-B5004EC3AD6A}" type="pres">
      <dgm:prSet presAssocID="{1EF723EB-1DEB-479A-AAC2-78D4FB077D4A}" presName="parentTextBox" presStyleLbl="node1" presStyleIdx="0" presStyleCnt="3"/>
      <dgm:spPr/>
      <dgm:t>
        <a:bodyPr/>
        <a:lstStyle/>
        <a:p>
          <a:endParaRPr lang="ru-RU"/>
        </a:p>
      </dgm:t>
    </dgm:pt>
    <dgm:pt modelId="{1E9520D4-0A15-4950-894D-3CBA771975D1}" type="pres">
      <dgm:prSet presAssocID="{74FED0F9-6EDA-4927-B0C0-56F529735294}" presName="sp" presStyleCnt="0"/>
      <dgm:spPr/>
      <dgm:t>
        <a:bodyPr/>
        <a:lstStyle/>
        <a:p>
          <a:endParaRPr lang="ru-RU"/>
        </a:p>
      </dgm:t>
    </dgm:pt>
    <dgm:pt modelId="{23018761-6474-4626-816B-AF7CCFA011CE}" type="pres">
      <dgm:prSet presAssocID="{8992D695-1D92-42CC-95DB-818DD173E9F0}" presName="arrowAndChildren" presStyleCnt="0"/>
      <dgm:spPr/>
      <dgm:t>
        <a:bodyPr/>
        <a:lstStyle/>
        <a:p>
          <a:endParaRPr lang="ru-RU"/>
        </a:p>
      </dgm:t>
    </dgm:pt>
    <dgm:pt modelId="{5FB3FF98-8623-4F7D-B5D2-9DC2280070A1}" type="pres">
      <dgm:prSet presAssocID="{8992D695-1D92-42CC-95DB-818DD173E9F0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640AEDDA-531A-4808-A582-123F74503D78}" type="pres">
      <dgm:prSet presAssocID="{8992D695-1D92-42CC-95DB-818DD173E9F0}" presName="arrow" presStyleLbl="node1" presStyleIdx="1" presStyleCnt="3" custScaleY="168516"/>
      <dgm:spPr/>
      <dgm:t>
        <a:bodyPr/>
        <a:lstStyle/>
        <a:p>
          <a:endParaRPr lang="ru-RU"/>
        </a:p>
      </dgm:t>
    </dgm:pt>
    <dgm:pt modelId="{C07C32AB-A017-49FF-9313-910CA4D75F85}" type="pres">
      <dgm:prSet presAssocID="{8992D695-1D92-42CC-95DB-818DD173E9F0}" presName="descendantArrow" presStyleCnt="0"/>
      <dgm:spPr/>
      <dgm:t>
        <a:bodyPr/>
        <a:lstStyle/>
        <a:p>
          <a:endParaRPr lang="ru-RU"/>
        </a:p>
      </dgm:t>
    </dgm:pt>
    <dgm:pt modelId="{DD8D8151-83D5-4442-9F13-1D352EE2C428}" type="pres">
      <dgm:prSet presAssocID="{D1B476CB-7DD3-44E9-93BD-83F54C76C1F3}" presName="childTextArrow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B1F94-E539-4E6F-ACB7-C3723E77B947}" type="pres">
      <dgm:prSet presAssocID="{C5C8026D-DC01-48AF-B5F3-899AA5F99A13}" presName="childTextArrow" presStyleLbl="fgAccFollowNode1" presStyleIdx="1" presStyleCnt="3" custScaleX="142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A0257-1ABD-4293-B46C-2EB8F73114B3}" type="pres">
      <dgm:prSet presAssocID="{41237617-B188-4F76-8984-EEF53F3BFB8A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F0C789-70D5-4B3D-82E8-1013650A118B}" type="pres">
      <dgm:prSet presAssocID="{4A5517D2-4B67-442E-8BCF-03A881DB7A4F}" presName="sp" presStyleCnt="0"/>
      <dgm:spPr/>
      <dgm:t>
        <a:bodyPr/>
        <a:lstStyle/>
        <a:p>
          <a:endParaRPr lang="ru-RU"/>
        </a:p>
      </dgm:t>
    </dgm:pt>
    <dgm:pt modelId="{D92C9833-23C8-446B-B3FC-EFE54F59A55B}" type="pres">
      <dgm:prSet presAssocID="{D8DF6D0A-D99E-43D5-84C5-F21BE8BC96FB}" presName="arrowAndChildren" presStyleCnt="0"/>
      <dgm:spPr/>
      <dgm:t>
        <a:bodyPr/>
        <a:lstStyle/>
        <a:p>
          <a:endParaRPr lang="ru-RU"/>
        </a:p>
      </dgm:t>
    </dgm:pt>
    <dgm:pt modelId="{77FF44AF-8191-4CE3-8974-0C2945041500}" type="pres">
      <dgm:prSet presAssocID="{D8DF6D0A-D99E-43D5-84C5-F21BE8BC96FB}" presName="parentTextArrow" presStyleLbl="node1" presStyleIdx="2" presStyleCnt="3" custLinFactNeighborX="1164" custLinFactNeighborY="-36"/>
      <dgm:spPr/>
      <dgm:t>
        <a:bodyPr/>
        <a:lstStyle/>
        <a:p>
          <a:endParaRPr lang="ru-RU"/>
        </a:p>
      </dgm:t>
    </dgm:pt>
  </dgm:ptLst>
  <dgm:cxnLst>
    <dgm:cxn modelId="{10636E82-8A02-4400-975B-A7D855657263}" type="presOf" srcId="{41237617-B188-4F76-8984-EEF53F3BFB8A}" destId="{65BA0257-1ABD-4293-B46C-2EB8F73114B3}" srcOrd="0" destOrd="0" presId="urn:microsoft.com/office/officeart/2005/8/layout/process4"/>
    <dgm:cxn modelId="{ED781CE7-7FF1-4008-9347-C8596297876D}" type="presOf" srcId="{D1B476CB-7DD3-44E9-93BD-83F54C76C1F3}" destId="{DD8D8151-83D5-4442-9F13-1D352EE2C428}" srcOrd="0" destOrd="0" presId="urn:microsoft.com/office/officeart/2005/8/layout/process4"/>
    <dgm:cxn modelId="{9D90DC30-1890-4096-8BDC-25418DB1A1A1}" srcId="{DC214F1E-4379-411A-928C-22F22640E3BC}" destId="{8992D695-1D92-42CC-95DB-818DD173E9F0}" srcOrd="1" destOrd="0" parTransId="{FFECB970-C277-4CEC-8243-91428D350A33}" sibTransId="{74FED0F9-6EDA-4927-B0C0-56F529735294}"/>
    <dgm:cxn modelId="{9003396F-2E4B-423E-A0FC-2504A2323247}" type="presOf" srcId="{DC214F1E-4379-411A-928C-22F22640E3BC}" destId="{1E08C659-0C89-4453-BEE0-B58EE3937C8F}" srcOrd="0" destOrd="0" presId="urn:microsoft.com/office/officeart/2005/8/layout/process4"/>
    <dgm:cxn modelId="{70968C4D-250B-4B2F-8CBB-277A5B022456}" srcId="{8992D695-1D92-42CC-95DB-818DD173E9F0}" destId="{C5C8026D-DC01-48AF-B5F3-899AA5F99A13}" srcOrd="1" destOrd="0" parTransId="{1467561D-F99F-4A89-BB51-F34CC9AD0F16}" sibTransId="{5A8D1159-F066-407C-84D6-6434D9E62A93}"/>
    <dgm:cxn modelId="{058B3D72-C992-4023-B3DF-1011E5D40F7E}" srcId="{DC214F1E-4379-411A-928C-22F22640E3BC}" destId="{1EF723EB-1DEB-479A-AAC2-78D4FB077D4A}" srcOrd="2" destOrd="0" parTransId="{B1748808-A5F4-426B-9A55-CCCF18A51706}" sibTransId="{7E5B60C7-A51F-42F3-8134-7185911EE77A}"/>
    <dgm:cxn modelId="{A28456C1-6F50-4C17-BBA2-86EEA1B9F1B9}" type="presOf" srcId="{C5C8026D-DC01-48AF-B5F3-899AA5F99A13}" destId="{131B1F94-E539-4E6F-ACB7-C3723E77B947}" srcOrd="0" destOrd="0" presId="urn:microsoft.com/office/officeart/2005/8/layout/process4"/>
    <dgm:cxn modelId="{CEEC6ED5-D7B7-4234-9FD2-2201A30DA33A}" type="presOf" srcId="{8992D695-1D92-42CC-95DB-818DD173E9F0}" destId="{5FB3FF98-8623-4F7D-B5D2-9DC2280070A1}" srcOrd="0" destOrd="0" presId="urn:microsoft.com/office/officeart/2005/8/layout/process4"/>
    <dgm:cxn modelId="{DFEB35FB-7ED6-413F-8866-5A816AD836C0}" type="presOf" srcId="{8992D695-1D92-42CC-95DB-818DD173E9F0}" destId="{640AEDDA-531A-4808-A582-123F74503D78}" srcOrd="1" destOrd="0" presId="urn:microsoft.com/office/officeart/2005/8/layout/process4"/>
    <dgm:cxn modelId="{69C8DDFA-E1A2-4266-B08F-2445299496B0}" type="presOf" srcId="{D8DF6D0A-D99E-43D5-84C5-F21BE8BC96FB}" destId="{77FF44AF-8191-4CE3-8974-0C2945041500}" srcOrd="0" destOrd="0" presId="urn:microsoft.com/office/officeart/2005/8/layout/process4"/>
    <dgm:cxn modelId="{4F2CF2A4-32C8-4D42-B2DB-B9C0D0140F0F}" srcId="{8992D695-1D92-42CC-95DB-818DD173E9F0}" destId="{D1B476CB-7DD3-44E9-93BD-83F54C76C1F3}" srcOrd="0" destOrd="0" parTransId="{0644ED09-5453-4C44-B6B4-E572560AAD44}" sibTransId="{63590B27-7D34-40FD-9163-EF7B61FE6FE1}"/>
    <dgm:cxn modelId="{DD425CAB-B107-4E7D-A937-54742457D20A}" srcId="{8992D695-1D92-42CC-95DB-818DD173E9F0}" destId="{41237617-B188-4F76-8984-EEF53F3BFB8A}" srcOrd="2" destOrd="0" parTransId="{E132AB11-218D-4C7D-A92E-F564B3FC98F7}" sibTransId="{2339776E-A33D-4588-BF88-3B9FE1CCB81F}"/>
    <dgm:cxn modelId="{5374EC71-855B-4BFF-A126-86C9CB3AD128}" srcId="{DC214F1E-4379-411A-928C-22F22640E3BC}" destId="{D8DF6D0A-D99E-43D5-84C5-F21BE8BC96FB}" srcOrd="0" destOrd="0" parTransId="{22DB2C5A-76C5-46B6-8D67-E19D274D3E55}" sibTransId="{4A5517D2-4B67-442E-8BCF-03A881DB7A4F}"/>
    <dgm:cxn modelId="{B844B4B0-51EF-4830-90CA-6F6E286C2C4D}" type="presOf" srcId="{1EF723EB-1DEB-479A-AAC2-78D4FB077D4A}" destId="{47AF319B-B99D-4EB6-AB61-B5004EC3AD6A}" srcOrd="0" destOrd="0" presId="urn:microsoft.com/office/officeart/2005/8/layout/process4"/>
    <dgm:cxn modelId="{26B1D574-2714-4880-B557-97F5F9E307AE}" type="presParOf" srcId="{1E08C659-0C89-4453-BEE0-B58EE3937C8F}" destId="{E39D397E-B7C5-42C7-A651-C2CC3A3FA1A6}" srcOrd="0" destOrd="0" presId="urn:microsoft.com/office/officeart/2005/8/layout/process4"/>
    <dgm:cxn modelId="{E4D128B8-D1E0-4A17-972D-5520F46ED170}" type="presParOf" srcId="{E39D397E-B7C5-42C7-A651-C2CC3A3FA1A6}" destId="{47AF319B-B99D-4EB6-AB61-B5004EC3AD6A}" srcOrd="0" destOrd="0" presId="urn:microsoft.com/office/officeart/2005/8/layout/process4"/>
    <dgm:cxn modelId="{7CB71406-DA7F-4FFB-97C9-3BEF11583FB9}" type="presParOf" srcId="{1E08C659-0C89-4453-BEE0-B58EE3937C8F}" destId="{1E9520D4-0A15-4950-894D-3CBA771975D1}" srcOrd="1" destOrd="0" presId="urn:microsoft.com/office/officeart/2005/8/layout/process4"/>
    <dgm:cxn modelId="{74139E30-82B9-49FB-A4F9-300B38013C6E}" type="presParOf" srcId="{1E08C659-0C89-4453-BEE0-B58EE3937C8F}" destId="{23018761-6474-4626-816B-AF7CCFA011CE}" srcOrd="2" destOrd="0" presId="urn:microsoft.com/office/officeart/2005/8/layout/process4"/>
    <dgm:cxn modelId="{C0A0EDAE-F7C6-4B43-B55B-E42F0F2E1665}" type="presParOf" srcId="{23018761-6474-4626-816B-AF7CCFA011CE}" destId="{5FB3FF98-8623-4F7D-B5D2-9DC2280070A1}" srcOrd="0" destOrd="0" presId="urn:microsoft.com/office/officeart/2005/8/layout/process4"/>
    <dgm:cxn modelId="{B0439930-B970-4623-AB7C-A3B7A99561FA}" type="presParOf" srcId="{23018761-6474-4626-816B-AF7CCFA011CE}" destId="{640AEDDA-531A-4808-A582-123F74503D78}" srcOrd="1" destOrd="0" presId="urn:microsoft.com/office/officeart/2005/8/layout/process4"/>
    <dgm:cxn modelId="{62443F21-89B0-4819-80E9-EE7863319EFF}" type="presParOf" srcId="{23018761-6474-4626-816B-AF7CCFA011CE}" destId="{C07C32AB-A017-49FF-9313-910CA4D75F85}" srcOrd="2" destOrd="0" presId="urn:microsoft.com/office/officeart/2005/8/layout/process4"/>
    <dgm:cxn modelId="{10DA92B7-D45E-47A7-BEAB-8500E1589FDA}" type="presParOf" srcId="{C07C32AB-A017-49FF-9313-910CA4D75F85}" destId="{DD8D8151-83D5-4442-9F13-1D352EE2C428}" srcOrd="0" destOrd="0" presId="urn:microsoft.com/office/officeart/2005/8/layout/process4"/>
    <dgm:cxn modelId="{1238C906-04C2-48EC-A79D-EB04ADA1185C}" type="presParOf" srcId="{C07C32AB-A017-49FF-9313-910CA4D75F85}" destId="{131B1F94-E539-4E6F-ACB7-C3723E77B947}" srcOrd="1" destOrd="0" presId="urn:microsoft.com/office/officeart/2005/8/layout/process4"/>
    <dgm:cxn modelId="{31C584F0-3FCF-44E7-983A-C4D4BF036157}" type="presParOf" srcId="{C07C32AB-A017-49FF-9313-910CA4D75F85}" destId="{65BA0257-1ABD-4293-B46C-2EB8F73114B3}" srcOrd="2" destOrd="0" presId="urn:microsoft.com/office/officeart/2005/8/layout/process4"/>
    <dgm:cxn modelId="{0F11F21C-DF30-4550-BF67-0F4791F4A2CE}" type="presParOf" srcId="{1E08C659-0C89-4453-BEE0-B58EE3937C8F}" destId="{35F0C789-70D5-4B3D-82E8-1013650A118B}" srcOrd="3" destOrd="0" presId="urn:microsoft.com/office/officeart/2005/8/layout/process4"/>
    <dgm:cxn modelId="{ADBCFECC-F350-4C62-9C2B-2745AA5489BC}" type="presParOf" srcId="{1E08C659-0C89-4453-BEE0-B58EE3937C8F}" destId="{D92C9833-23C8-446B-B3FC-EFE54F59A55B}" srcOrd="4" destOrd="0" presId="urn:microsoft.com/office/officeart/2005/8/layout/process4"/>
    <dgm:cxn modelId="{99D7E2C1-6045-4438-8061-DBACF5FE0C6D}" type="presParOf" srcId="{D92C9833-23C8-446B-B3FC-EFE54F59A55B}" destId="{77FF44AF-8191-4CE3-8974-0C294504150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F319B-B99D-4EB6-AB61-B5004EC3AD6A}">
      <dsp:nvSpPr>
        <dsp:cNvPr id="0" name=""/>
        <dsp:cNvSpPr/>
      </dsp:nvSpPr>
      <dsp:spPr>
        <a:xfrm>
          <a:off x="0" y="2141688"/>
          <a:ext cx="2989534" cy="5223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Заключение</a:t>
          </a:r>
          <a:endParaRPr lang="ru-RU" sz="1800" b="1" kern="1200" dirty="0"/>
        </a:p>
      </dsp:txBody>
      <dsp:txXfrm>
        <a:off x="0" y="2141688"/>
        <a:ext cx="2989534" cy="522321"/>
      </dsp:txXfrm>
    </dsp:sp>
    <dsp:sp modelId="{640AEDDA-531A-4808-A582-123F74503D78}">
      <dsp:nvSpPr>
        <dsp:cNvPr id="0" name=""/>
        <dsp:cNvSpPr/>
      </dsp:nvSpPr>
      <dsp:spPr>
        <a:xfrm rot="10800000">
          <a:off x="0" y="795782"/>
          <a:ext cx="2989534" cy="1353740"/>
        </a:xfrm>
        <a:prstGeom prst="upArrowCallout">
          <a:avLst/>
        </a:prstGeom>
        <a:solidFill>
          <a:schemeClr val="accent5">
            <a:hueOff val="1972116"/>
            <a:satOff val="-34828"/>
            <a:lumOff val="168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Основная часть</a:t>
          </a:r>
          <a:endParaRPr lang="ru-RU" sz="1800" b="1" kern="1200" dirty="0"/>
        </a:p>
      </dsp:txBody>
      <dsp:txXfrm rot="-10800000">
        <a:off x="0" y="795782"/>
        <a:ext cx="2989534" cy="475163"/>
      </dsp:txXfrm>
    </dsp:sp>
    <dsp:sp modelId="{DD8D8151-83D5-4442-9F13-1D352EE2C428}">
      <dsp:nvSpPr>
        <dsp:cNvPr id="0" name=""/>
        <dsp:cNvSpPr/>
      </dsp:nvSpPr>
      <dsp:spPr>
        <a:xfrm>
          <a:off x="464" y="1352956"/>
          <a:ext cx="871460" cy="24019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Состоит</a:t>
          </a:r>
          <a:endParaRPr lang="ru-RU" sz="1300" kern="1200" dirty="0"/>
        </a:p>
      </dsp:txBody>
      <dsp:txXfrm>
        <a:off x="464" y="1352956"/>
        <a:ext cx="871460" cy="240195"/>
      </dsp:txXfrm>
    </dsp:sp>
    <dsp:sp modelId="{131B1F94-E539-4E6F-ACB7-C3723E77B947}">
      <dsp:nvSpPr>
        <dsp:cNvPr id="0" name=""/>
        <dsp:cNvSpPr/>
      </dsp:nvSpPr>
      <dsp:spPr>
        <a:xfrm>
          <a:off x="871925" y="1352956"/>
          <a:ext cx="1245683" cy="240195"/>
        </a:xfrm>
        <a:prstGeom prst="rect">
          <a:avLst/>
        </a:prstGeom>
        <a:solidFill>
          <a:schemeClr val="accent5">
            <a:tint val="40000"/>
            <a:alpha val="90000"/>
            <a:hueOff val="2235902"/>
            <a:satOff val="-2598"/>
            <a:lumOff val="2518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из нескольких</a:t>
          </a:r>
          <a:endParaRPr lang="ru-RU" sz="1300" kern="1200" dirty="0"/>
        </a:p>
      </dsp:txBody>
      <dsp:txXfrm>
        <a:off x="871925" y="1352956"/>
        <a:ext cx="1245683" cy="240195"/>
      </dsp:txXfrm>
    </dsp:sp>
    <dsp:sp modelId="{65BA0257-1ABD-4293-B46C-2EB8F73114B3}">
      <dsp:nvSpPr>
        <dsp:cNvPr id="0" name=""/>
        <dsp:cNvSpPr/>
      </dsp:nvSpPr>
      <dsp:spPr>
        <a:xfrm>
          <a:off x="2117608" y="1352956"/>
          <a:ext cx="871460" cy="240195"/>
        </a:xfrm>
        <a:prstGeom prst="rect">
          <a:avLst/>
        </a:prstGeom>
        <a:solidFill>
          <a:schemeClr val="accent5">
            <a:tint val="40000"/>
            <a:alpha val="90000"/>
            <a:hueOff val="4471805"/>
            <a:satOff val="-5196"/>
            <a:lumOff val="5036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 разделов</a:t>
          </a:r>
          <a:endParaRPr lang="ru-RU" sz="1300" kern="1200" dirty="0"/>
        </a:p>
      </dsp:txBody>
      <dsp:txXfrm>
        <a:off x="2117608" y="1352956"/>
        <a:ext cx="871460" cy="240195"/>
      </dsp:txXfrm>
    </dsp:sp>
    <dsp:sp modelId="{77FF44AF-8191-4CE3-8974-0C2945041500}">
      <dsp:nvSpPr>
        <dsp:cNvPr id="0" name=""/>
        <dsp:cNvSpPr/>
      </dsp:nvSpPr>
      <dsp:spPr>
        <a:xfrm rot="10800000">
          <a:off x="0" y="0"/>
          <a:ext cx="2989534" cy="803330"/>
        </a:xfrm>
        <a:prstGeom prst="upArrowCallout">
          <a:avLst/>
        </a:prstGeom>
        <a:solidFill>
          <a:schemeClr val="accent5">
            <a:hueOff val="3944232"/>
            <a:satOff val="-69656"/>
            <a:lumOff val="337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Титульный лист</a:t>
          </a:r>
          <a:endParaRPr lang="ru-RU" sz="1800" b="1" kern="1200" dirty="0"/>
        </a:p>
      </dsp:txBody>
      <dsp:txXfrm rot="10800000">
        <a:off x="0" y="0"/>
        <a:ext cx="2989534" cy="521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3B7FB-92A6-4BA5-B3AC-637F3325521C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88806-D5E5-4B18-83AA-61A1F14F61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54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8806-D5E5-4B18-83AA-61A1F14F61E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81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8806-D5E5-4B18-83AA-61A1F14F61E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8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8806-D5E5-4B18-83AA-61A1F14F61E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81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8806-D5E5-4B18-83AA-61A1F14F61E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8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A613FD-833C-476A-8A81-C844248543E5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8EAB4C-0C0B-4F0A-9381-B531A88150C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613FD-833C-476A-8A81-C844248543E5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AB4C-0C0B-4F0A-9381-B531A88150C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613FD-833C-476A-8A81-C844248543E5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AB4C-0C0B-4F0A-9381-B531A88150C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613FD-833C-476A-8A81-C844248543E5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AB4C-0C0B-4F0A-9381-B531A88150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613FD-833C-476A-8A81-C844248543E5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AB4C-0C0B-4F0A-9381-B531A88150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613FD-833C-476A-8A81-C844248543E5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AB4C-0C0B-4F0A-9381-B531A88150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613FD-833C-476A-8A81-C844248543E5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AB4C-0C0B-4F0A-9381-B531A88150C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613FD-833C-476A-8A81-C844248543E5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AB4C-0C0B-4F0A-9381-B531A88150C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613FD-833C-476A-8A81-C844248543E5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AB4C-0C0B-4F0A-9381-B531A88150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613FD-833C-476A-8A81-C844248543E5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AB4C-0C0B-4F0A-9381-B531A88150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613FD-833C-476A-8A81-C844248543E5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AB4C-0C0B-4F0A-9381-B531A88150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2A613FD-833C-476A-8A81-C844248543E5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8EAB4C-0C0B-4F0A-9381-B531A88150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6.jpeg"/><Relationship Id="rId12" Type="http://schemas.openxmlformats.org/officeDocument/2006/relationships/image" Target="../media/image3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31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1.wd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0100" y="1196752"/>
            <a:ext cx="7286676" cy="392909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68256"/>
            <a:ext cx="7772400" cy="335758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оформить презентацию.</a:t>
            </a:r>
            <a:b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Советы начинающим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5286388"/>
            <a:ext cx="6400800" cy="114300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 дополнительного образования Ласкина Н.Н.</a:t>
            </a:r>
            <a:endParaRPr lang="ru-RU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79512" y="285728"/>
            <a:ext cx="8640960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400" kern="1200"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/>
              <a:t>Всероссийский конкурс для учителей и педагогов дополнительного образования</a:t>
            </a:r>
          </a:p>
          <a:p>
            <a:r>
              <a:rPr lang="ru-RU" sz="1600" b="1" dirty="0">
                <a:effectLst/>
              </a:rPr>
              <a:t>"Лучшая презентация к уроку"</a:t>
            </a:r>
          </a:p>
        </p:txBody>
      </p:sp>
    </p:spTree>
    <p:extLst>
      <p:ext uri="{BB962C8B-B14F-4D97-AF65-F5344CB8AC3E}">
        <p14:creationId xmlns:p14="http://schemas.microsoft.com/office/powerpoint/2010/main" val="38449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3068960"/>
            <a:ext cx="4272263" cy="10081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fontAlgn="base">
              <a:spcBef>
                <a:spcPts val="0"/>
              </a:spcBef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Яркий фон уместен тогда, когда это оправдано.</a:t>
            </a:r>
          </a:p>
          <a:p>
            <a:pPr fontAlgn="base"/>
            <a:endParaRPr lang="ru-RU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70494"/>
            <a:ext cx="7756263" cy="105425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Оформление </a:t>
            </a:r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презентации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58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70494"/>
            <a:ext cx="7756263" cy="105425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Оформление </a:t>
            </a:r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презентации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283968" y="3068960"/>
            <a:ext cx="4272263" cy="1008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spcBef>
                <a:spcPts val="0"/>
              </a:spcBef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Яркий фон уместен тогда, когда это оправдано.</a:t>
            </a:r>
          </a:p>
          <a:p>
            <a:pPr fontAlgn="base"/>
            <a:endParaRPr lang="ru-RU" sz="28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16288"/>
            <a:ext cx="8229600" cy="25287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u="sng" dirty="0" smtClean="0">
                <a:latin typeface="Calibri" pitchFamily="34" charset="0"/>
                <a:cs typeface="Calibri" pitchFamily="34" charset="0"/>
              </a:rPr>
              <a:t>Помните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 marL="360363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Главное - не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переборщить с цветами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. Рекомендуется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использовать на слайде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2, максимум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цвета. 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400" dirty="0" smtClean="0">
                <a:latin typeface="Calibri" pitchFamily="34" charset="0"/>
                <a:cs typeface="Calibri" pitchFamily="34" charset="0"/>
              </a:rPr>
              <a:t>Наиболее выигрышным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будет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выглядеть темный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текст на светлом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фоне и светлый текст на темном фоне.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</a:pP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marL="360363" indent="0">
              <a:buNone/>
            </a:pPr>
            <a:endParaRPr lang="ru-RU" sz="2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784976" cy="12961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Нужны ли разноцветные слайды</a:t>
            </a:r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36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3789040"/>
            <a:ext cx="3384376" cy="2880320"/>
          </a:xfrm>
          <a:prstGeom prst="roundRect">
            <a:avLst/>
          </a:prstGeom>
          <a:solidFill>
            <a:srgbClr val="8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Не переборщите</a:t>
            </a:r>
          </a:p>
          <a:p>
            <a:pPr algn="ctr"/>
            <a:r>
              <a:rPr lang="ru-RU" sz="2400" b="1" dirty="0" smtClean="0"/>
              <a:t> с цветом </a:t>
            </a:r>
          </a:p>
          <a:p>
            <a:pPr algn="ctr"/>
            <a:r>
              <a:rPr lang="ru-RU" sz="2400" b="1" dirty="0" smtClean="0"/>
              <a:t>текста.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4048" y="3789040"/>
            <a:ext cx="3384376" cy="2880320"/>
          </a:xfrm>
          <a:prstGeom prst="roundRect">
            <a:avLst/>
          </a:prstGeom>
          <a:solidFill>
            <a:srgbClr val="F1B1B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Не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переборщите</a:t>
            </a: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с цветом </a:t>
            </a: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текста.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0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1296144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Если вы используете в качестве фона яркую картинку, то посмотрите насколько это оправданно. </a:t>
            </a:r>
          </a:p>
          <a:p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В данном случае тест необходимо выделить.</a:t>
            </a:r>
            <a:endParaRPr lang="ru-RU" sz="2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893066" cy="129614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Нужны ли разноцветные слайды</a:t>
            </a:r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ru-RU" sz="36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36418" y="2632154"/>
            <a:ext cx="822960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Если вы используете в качестве фона яркую картинку, то посмотрите насколько это оправданно. </a:t>
            </a:r>
          </a:p>
          <a:p>
            <a:r>
              <a:rPr lang="ru-RU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В данном случае тест необходимо выделить.</a:t>
            </a:r>
            <a:endParaRPr lang="ru-RU" sz="22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35155" y="4437112"/>
            <a:ext cx="8229600" cy="129614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Если вы используете в качестве фона яркую картинку, то посмотрите насколько это оправданно. </a:t>
            </a:r>
          </a:p>
          <a:p>
            <a:r>
              <a:rPr lang="ru-RU" sz="2400" b="1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В данном случае тест необходимо выделить.</a:t>
            </a:r>
            <a:endParaRPr lang="ru-RU" sz="2200" b="1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56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sz="2800" dirty="0" smtClean="0">
                <a:latin typeface="Calibri" pitchFamily="34" charset="0"/>
                <a:cs typeface="Calibri" pitchFamily="34" charset="0"/>
              </a:rPr>
              <a:t>Текст, на слайде, должен быть читабельным. </a:t>
            </a:r>
          </a:p>
          <a:p>
            <a:r>
              <a:rPr lang="ru-RU" sz="2800" dirty="0" smtClean="0">
                <a:latin typeface="Calibri" pitchFamily="34" charset="0"/>
                <a:cs typeface="Calibri" pitchFamily="34" charset="0"/>
              </a:rPr>
              <a:t>Определяющие факторы – это тип и размер шрифта. </a:t>
            </a:r>
          </a:p>
          <a:p>
            <a:r>
              <a:rPr lang="ru-RU" sz="2800" dirty="0" smtClean="0">
                <a:latin typeface="Calibri" pitchFamily="34" charset="0"/>
                <a:cs typeface="Calibri" pitchFamily="34" charset="0"/>
              </a:rPr>
              <a:t>Прописные буквы не 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рекомендуется 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использовать для основного текста.</a:t>
            </a:r>
          </a:p>
          <a:p>
            <a:endParaRPr lang="ru-RU" sz="1700" dirty="0" smtClean="0"/>
          </a:p>
          <a:p>
            <a:r>
              <a:rPr lang="ru-RU" sz="2800" u="sng" dirty="0" smtClean="0">
                <a:latin typeface="Calibri" pitchFamily="34" charset="0"/>
                <a:cs typeface="Calibri" pitchFamily="34" charset="0"/>
              </a:rPr>
              <a:t>Тип шрифта:</a:t>
            </a:r>
          </a:p>
          <a:p>
            <a:pPr lvl="1">
              <a:buFont typeface="Wingdings" pitchFamily="2" charset="2"/>
              <a:buChar char="ü"/>
            </a:pPr>
            <a:r>
              <a:rPr lang="ru-RU" sz="2900" dirty="0" smtClean="0">
                <a:latin typeface="Calibri" pitchFamily="34" charset="0"/>
                <a:cs typeface="Calibri" pitchFamily="34" charset="0"/>
              </a:rPr>
              <a:t>На слайдах лучше всего использовать шрифты типа</a:t>
            </a:r>
            <a:r>
              <a:rPr lang="ru-RU" sz="2900" dirty="0" smtClean="0"/>
              <a:t>: 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Arial</a:t>
            </a:r>
            <a:r>
              <a:rPr lang="ru-RU" sz="2900" dirty="0"/>
              <a:t>, </a:t>
            </a:r>
            <a:r>
              <a:rPr lang="en-US" sz="2900" dirty="0"/>
              <a:t>Calibri, </a:t>
            </a:r>
            <a:r>
              <a:rPr lang="en-US" sz="29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Vernada</a:t>
            </a:r>
            <a:r>
              <a:rPr lang="en-US" sz="2900" dirty="0"/>
              <a:t>, 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Times New Roman, </a:t>
            </a:r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Tahoma</a:t>
            </a:r>
            <a:r>
              <a:rPr lang="ru-RU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ru-RU" sz="2900" dirty="0" smtClean="0"/>
              <a:t> </a:t>
            </a:r>
            <a:r>
              <a:rPr lang="ru-RU" sz="2900" dirty="0" smtClean="0">
                <a:latin typeface="Calibri" pitchFamily="34" charset="0"/>
                <a:cs typeface="Calibri" pitchFamily="34" charset="0"/>
              </a:rPr>
              <a:t>Они легче читаются. </a:t>
            </a:r>
          </a:p>
          <a:p>
            <a:pPr lvl="1">
              <a:buFont typeface="Wingdings" pitchFamily="2" charset="2"/>
              <a:buChar char="ü"/>
            </a:pPr>
            <a:r>
              <a:rPr lang="ru-RU" sz="2600" dirty="0" smtClean="0">
                <a:latin typeface="Calibri" pitchFamily="34" charset="0"/>
                <a:cs typeface="Calibri" pitchFamily="34" charset="0"/>
              </a:rPr>
              <a:t>Если презентация имеет «развлекательную» тему, можно применять шрифт </a:t>
            </a:r>
            <a:r>
              <a:rPr lang="en-US" sz="2600" dirty="0" smtClean="0"/>
              <a:t>Comic Sans MS</a:t>
            </a:r>
            <a:r>
              <a:rPr lang="ru-RU" sz="2600" dirty="0" smtClean="0"/>
              <a:t>. </a:t>
            </a:r>
          </a:p>
          <a:p>
            <a:pPr lvl="1">
              <a:buFont typeface="Wingdings" pitchFamily="2" charset="2"/>
              <a:buChar char="ü"/>
            </a:pPr>
            <a:r>
              <a:rPr lang="ru-RU" sz="2600" dirty="0" smtClean="0">
                <a:latin typeface="Calibri" pitchFamily="34" charset="0"/>
                <a:cs typeface="Calibri" pitchFamily="34" charset="0"/>
              </a:rPr>
              <a:t>Иногда оправданным может быть применение шрифта типа </a:t>
            </a:r>
            <a:r>
              <a:rPr lang="en-US" sz="2600" dirty="0" smtClean="0"/>
              <a:t>Monotype Corsiva.</a:t>
            </a:r>
            <a:endParaRPr lang="ru-RU" sz="2600" dirty="0" smtClean="0"/>
          </a:p>
          <a:p>
            <a:pPr lvl="1">
              <a:buFont typeface="Wingdings" pitchFamily="2" charset="2"/>
              <a:buChar char="ü"/>
            </a:pPr>
            <a:endParaRPr lang="ru-RU" sz="1700" dirty="0" smtClean="0"/>
          </a:p>
          <a:p>
            <a:r>
              <a:rPr lang="ru-RU" sz="2800" u="sng" dirty="0" smtClean="0">
                <a:latin typeface="Calibri" pitchFamily="34" charset="0"/>
                <a:cs typeface="Calibri" pitchFamily="34" charset="0"/>
              </a:rPr>
              <a:t>Размер шрифта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717550" indent="-269875">
              <a:buFont typeface="Wingdings" pitchFamily="2" charset="2"/>
              <a:buChar char="ü"/>
            </a:pPr>
            <a:r>
              <a:rPr lang="ru-RU" sz="2600" dirty="0" smtClean="0"/>
              <a:t>Для основного текста, как правило, выбирают от 18 до 32 размера, а для заголовков – от 32 до 44.</a:t>
            </a:r>
          </a:p>
          <a:p>
            <a:pPr marL="717550" indent="-269875">
              <a:buFont typeface="Wingdings" pitchFamily="2" charset="2"/>
              <a:buChar char="ü"/>
            </a:pPr>
            <a:r>
              <a:rPr lang="ru-RU" sz="2600" dirty="0" smtClean="0"/>
              <a:t>Выделять слова можно </a:t>
            </a:r>
            <a:r>
              <a:rPr lang="ru-RU" sz="2600" b="1" dirty="0" smtClean="0"/>
              <a:t>полужирным</a:t>
            </a:r>
            <a:r>
              <a:rPr lang="ru-RU" sz="2600" dirty="0" smtClean="0"/>
              <a:t> начертанием, </a:t>
            </a:r>
            <a:r>
              <a:rPr lang="ru-RU" sz="2600" i="1" dirty="0" smtClean="0"/>
              <a:t>курсивом</a:t>
            </a:r>
            <a:r>
              <a:rPr lang="ru-RU" sz="2600" dirty="0" smtClean="0"/>
              <a:t>, можно другим </a:t>
            </a:r>
            <a:r>
              <a:rPr lang="ru-RU" sz="2600" dirty="0" smtClean="0">
                <a:solidFill>
                  <a:srgbClr val="FF0000"/>
                </a:solidFill>
              </a:rPr>
              <a:t>цветом</a:t>
            </a:r>
            <a:r>
              <a:rPr lang="ru-RU" sz="2600" dirty="0" smtClean="0"/>
              <a:t>.</a:t>
            </a:r>
          </a:p>
          <a:p>
            <a:endParaRPr lang="ru-RU" sz="2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Какой выбрать шрифт?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90" y="5517232"/>
            <a:ext cx="868024" cy="1224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052736"/>
            <a:ext cx="8136904" cy="507342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sz="17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Arial</a:t>
            </a:r>
            <a:endParaRPr lang="ru-RU" sz="1700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На слайдах лучше всего использовать шрифты типа: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Arial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Calibri,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Vernada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Times New Roman, Tahoma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Они легче читаются. </a:t>
            </a:r>
          </a:p>
          <a:p>
            <a:pPr lvl="1">
              <a:buFont typeface="Wingdings" pitchFamily="2" charset="2"/>
              <a:buChar char="ü"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Если презентация имеет «развлекательную» тему, можно применять шрифт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Comic Sans MS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lvl="1"/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7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Comic Sans </a:t>
            </a:r>
            <a:r>
              <a:rPr lang="en-US" sz="17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MS</a:t>
            </a:r>
            <a:endParaRPr lang="ru-RU" sz="1700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ru-RU" sz="1800" dirty="0" smtClean="0">
                <a:latin typeface="Comic Sans MS" pitchFamily="66" charset="0"/>
              </a:rPr>
              <a:t>На слайдах лучше всего использовать шрифты типа: </a:t>
            </a:r>
            <a:r>
              <a:rPr lang="en-US" sz="1800" dirty="0" smtClean="0">
                <a:latin typeface="Comic Sans MS" pitchFamily="66" charset="0"/>
                <a:cs typeface="Arial" pitchFamily="34" charset="0"/>
              </a:rPr>
              <a:t>Arial</a:t>
            </a:r>
            <a:r>
              <a:rPr lang="ru-RU" sz="1800" dirty="0" smtClean="0">
                <a:latin typeface="Comic Sans MS" pitchFamily="66" charset="0"/>
              </a:rPr>
              <a:t>, </a:t>
            </a:r>
            <a:r>
              <a:rPr lang="en-US" sz="1800" dirty="0" smtClean="0">
                <a:latin typeface="Comic Sans MS" pitchFamily="66" charset="0"/>
              </a:rPr>
              <a:t>Cali</a:t>
            </a:r>
            <a:r>
              <a:rPr lang="en-US" sz="1800" dirty="0" smtClean="0"/>
              <a:t>bri, </a:t>
            </a:r>
            <a:r>
              <a:rPr lang="en-US" sz="1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Vernada</a:t>
            </a:r>
            <a:r>
              <a:rPr lang="en-US" sz="1800" dirty="0" smtClean="0"/>
              <a:t>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Times New Roman,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Tahoma</a:t>
            </a:r>
            <a:r>
              <a:rPr lang="ru-RU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ru-RU" sz="1800" dirty="0" smtClean="0"/>
              <a:t> Они легче читаются. </a:t>
            </a:r>
          </a:p>
          <a:p>
            <a:pPr lvl="1">
              <a:buFont typeface="Wingdings" pitchFamily="2" charset="2"/>
              <a:buChar char="ü"/>
            </a:pPr>
            <a:r>
              <a:rPr lang="ru-RU" sz="1800" dirty="0" smtClean="0">
                <a:latin typeface="Comic Sans MS" pitchFamily="66" charset="0"/>
              </a:rPr>
              <a:t>Если презентация имеет «развлекательную» тему, можно применять шрифт </a:t>
            </a:r>
            <a:r>
              <a:rPr lang="en-US" sz="1800" dirty="0" smtClean="0">
                <a:latin typeface="Comic Sans MS" pitchFamily="66" charset="0"/>
              </a:rPr>
              <a:t>Comic Sans MS</a:t>
            </a:r>
            <a:r>
              <a:rPr lang="ru-RU" sz="1800" dirty="0" smtClean="0">
                <a:latin typeface="Comic Sans MS" pitchFamily="66" charset="0"/>
              </a:rPr>
              <a:t>. </a:t>
            </a:r>
          </a:p>
          <a:p>
            <a:pPr lvl="1"/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u="sng" dirty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Bookman Old Style</a:t>
            </a:r>
            <a:endParaRPr lang="ru-RU" sz="1800" u="sng" dirty="0">
              <a:solidFill>
                <a:srgbClr val="FF0000"/>
              </a:solidFill>
              <a:latin typeface="Bookman Old Style" pitchFamily="18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ru-RU" sz="1800" dirty="0">
                <a:latin typeface="Bookman Old Style" pitchFamily="18" charset="0"/>
              </a:rPr>
              <a:t>На слайдах лучше всего использовать шрифты типа: </a:t>
            </a:r>
            <a:r>
              <a:rPr lang="en-US" sz="1800" dirty="0">
                <a:latin typeface="Bookman Old Style" pitchFamily="18" charset="0"/>
              </a:rPr>
              <a:t>Arial</a:t>
            </a:r>
            <a:r>
              <a:rPr lang="ru-RU" sz="1800" dirty="0">
                <a:latin typeface="Bookman Old Style" pitchFamily="18" charset="0"/>
              </a:rPr>
              <a:t>, </a:t>
            </a:r>
            <a:r>
              <a:rPr lang="en-US" sz="1800" dirty="0">
                <a:latin typeface="Bookman Old Style" pitchFamily="18" charset="0"/>
              </a:rPr>
              <a:t>Calibri, </a:t>
            </a:r>
            <a:r>
              <a:rPr lang="en-US" sz="1800" dirty="0" err="1">
                <a:latin typeface="Bookman Old Style" pitchFamily="18" charset="0"/>
              </a:rPr>
              <a:t>Vernada</a:t>
            </a:r>
            <a:r>
              <a:rPr lang="en-US" sz="1800" dirty="0">
                <a:latin typeface="Bookman Old Style" pitchFamily="18" charset="0"/>
              </a:rPr>
              <a:t>, Times New Roman, Tahoma</a:t>
            </a:r>
            <a:r>
              <a:rPr lang="ru-RU" sz="1800" dirty="0">
                <a:latin typeface="Bookman Old Style" pitchFamily="18" charset="0"/>
              </a:rPr>
              <a:t>. Они легче читаются. </a:t>
            </a:r>
          </a:p>
          <a:p>
            <a:pPr lvl="1">
              <a:buFont typeface="Wingdings" pitchFamily="2" charset="2"/>
              <a:buChar char="ü"/>
            </a:pPr>
            <a:r>
              <a:rPr lang="ru-RU" sz="1800" dirty="0" smtClean="0">
                <a:latin typeface="Bookman Old Style" pitchFamily="18" charset="0"/>
              </a:rPr>
              <a:t>Если презентация имеет «развлекательную» тему, можно применять шрифт </a:t>
            </a:r>
            <a:r>
              <a:rPr lang="en-US" sz="1800" dirty="0" smtClean="0">
                <a:latin typeface="Bookman Old Style" pitchFamily="18" charset="0"/>
              </a:rPr>
              <a:t>Comic Sans MS</a:t>
            </a:r>
            <a:r>
              <a:rPr lang="ru-RU" sz="1800" dirty="0" smtClean="0">
                <a:latin typeface="Bookman Old Style" pitchFamily="18" charset="0"/>
              </a:rPr>
              <a:t>. </a:t>
            </a:r>
          </a:p>
          <a:p>
            <a:pPr lvl="1"/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179512" y="980728"/>
            <a:ext cx="576064" cy="5328592"/>
          </a:xfrm>
          <a:prstGeom prst="downArrow">
            <a:avLst>
              <a:gd name="adj1" fmla="val 50000"/>
              <a:gd name="adj2" fmla="val 13737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Хорошо</a:t>
            </a: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читаются</a:t>
            </a:r>
          </a:p>
          <a:p>
            <a:pPr algn="ctr"/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Какой выбрать шрифт?</a:t>
            </a:r>
            <a:endParaRPr lang="ru-RU" sz="36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90" y="5517232"/>
            <a:ext cx="868024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052736"/>
            <a:ext cx="8136904" cy="52565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n-US" sz="1700" u="sng" dirty="0">
                <a:solidFill>
                  <a:srgbClr val="FF0000"/>
                </a:solidFill>
                <a:latin typeface="Adobe Caslon Pro Bold" pitchFamily="18" charset="0"/>
                <a:cs typeface="Arial" pitchFamily="34" charset="0"/>
              </a:rPr>
              <a:t>Consolas</a:t>
            </a:r>
            <a:endParaRPr lang="ru-RU" sz="1700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sz="1800" dirty="0">
                <a:latin typeface="Consolas" pitchFamily="49" charset="0"/>
                <a:cs typeface="Consolas" pitchFamily="49" charset="0"/>
              </a:rPr>
              <a:t>На слайдах лучше всего использовать шрифты типа: </a:t>
            </a:r>
            <a:r>
              <a:rPr lang="en-US" sz="1800" dirty="0">
                <a:latin typeface="Consolas" pitchFamily="49" charset="0"/>
                <a:cs typeface="Consolas" pitchFamily="49" charset="0"/>
              </a:rPr>
              <a:t>Arial</a:t>
            </a:r>
            <a:r>
              <a:rPr lang="ru-RU" sz="1800" dirty="0">
                <a:latin typeface="Consolas" pitchFamily="49" charset="0"/>
                <a:cs typeface="Consolas" pitchFamily="49" charset="0"/>
              </a:rPr>
              <a:t>, </a:t>
            </a:r>
            <a:r>
              <a:rPr lang="en-US" sz="1800" dirty="0">
                <a:latin typeface="Consolas" pitchFamily="49" charset="0"/>
                <a:cs typeface="Consolas" pitchFamily="49" charset="0"/>
              </a:rPr>
              <a:t>Calibri, </a:t>
            </a:r>
            <a:r>
              <a:rPr lang="en-US" sz="1800" dirty="0" err="1">
                <a:latin typeface="Consolas" pitchFamily="49" charset="0"/>
                <a:cs typeface="Consolas" pitchFamily="49" charset="0"/>
              </a:rPr>
              <a:t>Vernada</a:t>
            </a:r>
            <a:r>
              <a:rPr lang="en-US" sz="1800" dirty="0">
                <a:latin typeface="Consolas" pitchFamily="49" charset="0"/>
                <a:cs typeface="Consolas" pitchFamily="49" charset="0"/>
              </a:rPr>
              <a:t>, Times New Roman, Tahoma</a:t>
            </a:r>
            <a:r>
              <a:rPr lang="ru-RU" sz="1800" dirty="0">
                <a:latin typeface="Consolas" pitchFamily="49" charset="0"/>
                <a:cs typeface="Consolas" pitchFamily="49" charset="0"/>
              </a:rPr>
              <a:t>. Они легче читаются. </a:t>
            </a:r>
          </a:p>
          <a:p>
            <a:pPr lvl="1"/>
            <a:r>
              <a:rPr lang="ru-RU" sz="1800" dirty="0" smtClean="0">
                <a:latin typeface="Consolas" pitchFamily="49" charset="0"/>
                <a:cs typeface="Consolas" pitchFamily="49" charset="0"/>
              </a:rPr>
              <a:t>Если презентация имеет «развлекательную» тему, можно применять шрифт </a:t>
            </a:r>
            <a:r>
              <a:rPr lang="en-US" sz="1800" dirty="0" smtClean="0">
                <a:latin typeface="Consolas" pitchFamily="49" charset="0"/>
                <a:cs typeface="Consolas" pitchFamily="49" charset="0"/>
              </a:rPr>
              <a:t>Comic Sans MS</a:t>
            </a:r>
            <a:r>
              <a:rPr lang="ru-RU" sz="1800" dirty="0" smtClean="0">
                <a:latin typeface="Consolas" pitchFamily="49" charset="0"/>
                <a:cs typeface="Consolas" pitchFamily="49" charset="0"/>
              </a:rPr>
              <a:t>.</a:t>
            </a:r>
          </a:p>
          <a:p>
            <a:pPr lvl="1"/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700" u="sng" dirty="0" smtClean="0">
                <a:solidFill>
                  <a:srgbClr val="FF0000"/>
                </a:solidFill>
                <a:latin typeface="Mistral" pitchFamily="66" charset="0"/>
                <a:cs typeface="Arial" pitchFamily="34" charset="0"/>
              </a:rPr>
              <a:t>Mistral</a:t>
            </a:r>
            <a:endParaRPr lang="ru-RU" sz="1700" u="sng" dirty="0" smtClean="0">
              <a:solidFill>
                <a:srgbClr val="FF0000"/>
              </a:solidFill>
              <a:latin typeface="Mistral" pitchFamily="66" charset="0"/>
              <a:cs typeface="Arial" pitchFamily="34" charset="0"/>
            </a:endParaRPr>
          </a:p>
          <a:p>
            <a:pPr lvl="1"/>
            <a:r>
              <a:rPr lang="ru-RU" sz="1800" dirty="0">
                <a:latin typeface="Mistral" pitchFamily="66" charset="0"/>
                <a:cs typeface="Arial" pitchFamily="34" charset="0"/>
              </a:rPr>
              <a:t>На слайдах лучше всего использовать шрифты типа: </a:t>
            </a:r>
            <a:r>
              <a:rPr lang="en-US" sz="1800" dirty="0">
                <a:latin typeface="Mistral" pitchFamily="66" charset="0"/>
                <a:cs typeface="Arial" pitchFamily="34" charset="0"/>
              </a:rPr>
              <a:t>Arial</a:t>
            </a:r>
            <a:r>
              <a:rPr lang="ru-RU" sz="1800" dirty="0">
                <a:latin typeface="Mistral" pitchFamily="66" charset="0"/>
                <a:cs typeface="Arial" pitchFamily="34" charset="0"/>
              </a:rPr>
              <a:t>, </a:t>
            </a:r>
            <a:r>
              <a:rPr lang="en-US" sz="1800" dirty="0">
                <a:latin typeface="Mistral" pitchFamily="66" charset="0"/>
                <a:cs typeface="Arial" pitchFamily="34" charset="0"/>
              </a:rPr>
              <a:t>Calibri, </a:t>
            </a:r>
            <a:r>
              <a:rPr lang="en-US" sz="1800" dirty="0" err="1">
                <a:latin typeface="Mistral" pitchFamily="66" charset="0"/>
                <a:cs typeface="Arial" pitchFamily="34" charset="0"/>
              </a:rPr>
              <a:t>Vernada</a:t>
            </a:r>
            <a:r>
              <a:rPr lang="en-US" sz="1800" dirty="0">
                <a:latin typeface="Mistral" pitchFamily="66" charset="0"/>
                <a:cs typeface="Arial" pitchFamily="34" charset="0"/>
              </a:rPr>
              <a:t>, Times New Roman, Tahoma</a:t>
            </a:r>
            <a:r>
              <a:rPr lang="ru-RU" sz="1800" dirty="0">
                <a:latin typeface="Mistral" pitchFamily="66" charset="0"/>
                <a:cs typeface="Arial" pitchFamily="34" charset="0"/>
              </a:rPr>
              <a:t>. Они легче читаются. </a:t>
            </a:r>
          </a:p>
          <a:p>
            <a:pPr lvl="1"/>
            <a:r>
              <a:rPr lang="ru-RU" sz="1800" dirty="0">
                <a:latin typeface="Mistral" pitchFamily="66" charset="0"/>
                <a:cs typeface="Arial" pitchFamily="34" charset="0"/>
              </a:rPr>
              <a:t>Если презентация имеет «развлекательную» тему, можно применять шрифт </a:t>
            </a:r>
            <a:r>
              <a:rPr lang="en-US" sz="1800" dirty="0">
                <a:latin typeface="Mistral" pitchFamily="66" charset="0"/>
                <a:cs typeface="Arial" pitchFamily="34" charset="0"/>
              </a:rPr>
              <a:t>Comic Sans MS</a:t>
            </a:r>
            <a:r>
              <a:rPr lang="ru-RU" sz="1800" dirty="0" smtClean="0">
                <a:latin typeface="Mistral" pitchFamily="66" charset="0"/>
                <a:cs typeface="Arial" pitchFamily="34" charset="0"/>
              </a:rPr>
              <a:t>.</a:t>
            </a:r>
          </a:p>
          <a:p>
            <a:pPr lvl="1"/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u="sng" dirty="0" err="1" smtClean="0">
                <a:solidFill>
                  <a:srgbClr val="FF0000"/>
                </a:solidFill>
                <a:latin typeface="MingLiU_HKSCS" pitchFamily="18" charset="-120"/>
                <a:ea typeface="MingLiU_HKSCS" pitchFamily="18" charset="-120"/>
                <a:cs typeface="Arial" pitchFamily="34" charset="0"/>
              </a:rPr>
              <a:t>MingLiU_HKSCS</a:t>
            </a:r>
            <a:endParaRPr lang="ru-RU" sz="1800" u="sng" dirty="0" smtClean="0">
              <a:solidFill>
                <a:srgbClr val="FF0000"/>
              </a:solidFill>
              <a:latin typeface="MingLiU_HKSCS" pitchFamily="18" charset="-120"/>
              <a:ea typeface="MingLiU_HKSCS" pitchFamily="18" charset="-12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ru-RU" sz="1800" dirty="0">
                <a:latin typeface="MingLiU_HKSCS" pitchFamily="18" charset="-120"/>
                <a:ea typeface="MingLiU_HKSCS" pitchFamily="18" charset="-120"/>
                <a:cs typeface="Arial" pitchFamily="34" charset="0"/>
              </a:rPr>
              <a:t>На слайдах лучше всего использовать шрифты типа: </a:t>
            </a:r>
            <a:r>
              <a:rPr lang="en-US" sz="1800" dirty="0">
                <a:latin typeface="MingLiU_HKSCS" pitchFamily="18" charset="-120"/>
                <a:ea typeface="MingLiU_HKSCS" pitchFamily="18" charset="-120"/>
                <a:cs typeface="Arial" pitchFamily="34" charset="0"/>
              </a:rPr>
              <a:t>Arial</a:t>
            </a:r>
            <a:r>
              <a:rPr lang="ru-RU" sz="1800" dirty="0">
                <a:latin typeface="MingLiU_HKSCS" pitchFamily="18" charset="-120"/>
                <a:ea typeface="MingLiU_HKSCS" pitchFamily="18" charset="-120"/>
                <a:cs typeface="Arial" pitchFamily="34" charset="0"/>
              </a:rPr>
              <a:t>, </a:t>
            </a:r>
            <a:r>
              <a:rPr lang="en-US" sz="1800" dirty="0">
                <a:latin typeface="MingLiU_HKSCS" pitchFamily="18" charset="-120"/>
                <a:ea typeface="MingLiU_HKSCS" pitchFamily="18" charset="-120"/>
                <a:cs typeface="Arial" pitchFamily="34" charset="0"/>
              </a:rPr>
              <a:t>Calibri, </a:t>
            </a:r>
            <a:r>
              <a:rPr lang="en-US" sz="1800" dirty="0" err="1">
                <a:latin typeface="MingLiU_HKSCS" pitchFamily="18" charset="-120"/>
                <a:ea typeface="MingLiU_HKSCS" pitchFamily="18" charset="-120"/>
                <a:cs typeface="Arial" pitchFamily="34" charset="0"/>
              </a:rPr>
              <a:t>Vernada</a:t>
            </a:r>
            <a:r>
              <a:rPr lang="en-US" sz="1800" dirty="0">
                <a:latin typeface="MingLiU_HKSCS" pitchFamily="18" charset="-120"/>
                <a:ea typeface="MingLiU_HKSCS" pitchFamily="18" charset="-120"/>
                <a:cs typeface="Arial" pitchFamily="34" charset="0"/>
              </a:rPr>
              <a:t>, Times New Roman, Tahoma</a:t>
            </a:r>
            <a:r>
              <a:rPr lang="ru-RU" sz="1800" dirty="0">
                <a:latin typeface="MingLiU_HKSCS" pitchFamily="18" charset="-120"/>
                <a:ea typeface="MingLiU_HKSCS" pitchFamily="18" charset="-120"/>
                <a:cs typeface="Arial" pitchFamily="34" charset="0"/>
              </a:rPr>
              <a:t>. Они легче читаются. </a:t>
            </a:r>
          </a:p>
          <a:p>
            <a:pPr lvl="1"/>
            <a:r>
              <a:rPr lang="ru-RU" sz="1800" dirty="0" smtClean="0">
                <a:latin typeface="MingLiU_HKSCS" pitchFamily="18" charset="-120"/>
                <a:ea typeface="MingLiU_HKSCS" pitchFamily="18" charset="-120"/>
                <a:cs typeface="Arial" pitchFamily="34" charset="0"/>
              </a:rPr>
              <a:t>Если </a:t>
            </a:r>
            <a:r>
              <a:rPr lang="ru-RU" sz="1800" dirty="0">
                <a:latin typeface="MingLiU_HKSCS" pitchFamily="18" charset="-120"/>
                <a:ea typeface="MingLiU_HKSCS" pitchFamily="18" charset="-120"/>
                <a:cs typeface="Arial" pitchFamily="34" charset="0"/>
              </a:rPr>
              <a:t>презентация имеет «развлекательную» тему, можно применять шрифт </a:t>
            </a:r>
            <a:r>
              <a:rPr lang="en-US" sz="1800" dirty="0">
                <a:latin typeface="MingLiU_HKSCS" pitchFamily="18" charset="-120"/>
                <a:ea typeface="MingLiU_HKSCS" pitchFamily="18" charset="-120"/>
                <a:cs typeface="Arial" pitchFamily="34" charset="0"/>
              </a:rPr>
              <a:t>Comic Sans MS</a:t>
            </a:r>
            <a:r>
              <a:rPr lang="ru-RU" sz="1800" dirty="0" smtClean="0">
                <a:latin typeface="MingLiU_HKSCS" pitchFamily="18" charset="-120"/>
                <a:ea typeface="MingLiU_HKSCS" pitchFamily="18" charset="-120"/>
                <a:cs typeface="Arial" pitchFamily="34" charset="0"/>
              </a:rPr>
              <a:t>.</a:t>
            </a:r>
            <a:endParaRPr lang="en-US" sz="1800" dirty="0" smtClean="0">
              <a:latin typeface="MingLiU_HKSCS" pitchFamily="18" charset="-120"/>
              <a:ea typeface="MingLiU_HKSCS" pitchFamily="18" charset="-120"/>
              <a:cs typeface="Arial" pitchFamily="34" charset="0"/>
            </a:endParaRPr>
          </a:p>
          <a:p>
            <a:r>
              <a:rPr lang="en-US" sz="1900" b="1" u="sng" dirty="0">
                <a:solidFill>
                  <a:srgbClr val="FF0000"/>
                </a:solidFill>
                <a:latin typeface="Decor" pitchFamily="2" charset="0"/>
                <a:cs typeface="Arial" pitchFamily="34" charset="0"/>
              </a:rPr>
              <a:t>Decor</a:t>
            </a:r>
            <a:endParaRPr lang="ru-RU" sz="1900" b="1" u="sng" dirty="0">
              <a:solidFill>
                <a:srgbClr val="FF0000"/>
              </a:solidFill>
              <a:latin typeface="Decor" pitchFamily="2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ru-RU" sz="1900" dirty="0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На слайдах лучше всего использовать шрифты типа: </a:t>
            </a:r>
            <a:r>
              <a:rPr lang="en-US" sz="1900" dirty="0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Arial</a:t>
            </a:r>
            <a:r>
              <a:rPr lang="ru-RU" sz="1900" dirty="0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, </a:t>
            </a:r>
            <a:r>
              <a:rPr lang="en-US" sz="1900" dirty="0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Calibri, </a:t>
            </a:r>
            <a:r>
              <a:rPr lang="en-US" sz="1900" dirty="0" err="1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Vernada</a:t>
            </a:r>
            <a:r>
              <a:rPr lang="en-US" sz="1900" dirty="0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, Times New Roman, Tahoma</a:t>
            </a:r>
            <a:r>
              <a:rPr lang="ru-RU" sz="1900" dirty="0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. Они легче читаются. </a:t>
            </a:r>
          </a:p>
          <a:p>
            <a:pPr lvl="1"/>
            <a:r>
              <a:rPr lang="ru-RU" sz="1900" dirty="0" smtClean="0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Если </a:t>
            </a:r>
            <a:r>
              <a:rPr lang="ru-RU" sz="1900" dirty="0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презентация имеет «развлекательную» тему, можно применять шрифт </a:t>
            </a:r>
            <a:r>
              <a:rPr lang="ru-RU" sz="1900" dirty="0" smtClean="0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       </a:t>
            </a:r>
            <a:r>
              <a:rPr lang="en-US" sz="1900" dirty="0" smtClean="0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Comic </a:t>
            </a:r>
            <a:r>
              <a:rPr lang="en-US" sz="1900" dirty="0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Sans MS</a:t>
            </a:r>
            <a:r>
              <a:rPr lang="ru-RU" sz="1900" dirty="0">
                <a:solidFill>
                  <a:schemeClr val="tx1"/>
                </a:solidFill>
                <a:latin typeface="Decor" pitchFamily="2" charset="0"/>
                <a:cs typeface="Arial" pitchFamily="34" charset="0"/>
              </a:rPr>
              <a:t>.</a:t>
            </a:r>
          </a:p>
          <a:p>
            <a:pPr lvl="1"/>
            <a:endParaRPr lang="ru-RU" sz="1800" dirty="0">
              <a:latin typeface="MingLiU_HKSCS" pitchFamily="18" charset="-120"/>
              <a:ea typeface="MingLiU_HKSCS" pitchFamily="18" charset="-120"/>
              <a:cs typeface="Arial" pitchFamily="34" charset="0"/>
            </a:endParaRPr>
          </a:p>
          <a:p>
            <a:pPr lvl="1"/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179512" y="980728"/>
            <a:ext cx="576064" cy="5328592"/>
          </a:xfrm>
          <a:prstGeom prst="downArrow">
            <a:avLst>
              <a:gd name="adj1" fmla="val 50000"/>
              <a:gd name="adj2" fmla="val 13737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Плохо</a:t>
            </a: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читаются</a:t>
            </a:r>
          </a:p>
          <a:p>
            <a:pPr algn="ctr"/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Какой выбрать шрифт?</a:t>
            </a:r>
            <a:endParaRPr lang="ru-RU" sz="36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90" y="5517232"/>
            <a:ext cx="868024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9361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Текст, на слайде, должен быть читабельным. </a:t>
            </a:r>
          </a:p>
          <a:p>
            <a:pPr marL="360363" indent="0">
              <a:spcBef>
                <a:spcPts val="0"/>
              </a:spcBef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Определяющие факторы – это тип и размер шрифта.</a:t>
            </a:r>
            <a:r>
              <a:rPr lang="ru-RU" sz="13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60363" indent="0">
              <a:buNone/>
            </a:pPr>
            <a:endParaRPr lang="ru-RU" sz="2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1663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en-US" sz="2300" i="1" dirty="0" smtClean="0"/>
              <a:t/>
            </a:r>
            <a:br>
              <a:rPr lang="en-US" sz="2300" i="1" dirty="0" smtClean="0"/>
            </a:br>
            <a:r>
              <a:rPr lang="en-US" sz="2300" i="1" dirty="0"/>
              <a:t/>
            </a:r>
            <a:br>
              <a:rPr lang="en-US" sz="2300" i="1" dirty="0"/>
            </a:br>
            <a:r>
              <a:rPr lang="ru-RU" sz="2300" i="1" dirty="0" smtClean="0"/>
              <a:t>(попробуйте выделить текст разным типом и размером шрифта)</a:t>
            </a:r>
            <a:endParaRPr lang="ru-RU" sz="23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67544" y="2708920"/>
            <a:ext cx="8229600" cy="9361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Текст, на слайде, должен быть читабельным. </a:t>
            </a:r>
          </a:p>
          <a:p>
            <a:pPr marL="360363" indent="0">
              <a:spcBef>
                <a:spcPts val="0"/>
              </a:spcBef>
              <a:buFont typeface="Wingdings" pitchFamily="2" charset="2"/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Определяющие факторы – это тип и размер шрифта.</a:t>
            </a:r>
            <a:r>
              <a:rPr lang="ru-RU" sz="13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60363" indent="0">
              <a:buFont typeface="Wingdings" pitchFamily="2" charset="2"/>
              <a:buNone/>
            </a:pPr>
            <a:endParaRPr lang="ru-RU" sz="2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67544" y="3861048"/>
            <a:ext cx="8229600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Текст, на слайде, должен быть читабельным. </a:t>
            </a:r>
          </a:p>
          <a:p>
            <a:pPr marL="360363" indent="0">
              <a:spcBef>
                <a:spcPts val="0"/>
              </a:spcBef>
              <a:buFont typeface="Wingdings" pitchFamily="2" charset="2"/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Определяющие факторы – это тип и размер шрифта.</a:t>
            </a:r>
            <a:r>
              <a:rPr lang="ru-RU" sz="13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60363" indent="0">
              <a:buFont typeface="Wingdings" pitchFamily="2" charset="2"/>
              <a:buNone/>
            </a:pPr>
            <a:endParaRPr lang="ru-RU" sz="2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67544" y="5013176"/>
            <a:ext cx="8229600" cy="936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200" smtClean="0">
                <a:latin typeface="Calibri" pitchFamily="34" charset="0"/>
                <a:cs typeface="Calibri" pitchFamily="34" charset="0"/>
              </a:rPr>
              <a:t>Текст, на слайде, должен быть читабельным. </a:t>
            </a:r>
          </a:p>
          <a:p>
            <a:pPr marL="360363" indent="0">
              <a:spcBef>
                <a:spcPts val="0"/>
              </a:spcBef>
              <a:buFont typeface="Wingdings" pitchFamily="2" charset="2"/>
              <a:buNone/>
            </a:pPr>
            <a:r>
              <a:rPr lang="ru-RU" sz="2200" smtClean="0">
                <a:latin typeface="Calibri" pitchFamily="34" charset="0"/>
                <a:cs typeface="Calibri" pitchFamily="34" charset="0"/>
              </a:rPr>
              <a:t>Определяющие факторы – это тип и размер шрифта.</a:t>
            </a:r>
            <a:r>
              <a:rPr lang="ru-RU" sz="130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60363" indent="0">
              <a:buFont typeface="Wingdings" pitchFamily="2" charset="2"/>
              <a:buNone/>
            </a:pPr>
            <a:endParaRPr lang="ru-RU" sz="2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8" descr="http://slavschool-15.at.ua/ComputerKi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1440" y="5131157"/>
            <a:ext cx="1615056" cy="161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67544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Какой </a:t>
            </a:r>
            <a:r>
              <a:rPr lang="ru-RU" sz="36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выбрать шрифт?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4948" y="980728"/>
            <a:ext cx="8394104" cy="37444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46088" indent="-446088"/>
            <a:r>
              <a:rPr lang="ru-RU" sz="2300" dirty="0" smtClean="0">
                <a:latin typeface="Calibri" pitchFamily="34" charset="0"/>
                <a:cs typeface="Calibri" pitchFamily="34" charset="0"/>
              </a:rPr>
              <a:t>Текста на слайде не должно быть много.</a:t>
            </a:r>
          </a:p>
          <a:p>
            <a:pPr marL="446088" indent="-446088"/>
            <a:r>
              <a:rPr lang="ru-RU" sz="2300" dirty="0" smtClean="0">
                <a:latin typeface="Calibri" pitchFamily="34" charset="0"/>
                <a:cs typeface="Calibri" pitchFamily="34" charset="0"/>
              </a:rPr>
              <a:t>Старайтесь </a:t>
            </a:r>
            <a:r>
              <a:rPr lang="ru-RU" sz="2300" dirty="0">
                <a:latin typeface="Calibri" pitchFamily="34" charset="0"/>
                <a:cs typeface="Calibri" pitchFamily="34" charset="0"/>
              </a:rPr>
              <a:t>избегать </a:t>
            </a:r>
            <a:r>
              <a:rPr lang="ru-RU" sz="2300" dirty="0" smtClean="0">
                <a:latin typeface="Calibri" pitchFamily="34" charset="0"/>
                <a:cs typeface="Calibri" pitchFamily="34" charset="0"/>
              </a:rPr>
              <a:t>длинных и сложных предложений.</a:t>
            </a:r>
            <a:endParaRPr lang="ru-RU" sz="2300" dirty="0">
              <a:latin typeface="Calibri" pitchFamily="34" charset="0"/>
              <a:cs typeface="Calibri" pitchFamily="34" charset="0"/>
            </a:endParaRPr>
          </a:p>
          <a:p>
            <a:pPr marL="446088" indent="-446088"/>
            <a:r>
              <a:rPr lang="ru-RU" sz="2300" dirty="0">
                <a:latin typeface="Calibri" pitchFamily="34" charset="0"/>
                <a:cs typeface="Calibri" pitchFamily="34" charset="0"/>
              </a:rPr>
              <a:t>Аудитория должна слушать доклад, а не читать текст с экрана. </a:t>
            </a:r>
            <a:endParaRPr lang="ru-RU" sz="2300" dirty="0" smtClean="0">
              <a:latin typeface="Calibri" pitchFamily="34" charset="0"/>
              <a:cs typeface="Calibri" pitchFamily="34" charset="0"/>
            </a:endParaRPr>
          </a:p>
          <a:p>
            <a:pPr marL="446088" indent="-446088"/>
            <a:r>
              <a:rPr lang="ru-RU" sz="2300" dirty="0" smtClean="0">
                <a:latin typeface="Calibri" pitchFamily="34" charset="0"/>
                <a:cs typeface="Calibri" pitchFamily="34" charset="0"/>
              </a:rPr>
              <a:t>Если </a:t>
            </a:r>
            <a:r>
              <a:rPr lang="ru-RU" sz="2300" dirty="0">
                <a:latin typeface="Calibri" pitchFamily="34" charset="0"/>
                <a:cs typeface="Calibri" pitchFamily="34" charset="0"/>
              </a:rPr>
              <a:t>текста очень много попробуйте его </a:t>
            </a:r>
            <a:r>
              <a:rPr lang="ru-RU" sz="2300" dirty="0" smtClean="0">
                <a:latin typeface="Calibri" pitchFamily="34" charset="0"/>
                <a:cs typeface="Calibri" pitchFamily="34" charset="0"/>
              </a:rPr>
              <a:t>систематизировать. </a:t>
            </a:r>
            <a:r>
              <a:rPr lang="ru-RU" sz="2300" dirty="0">
                <a:latin typeface="Calibri" pitchFamily="34" charset="0"/>
                <a:cs typeface="Calibri" pitchFamily="34" charset="0"/>
              </a:rPr>
              <a:t> </a:t>
            </a:r>
            <a:endParaRPr lang="ru-RU" sz="2300" dirty="0" smtClean="0">
              <a:latin typeface="Calibri" pitchFamily="34" charset="0"/>
              <a:cs typeface="Calibri" pitchFamily="34" charset="0"/>
            </a:endParaRPr>
          </a:p>
          <a:p>
            <a:pPr marL="446088" indent="-446088"/>
            <a:r>
              <a:rPr lang="ru-RU" sz="2300" dirty="0">
                <a:latin typeface="Calibri" pitchFamily="34" charset="0"/>
                <a:cs typeface="Calibri" pitchFamily="34" charset="0"/>
              </a:rPr>
              <a:t>Всегда проверяйте в презентации правописание и грамматику.</a:t>
            </a:r>
          </a:p>
          <a:p>
            <a:pPr marL="446088" indent="-446088"/>
            <a:r>
              <a:rPr lang="ru-RU" sz="2300" dirty="0">
                <a:latin typeface="Calibri" pitchFamily="34" charset="0"/>
                <a:cs typeface="Calibri" pitchFamily="34" charset="0"/>
              </a:rPr>
              <a:t>Используйте наглядные образы для выражения своих </a:t>
            </a:r>
            <a:r>
              <a:rPr lang="ru-RU" sz="2300" dirty="0" smtClean="0">
                <a:latin typeface="Calibri" pitchFamily="34" charset="0"/>
                <a:cs typeface="Calibri" pitchFamily="34" charset="0"/>
              </a:rPr>
              <a:t>идей- рисунки, картинки, диаграммы.</a:t>
            </a:r>
            <a:endParaRPr lang="ru-RU" sz="2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23828" y="4797152"/>
            <a:ext cx="306034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99392"/>
            <a:ext cx="8229600" cy="129614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Сколько текста нужно на слайде</a:t>
            </a:r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36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4797152"/>
            <a:ext cx="306034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bg1"/>
                </a:solidFill>
              </a:rPr>
              <a:t>Текста на слайде не должно быть много</a:t>
            </a:r>
            <a:r>
              <a:rPr lang="ru-RU" sz="1500" dirty="0" smtClean="0">
                <a:solidFill>
                  <a:schemeClr val="bg1"/>
                </a:solidFill>
              </a:rPr>
              <a:t>.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61" y="5407657"/>
            <a:ext cx="1117107" cy="11171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50096" y="5509101"/>
            <a:ext cx="1781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</a:rPr>
              <a:t>Старайтесь избегать длинных и сложных предложений.</a:t>
            </a:r>
          </a:p>
        </p:txBody>
      </p:sp>
      <p:pic>
        <p:nvPicPr>
          <p:cNvPr id="7170" name="Picture 2" descr="http://img1.liveinternet.ru/images/attach/c/5/88/761/88761545_3518263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578" y="517479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9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201622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63538" indent="-363538"/>
            <a:r>
              <a:rPr lang="ru-RU" sz="2400" dirty="0" smtClean="0">
                <a:latin typeface="Calibri" pitchFamily="34" charset="0"/>
                <a:cs typeface="Calibri" pitchFamily="34" charset="0"/>
              </a:rPr>
              <a:t>Слайды не должны состоять только из текста.  Наглядные слайды, проиллюстрированные графикой, позволяют более наглядно представить вашу тему. </a:t>
            </a:r>
          </a:p>
          <a:p>
            <a:pPr marL="363538" indent="-363538"/>
            <a:r>
              <a:rPr lang="ru-RU" sz="2400" dirty="0" smtClean="0">
                <a:latin typeface="Calibri" pitchFamily="34" charset="0"/>
                <a:cs typeface="Calibri" pitchFamily="34" charset="0"/>
              </a:rPr>
              <a:t>Рисунок, картинка должны соответствовать тексту на слайде и быть хорошего качества.</a:t>
            </a:r>
          </a:p>
          <a:p>
            <a:pPr marL="176213" indent="-176213"/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27384"/>
            <a:ext cx="8229600" cy="129614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Картинки, диаграммы, </a:t>
            </a:r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таблицы</a:t>
            </a:r>
            <a:endParaRPr lang="ru-RU" sz="36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Школьные картинки в вектор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5776" y="3284984"/>
            <a:ext cx="3720988" cy="3458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708920" y="2060848"/>
            <a:ext cx="33123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Графическая информация</a:t>
            </a:r>
          </a:p>
          <a:p>
            <a:r>
              <a:rPr lang="ru-RU" dirty="0"/>
              <a:t>рисунки, фотографии, диаграммы призваны дополнить текстовую информацию или передать ее в более наглядном виде;</a:t>
            </a:r>
          </a:p>
          <a:p>
            <a:r>
              <a:rPr lang="ru-RU" dirty="0"/>
              <a:t>желательно избегать в презентации рисунков, не несущих смысловой нагрузки, если они не являются частью стилевого оформления;</a:t>
            </a:r>
          </a:p>
          <a:p>
            <a:r>
              <a:rPr lang="ru-RU" dirty="0"/>
              <a:t>цвет графических изображений не должен резко контрастировать с общим стилевым оформлением слайда;</a:t>
            </a:r>
          </a:p>
          <a:p>
            <a:r>
              <a:rPr lang="ru-RU" dirty="0"/>
              <a:t>иллюстрации рекомендуется сопровождать пояснительным текстом;</a:t>
            </a:r>
          </a:p>
          <a:p>
            <a:r>
              <a:rPr lang="ru-RU" dirty="0"/>
              <a:t>если графическое изображение используется в качестве фона, то текст на этом фоне должен быть хорошо читаем.</a:t>
            </a:r>
          </a:p>
        </p:txBody>
      </p:sp>
    </p:spTree>
    <p:extLst>
      <p:ext uri="{BB962C8B-B14F-4D97-AF65-F5344CB8AC3E}">
        <p14:creationId xmlns:p14="http://schemas.microsoft.com/office/powerpoint/2010/main" val="6235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oneyes.ru/img/picture/Apr/07/4936dfed85f5548cc4d454659037be25/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43" y="980728"/>
            <a:ext cx="9787700" cy="611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0110" y="274003"/>
            <a:ext cx="620772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Как оформить презентацию</a:t>
            </a:r>
            <a:endParaRPr lang="en-US" sz="3600" b="1" spc="50" dirty="0" smtClean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0" descr="http://school7ach.ucoz.ru/news2015/a4cb4fb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21889"/>
            <a:ext cx="2850177" cy="129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56563" y="2924944"/>
            <a:ext cx="623087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(программа </a:t>
            </a:r>
            <a:r>
              <a:rPr lang="en-US" sz="40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Power Point)</a:t>
            </a:r>
            <a:endParaRPr lang="ru-RU" sz="40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1.48148E-6 L 0 -0.2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23762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Calibri" pitchFamily="34" charset="0"/>
                <a:cs typeface="Calibri" pitchFamily="34" charset="0"/>
              </a:rPr>
              <a:t>Анимационные эффекты используются для привлечения внимания слушателей или для демонстрации динамики развития какого-либо процесса. В этих случаях использование анимации оправдано, но не стоит чрезмерно насыщать презентацию такими эффектами, иначе это вызовет негативную реакцию аудитории.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614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Анимация</a:t>
            </a:r>
            <a:endParaRPr lang="ru-RU" sz="36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0032" y="4036361"/>
            <a:ext cx="3333750" cy="2562225"/>
          </a:xfrm>
          <a:prstGeom prst="rect">
            <a:avLst/>
          </a:prstGeom>
        </p:spPr>
      </p:pic>
      <p:pic>
        <p:nvPicPr>
          <p:cNvPr id="2054" name="Picture 6" descr="http://litsait.ru/upload/comments/af1a86b3d4494d6fd41472ef6bff27d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36361"/>
            <a:ext cx="2592288" cy="245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g0.liveinternet.ru/images/attach/c/3/76/601/76601082_2374021_ce36cacb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37054"/>
            <a:ext cx="4499992" cy="3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img0.liveinternet.ru/images/attach/c/3/76/601/76601082_2374021_ce36cacb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430876"/>
            <a:ext cx="4499992" cy="3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img4.postila.ru/storage/6496000/6493445/858170dd5ca3e863bef0e2fa7a5ee2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6186">
            <a:off x="3483743" y="3728134"/>
            <a:ext cx="2535536" cy="14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1.liveinternet.ru/images/attach/c/5/88/761/88761545_3518263_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30249"/>
            <a:ext cx="421969" cy="42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9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.01457 L 3.05556E-6 0.014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1000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19442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Звуковое </a:t>
            </a:r>
            <a:r>
              <a:rPr lang="ru-RU" dirty="0">
                <a:latin typeface="Calibri" pitchFamily="34" charset="0"/>
                <a:cs typeface="Calibri" pitchFamily="34" charset="0"/>
              </a:rPr>
              <a:t>сопровождение должно отражать суть или подчеркивать особенность темы слайда, презентации;</a:t>
            </a:r>
          </a:p>
          <a:p>
            <a:r>
              <a:rPr lang="ru-RU" dirty="0">
                <a:latin typeface="Calibri" pitchFamily="34" charset="0"/>
                <a:cs typeface="Calibri" pitchFamily="34" charset="0"/>
              </a:rPr>
              <a:t>Н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еобходимо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выбрать оптимальную громкость, чтобы звук был слышен всем слушателям, но не был оглушительным;</a:t>
            </a:r>
          </a:p>
          <a:p>
            <a:pPr marL="176213" indent="-176213"/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614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Звук</a:t>
            </a:r>
            <a:endParaRPr lang="ru-RU" sz="36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://oldradiogid.ru/images/ris23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5"/>
          <a:stretch/>
        </p:blipFill>
        <p:spPr bwMode="auto">
          <a:xfrm>
            <a:off x="2180600" y="3789040"/>
            <a:ext cx="4782797" cy="259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uzaz.ru/uploads/images/z/v/u/zvuk_sireni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" y="37487"/>
            <a:ext cx="828170" cy="82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congal.com/gallery/image/11402/itunes_sound_blue_music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13948"/>
            <a:ext cx="684154" cy="6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-fotki.yandex.ru/get/9743/39663434.57e/0_986af_8d6b7255_X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6016779"/>
            <a:ext cx="996067" cy="72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g-fotki.yandex.ru/get/15482/200418627.63/0_11a2d7_f0b04226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6066248"/>
            <a:ext cx="576064" cy="72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3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rbariki_-_druzy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707" y="146772"/>
            <a:ext cx="609600" cy="609600"/>
          </a:xfrm>
          <a:prstGeom prst="rect">
            <a:avLst/>
          </a:prstGeom>
        </p:spPr>
      </p:pic>
      <p:pic>
        <p:nvPicPr>
          <p:cNvPr id="19" name="Picture 2" descr="http://wallpaperepic.com/wp-content/uploads/2016/09/Music-Wallpaper-AM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48"/>
          <a:stretch/>
        </p:blipFill>
        <p:spPr bwMode="auto">
          <a:xfrm>
            <a:off x="143430" y="103133"/>
            <a:ext cx="8963879" cy="348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0799" y="1196752"/>
            <a:ext cx="8229600" cy="23972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Е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сли хотите применить фоновую музыку на слайд или на всю презентацию, </a:t>
            </a:r>
            <a:r>
              <a:rPr lang="ru-RU" dirty="0">
                <a:latin typeface="Calibri" pitchFamily="34" charset="0"/>
                <a:cs typeface="Calibri" pitchFamily="34" charset="0"/>
              </a:rPr>
              <a:t>то она должна не отвлекать внимание слушателей и не заглушать слова докладчика. 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Чтобы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все материалы слайда воспринимались целостно, и не возникало диссонанса между отдельными его фрагментами, необходимо учитывать общие правила оформления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презентации при выборе фоновой музыки.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 marL="176213" indent="-176213"/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614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Звук</a:t>
            </a:r>
            <a:endParaRPr lang="ru-RU" sz="36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http://muzaz.ru/uploads/images/z/v/u/zvuk_sireni_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" y="37487"/>
            <a:ext cx="828170" cy="82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congal.com/gallery/image/11402/itunes_sound_blue_music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13948"/>
            <a:ext cx="684154" cy="6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Копия list_drea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25701" y="5589240"/>
            <a:ext cx="609600" cy="609600"/>
          </a:xfrm>
          <a:prstGeom prst="rect">
            <a:avLst/>
          </a:prstGeom>
        </p:spPr>
      </p:pic>
      <p:pic>
        <p:nvPicPr>
          <p:cNvPr id="1028" name="Picture 4" descr="http://www.freeppt.net/background/piano-music-notes-backgrounds-ppt.jpg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6109" r="3945" b="4921"/>
          <a:stretch/>
        </p:blipFill>
        <p:spPr bwMode="auto">
          <a:xfrm>
            <a:off x="143430" y="3935823"/>
            <a:ext cx="8893066" cy="285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detki-kovrovo.ru/cons/image/consultacii_muz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51538"/>
            <a:ext cx="3564474" cy="334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1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allpaperepic.com/wp-content/uploads/2016/09/Music-Wallpaper-A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" y="1744392"/>
            <a:ext cx="8963879" cy="5042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0799" y="1196752"/>
            <a:ext cx="8229600" cy="23972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если </a:t>
            </a:r>
            <a:r>
              <a:rPr lang="ru-RU" dirty="0"/>
              <a:t>это фоновая музыка, то она должна не отвлекать внимание слушателей и не заглушать слова докладчика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Чтобы все материалы слайда воспринимались целостно, и не возникало диссонанса между отдельными его фрагментами, необходимо учитывать общие правила оформления презентации.</a:t>
            </a:r>
          </a:p>
          <a:p>
            <a:pPr marL="176213" indent="-176213"/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614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http://muzaz.ru/uploads/images/z/v/u/zvuk_sireni_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" y="37487"/>
            <a:ext cx="828170" cy="82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congal.com/gallery/image/11402/itunes_sound_blue_music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13948"/>
            <a:ext cx="684154" cy="6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Копия list_dre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25701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2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http://joe-kelly.com/wp-content/uploads/2015/05/stockfresh_1289078_kids-on-stage_siz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27384"/>
            <a:ext cx="7488832" cy="6984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55776" y="2132856"/>
            <a:ext cx="3960440" cy="2448272"/>
          </a:xfrm>
        </p:spPr>
        <p:txBody>
          <a:bodyPr>
            <a:prstTxWarp prst="textDeflateInflateDeflate">
              <a:avLst/>
            </a:prstTxWarp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Спасибо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 </a:t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внимание!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83968" y="5301208"/>
            <a:ext cx="504056" cy="5760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http://informatika312.ucoz.ru/khudozhnik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18" y="5024683"/>
            <a:ext cx="1812563" cy="155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1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D9C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ru-RU" sz="2400" dirty="0" smtClean="0">
                <a:solidFill>
                  <a:srgbClr val="5C0000"/>
                </a:solidFill>
                <a:latin typeface="Calibri" pitchFamily="34" charset="0"/>
                <a:cs typeface="Calibri" pitchFamily="34" charset="0"/>
              </a:rPr>
              <a:t>Создайте </a:t>
            </a:r>
            <a:r>
              <a:rPr lang="ru-RU" sz="2400" dirty="0">
                <a:solidFill>
                  <a:srgbClr val="5C0000"/>
                </a:solidFill>
                <a:latin typeface="Calibri" pitchFamily="34" charset="0"/>
                <a:cs typeface="Calibri" pitchFamily="34" charset="0"/>
              </a:rPr>
              <a:t>презентацию, рассказывающую о положительных и отрицательных аспектах употребления </a:t>
            </a:r>
            <a:r>
              <a:rPr lang="ru-RU" sz="2400" dirty="0" smtClean="0">
                <a:solidFill>
                  <a:srgbClr val="5C0000"/>
                </a:solidFill>
                <a:latin typeface="Calibri" pitchFamily="34" charset="0"/>
                <a:cs typeface="Calibri" pitchFamily="34" charset="0"/>
              </a:rPr>
              <a:t>кофе.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5C0000"/>
                </a:solidFill>
                <a:latin typeface="Calibri" pitchFamily="34" charset="0"/>
                <a:cs typeface="Calibri" pitchFamily="34" charset="0"/>
              </a:rPr>
              <a:t>Используйте цветовую </a:t>
            </a:r>
            <a:r>
              <a:rPr lang="ru-RU" sz="2400" dirty="0">
                <a:solidFill>
                  <a:srgbClr val="5C0000"/>
                </a:solidFill>
                <a:latin typeface="Calibri" pitchFamily="34" charset="0"/>
                <a:cs typeface="Calibri" pitchFamily="34" charset="0"/>
              </a:rPr>
              <a:t>схему слайдов, тени и различные </a:t>
            </a:r>
            <a:r>
              <a:rPr lang="ru-RU" sz="2400" dirty="0" smtClean="0">
                <a:solidFill>
                  <a:srgbClr val="5C0000"/>
                </a:solidFill>
                <a:latin typeface="Calibri" pitchFamily="34" charset="0"/>
                <a:cs typeface="Calibri" pitchFamily="34" charset="0"/>
              </a:rPr>
              <a:t>цвета и эффекты </a:t>
            </a:r>
            <a:r>
              <a:rPr lang="ru-RU" sz="2400" dirty="0">
                <a:solidFill>
                  <a:srgbClr val="5C0000"/>
                </a:solidFill>
                <a:latin typeface="Calibri" pitchFamily="34" charset="0"/>
                <a:cs typeface="Calibri" pitchFamily="34" charset="0"/>
              </a:rPr>
              <a:t>текста </a:t>
            </a:r>
            <a:r>
              <a:rPr lang="ru-RU" sz="2400" dirty="0" smtClean="0">
                <a:solidFill>
                  <a:srgbClr val="5C0000"/>
                </a:solidFill>
                <a:latin typeface="Calibri" pitchFamily="34" charset="0"/>
                <a:cs typeface="Calibri" pitchFamily="34" charset="0"/>
              </a:rPr>
              <a:t>и заголовков.</a:t>
            </a:r>
            <a:endParaRPr lang="ru-RU" sz="2400" dirty="0">
              <a:solidFill>
                <a:srgbClr val="5C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4" descr="http://corel-vector.narod.ru/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0" t="45810" r="2370" b="31768"/>
          <a:stretch/>
        </p:blipFill>
        <p:spPr bwMode="auto">
          <a:xfrm>
            <a:off x="3767849" y="5013176"/>
            <a:ext cx="1608302" cy="1285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Задание</a:t>
            </a:r>
            <a:endParaRPr lang="ru-RU" sz="29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 rot="14907055">
            <a:off x="4888861" y="5548572"/>
            <a:ext cx="555284" cy="944849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previews.123rf.com/images/tilo/tilo1108/tilo110800002/10418836-Cup-of-hot-coffee-with-foam-and-spoon-Stock-Vector-cappuccin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orange.biz/photo/32/32302/3230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80" y="4766928"/>
            <a:ext cx="3112640" cy="23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torange.biz/photo/32/32302/3230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4816" y="4766928"/>
            <a:ext cx="3112640" cy="23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0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s.studfiles.ru/2706/14/html_waWdReQlAG.72NM/htmlconvd-PkCS7J_html_m2fd6ce23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883920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Интерфейс </a:t>
            </a:r>
            <a:r>
              <a:rPr lang="ru-RU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</a:t>
            </a: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PowerPoint</a:t>
            </a:r>
            <a:endParaRPr lang="ru-RU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0" descr="http://school7ach.ucoz.ru/news2015/a4cb4fb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21889"/>
            <a:ext cx="2850177" cy="129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foneyes.ru/img/picture/Apr/07/4936dfed85f5548cc4d454659037be25/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62" y="2564904"/>
            <a:ext cx="7253018" cy="453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700808"/>
            <a:ext cx="8496944" cy="26314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tabLst>
                <a:tab pos="8312150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Многие 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дизайнеры утверждают, что законов и правил в дизайне нет. Есть советы, рекомендации, приемы. Дизайн, как всякий вид творчества, искусства, как всякий способ одних людей общаться с другими, как язык, как мысль — обойдет любые правила и законы.</a:t>
            </a:r>
          </a:p>
          <a:p>
            <a:pPr algn="ctr" fontAlgn="base"/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Однако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можно привести определенные рекомендации, которые следует соблюдать, во всяком случае, начинающим дизайнерам, до тех пор, пока они не почувствуют в себе силу и уверенность сочинять собственные правила и рекомендации.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30110" y="274003"/>
            <a:ext cx="6207725" cy="107721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Как оформить </a:t>
            </a:r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презентацию</a:t>
            </a:r>
            <a:endParaRPr lang="en-US" sz="3600" b="1" spc="50" dirty="0" smtClean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/>
            <a:r>
              <a:rPr lang="ru-RU" sz="28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(Общие правила дизайна)</a:t>
            </a:r>
            <a:endParaRPr lang="ru-RU" sz="2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8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0" descr="http://school7ach.ucoz.ru/news2015/a4cb4fb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21889"/>
            <a:ext cx="2850177" cy="129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foneyes.ru/img/picture/Apr/07/4936dfed85f5548cc4d454659037be25/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62" y="2564904"/>
            <a:ext cx="7253018" cy="453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484784"/>
            <a:ext cx="8496944" cy="43242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tabLst>
                <a:tab pos="8312150" algn="l"/>
              </a:tabLst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Чтобы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презентация хорошо воспринималась слушателями и не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вызывала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отрицательных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эмоций,  необходимо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соблюдать правила ее оформления. 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 algn="ctr" fontAlgn="base">
              <a:spcAft>
                <a:spcPts val="600"/>
              </a:spcAft>
              <a:tabLst>
                <a:tab pos="8312150" algn="l"/>
              </a:tabLst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Презентация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предполагает сочетание информации различных типов: текста, графических изображений, музыкальных и звуковых эффектов,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анимации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и видеофрагментов. Поэтому необходимо учитывать специфику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комбинирования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фрагментов информации различных типов. 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 algn="ctr" fontAlgn="base">
              <a:spcAft>
                <a:spcPts val="600"/>
              </a:spcAft>
              <a:tabLst>
                <a:tab pos="8312150" algn="l"/>
              </a:tabLst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Кроме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того,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оформление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и демонстрация каждого из перечисленных типов информации также подчиняется определенным правилам. Так, например, для текстовой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информации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важен выбор шрифта, для графической — яркость и насыщенность цвета, для наилучшего их совместного восприятия необходимо оптимальное взаиморасположение на слайде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 fontAlgn="base">
              <a:spcAft>
                <a:spcPts val="600"/>
              </a:spcAft>
              <a:tabLst>
                <a:tab pos="8312150" algn="l"/>
              </a:tabLst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Рассмотрим рекомендации по оформлению и представлению на экране материалов различного вида. </a:t>
            </a:r>
            <a:endParaRPr lang="ru-RU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8138" y="274003"/>
            <a:ext cx="6207725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Как оформить </a:t>
            </a:r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презентацию</a:t>
            </a:r>
            <a:endParaRPr lang="en-US" sz="3600" b="1" spc="50" dirty="0" smtClean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(Рекомендации </a:t>
            </a:r>
            <a:r>
              <a:rPr lang="ru-RU" sz="24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по дизайну презентации </a:t>
            </a:r>
            <a:r>
              <a:rPr lang="en-US" sz="24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ru-RU" sz="24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9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sm.su/upload/blog/meeting_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2"/>
          <a:stretch/>
        </p:blipFill>
        <p:spPr bwMode="auto">
          <a:xfrm rot="10800000">
            <a:off x="-3276872" y="4599106"/>
            <a:ext cx="3145793" cy="221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24" y="1700808"/>
            <a:ext cx="8568952" cy="324418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spcBef>
                <a:spcPts val="0"/>
              </a:spcBef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fontAlgn="base"/>
            <a:r>
              <a:rPr lang="ru-RU" sz="2200" dirty="0" smtClean="0">
                <a:latin typeface="Calibri" pitchFamily="34" charset="0"/>
                <a:cs typeface="Calibri" pitchFamily="34" charset="0"/>
              </a:rPr>
              <a:t>Для себя создайте </a:t>
            </a:r>
            <a:r>
              <a:rPr lang="ru-RU" sz="2500" i="1" dirty="0">
                <a:latin typeface="Calibri" pitchFamily="34" charset="0"/>
                <a:cs typeface="Calibri" pitchFamily="34" charset="0"/>
              </a:rPr>
              <a:t>План презентации</a:t>
            </a:r>
          </a:p>
          <a:p>
            <a:pPr fontAlgn="base"/>
            <a:r>
              <a:rPr lang="ru-RU" sz="2500" i="1" dirty="0" smtClean="0">
                <a:latin typeface="Calibri" pitchFamily="34" charset="0"/>
                <a:cs typeface="Calibri" pitchFamily="34" charset="0"/>
              </a:rPr>
              <a:t>Основные </a:t>
            </a:r>
            <a:r>
              <a:rPr lang="ru-RU" sz="2500" i="1" dirty="0">
                <a:latin typeface="Calibri" pitchFamily="34" charset="0"/>
                <a:cs typeface="Calibri" pitchFamily="34" charset="0"/>
              </a:rPr>
              <a:t>разделы презентации: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ru-RU" dirty="0">
                <a:latin typeface="Calibri" pitchFamily="34" charset="0"/>
                <a:cs typeface="Calibri" pitchFamily="34" charset="0"/>
              </a:rPr>
              <a:t>Титульная страница </a:t>
            </a:r>
            <a:r>
              <a:rPr lang="ru-RU" sz="2300" dirty="0">
                <a:latin typeface="Calibri" pitchFamily="34" charset="0"/>
                <a:cs typeface="Calibri" pitchFamily="34" charset="0"/>
              </a:rPr>
              <a:t>(первый слайд);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ru-RU" dirty="0">
                <a:latin typeface="Calibri" pitchFamily="34" charset="0"/>
                <a:cs typeface="Calibri" pitchFamily="34" charset="0"/>
              </a:rPr>
              <a:t>Введение;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ru-RU" dirty="0">
                <a:latin typeface="Calibri" pitchFamily="34" charset="0"/>
                <a:cs typeface="Calibri" pitchFamily="34" charset="0"/>
              </a:rPr>
              <a:t>Основная часть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презентации</a:t>
            </a:r>
          </a:p>
          <a:p>
            <a:pPr marL="806450" lvl="1" indent="0" fontAlgn="base"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(может содержать оглавление</a:t>
            </a:r>
            <a:r>
              <a:rPr lang="ru-RU" dirty="0">
                <a:latin typeface="Calibri" pitchFamily="34" charset="0"/>
                <a:cs typeface="Calibri" pitchFamily="34" charset="0"/>
              </a:rPr>
              <a:t>) ; 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Заключение;</a:t>
            </a:r>
          </a:p>
          <a:p>
            <a:pPr fontAlgn="base"/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 fontAlgn="base"/>
            <a:endParaRPr lang="ru-RU" sz="9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56" y="197768"/>
            <a:ext cx="89154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4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Основные этапы при разработке презентации</a:t>
            </a:r>
            <a:endParaRPr lang="ru-RU" sz="34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01687769"/>
              </p:ext>
            </p:extLst>
          </p:nvPr>
        </p:nvGraphicFramePr>
        <p:xfrm>
          <a:off x="5758930" y="2060848"/>
          <a:ext cx="2989534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www.cliparthut.com/clip-arts/456/school-test-clip-art-456804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944997"/>
            <a:ext cx="2331473" cy="18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mir-talanta.ru/upload/iblock/af1/18003089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EEDEB"/>
              </a:clrFrom>
              <a:clrTo>
                <a:srgbClr val="EEE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28800" y="2852936"/>
            <a:ext cx="2428528" cy="184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myclass.dp.ua/_ld/3/010562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0444" y="836712"/>
            <a:ext cx="1627883" cy="180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etodika.ru/content/images/49/pg499-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906576"/>
            <a:ext cx="2160240" cy="18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8344" y="4622631"/>
            <a:ext cx="1284288" cy="213201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1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87524" y="2204864"/>
            <a:ext cx="8568952" cy="16561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87338" fontAlgn="base">
              <a:buFont typeface="Wingdings" pitchFamily="2" charset="2"/>
              <a:buNone/>
            </a:pPr>
            <a:r>
              <a:rPr lang="ru-RU" sz="2300" dirty="0" smtClean="0">
                <a:latin typeface="Calibri" pitchFamily="34" charset="0"/>
                <a:cs typeface="Calibri" pitchFamily="34" charset="0"/>
              </a:rPr>
              <a:t>Создавая презентацию, учитывайте, что Вы будете знакомить с работой аудиторию, которую должны не только познакомить с материалом, представленным в работе, но и заинтересовать её и завладеть вниманием слушающих.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050021" y="3861047"/>
            <a:ext cx="4743356" cy="2880321"/>
            <a:chOff x="1988884" y="2867891"/>
            <a:chExt cx="5315925" cy="3512128"/>
          </a:xfrm>
        </p:grpSpPr>
        <p:pic>
          <p:nvPicPr>
            <p:cNvPr id="1026" name="Picture 2" descr="http://hiterbober.ru/wp-content/uploads/2012/12/Kak-preodolet-strah-publichnyh-vystuplenij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3" t="5053" r="4951" b="18129"/>
            <a:stretch/>
          </p:blipFill>
          <p:spPr bwMode="auto">
            <a:xfrm>
              <a:off x="2057400" y="2867891"/>
              <a:ext cx="5247409" cy="351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hiterbober.ru/wp-content/uploads/2012/12/Kak-preodolet-strah-publichnyh-vystuplenij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82" t="5053" r="4951" b="86539"/>
            <a:stretch/>
          </p:blipFill>
          <p:spPr bwMode="auto">
            <a:xfrm flipH="1">
              <a:off x="1988884" y="2867892"/>
              <a:ext cx="2053180" cy="384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85756" y="197768"/>
            <a:ext cx="89154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4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Основные этапы при разработке презентации</a:t>
            </a:r>
            <a:endParaRPr lang="ru-RU" sz="34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8" name="Picture 14" descr="http://cs630523.vk.me/v630523507/54b6/cGdEv7DrUe0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898584"/>
              </a:clrFrom>
              <a:clrTo>
                <a:srgbClr val="89858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2" r="16747" b="36859"/>
          <a:stretch/>
        </p:blipFill>
        <p:spPr bwMode="auto">
          <a:xfrm>
            <a:off x="2457137" y="5035999"/>
            <a:ext cx="3990260" cy="34296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5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954" y="1268760"/>
            <a:ext cx="8472518" cy="1296144"/>
          </a:xfrm>
          <a:ln>
            <a:solidFill>
              <a:srgbClr val="5C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fontAlgn="base">
              <a:spcBef>
                <a:spcPts val="0"/>
              </a:spcBef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Цветовое </a:t>
            </a:r>
            <a:r>
              <a:rPr lang="ru-RU" dirty="0">
                <a:latin typeface="Calibri" pitchFamily="34" charset="0"/>
                <a:cs typeface="Calibri" pitchFamily="34" charset="0"/>
              </a:rPr>
              <a:t>решение для своей презентации вы определяете сами. Можно выбрать готовую цветовую схему. Она выбирается во вкладке «Дизайн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».</a:t>
            </a:r>
          </a:p>
          <a:p>
            <a:pPr marL="0" indent="0" algn="just" fontAlgn="base">
              <a:spcBef>
                <a:spcPts val="0"/>
              </a:spcBef>
              <a:buNone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marL="0" indent="0" algn="just" fontAlgn="base">
              <a:buNone/>
            </a:pPr>
            <a:endParaRPr lang="ru-RU" sz="2800" dirty="0" smtClean="0">
              <a:latin typeface="Calibri" pitchFamily="34" charset="0"/>
              <a:cs typeface="Calibri" pitchFamily="34" charset="0"/>
            </a:endParaRPr>
          </a:p>
          <a:p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70494"/>
            <a:ext cx="7756263" cy="105425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Оформление презентации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2814657"/>
            <a:ext cx="3995172" cy="299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2814657"/>
            <a:ext cx="3960440" cy="298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39551" y="6021288"/>
            <a:ext cx="8136905" cy="44719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indent="0" algn="just" fontAlgn="base"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2400">
                <a:latin typeface="Calibri" pitchFamily="34" charset="0"/>
                <a:cs typeface="Calibri" pitchFamily="34" charset="0"/>
              </a:defRPr>
            </a:lvl1pPr>
            <a:lvl2pPr marL="777240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/>
            </a:lvl2pPr>
            <a:lvl3pPr marL="1143000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/>
            </a:lvl3pPr>
            <a:lvl4pPr marL="1508760" indent="-32004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lvl4pPr>
            <a:lvl5pPr indent="-32004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/>
            </a:lvl5pPr>
            <a:lvl6pPr marL="2148840" indent="-27432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/>
            </a:lvl6pPr>
            <a:lvl7pPr marL="2468880" indent="-27432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/>
            </a:lvl7pPr>
            <a:lvl8pPr marL="2788920" indent="-27432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/>
            </a:lvl8pPr>
            <a:lvl9pPr marL="3108960" indent="-27432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/>
            </a:lvl9pPr>
          </a:lstStyle>
          <a:p>
            <a:pPr algn="ctr"/>
            <a:r>
              <a:rPr lang="ru-RU" dirty="0"/>
              <a:t>Но всё же лучше определять её самому.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1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F15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F15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753" y="1556792"/>
            <a:ext cx="8256494" cy="403244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fontAlgn="base">
              <a:spcBef>
                <a:spcPts val="0"/>
              </a:spcBef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Используйте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неброский и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уместный, для данной темы, фон слайдов. </a:t>
            </a:r>
            <a:r>
              <a:rPr lang="ru-RU" dirty="0">
                <a:latin typeface="Calibri" pitchFamily="34" charset="0"/>
                <a:cs typeface="Calibri" pitchFamily="34" charset="0"/>
              </a:rPr>
              <a:t>Фон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слайда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не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должен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отвлекать внимание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от </a:t>
            </a:r>
            <a:r>
              <a:rPr lang="ru-RU" dirty="0">
                <a:latin typeface="Calibri" pitchFamily="34" charset="0"/>
                <a:cs typeface="Calibri" pitchFamily="34" charset="0"/>
              </a:rPr>
              <a:t>сообщения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 fontAlgn="base">
              <a:spcBef>
                <a:spcPts val="0"/>
              </a:spcBef>
            </a:pP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 algn="just" fontAlgn="base">
              <a:spcBef>
                <a:spcPts val="0"/>
              </a:spcBef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Как правило, слайды должны иметь один фон, но иногда бывает оправдано использование нового фона на следующем слайде.</a:t>
            </a:r>
          </a:p>
          <a:p>
            <a:pPr algn="just" fontAlgn="base">
              <a:spcBef>
                <a:spcPts val="0"/>
              </a:spcBef>
            </a:pPr>
            <a:endParaRPr lang="ru-RU" dirty="0">
              <a:latin typeface="Calibri" pitchFamily="34" charset="0"/>
              <a:cs typeface="Calibri" pitchFamily="34" charset="0"/>
            </a:endParaRPr>
          </a:p>
          <a:p>
            <a:pPr algn="just" fontAlgn="base">
              <a:spcBef>
                <a:spcPts val="0"/>
              </a:spcBef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Текст, заголовки и подзаголовки слайдов должны быть оформлены в одном стиле на всех слайдах.</a:t>
            </a:r>
          </a:p>
          <a:p>
            <a:pPr fontAlgn="base"/>
            <a:endParaRPr lang="ru-RU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70494"/>
            <a:ext cx="7756263" cy="105425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Оформление </a:t>
            </a:r>
            <a:r>
              <a:rPr lang="ru-RU" sz="3600" b="1" spc="50" dirty="0" smtClean="0">
                <a:ln w="11430"/>
                <a:solidFill>
                  <a:srgbClr val="74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презентации</a:t>
            </a:r>
            <a:endParaRPr lang="ru-RU" sz="3600" b="1" spc="50" dirty="0">
              <a:ln w="11430"/>
              <a:solidFill>
                <a:srgbClr val="74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22" y="71426"/>
            <a:ext cx="9001156" cy="6715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0" descr="http://znanie.podelise.ru/tw_files2/urls_928/7/d-6818/7z-docs/1_html_363d5ad0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1"/>
          <a:stretch/>
        </p:blipFill>
        <p:spPr bwMode="auto">
          <a:xfrm>
            <a:off x="7051837" y="5409024"/>
            <a:ext cx="2016224" cy="134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7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806</TotalTime>
  <Words>1429</Words>
  <Application>Microsoft Office PowerPoint</Application>
  <PresentationFormat>Экран (4:3)</PresentationFormat>
  <Paragraphs>162</Paragraphs>
  <Slides>25</Slides>
  <Notes>4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Твердый переплет</vt:lpstr>
      <vt:lpstr>Как оформить презентацию. Советы начинающим</vt:lpstr>
      <vt:lpstr>Презентация PowerPoint</vt:lpstr>
      <vt:lpstr>Интерфейс программы PowerPoint</vt:lpstr>
      <vt:lpstr>Презентация PowerPoint</vt:lpstr>
      <vt:lpstr>Презентация PowerPoint</vt:lpstr>
      <vt:lpstr>Основные этапы при разработке презентации</vt:lpstr>
      <vt:lpstr>Основные этапы при разработке презентации</vt:lpstr>
      <vt:lpstr>Оформление презентации</vt:lpstr>
      <vt:lpstr>Оформление презентации</vt:lpstr>
      <vt:lpstr>Оформление презентации</vt:lpstr>
      <vt:lpstr>Оформление презентации</vt:lpstr>
      <vt:lpstr>Нужны ли разноцветные слайды?</vt:lpstr>
      <vt:lpstr>Нужны ли разноцветные слайды?</vt:lpstr>
      <vt:lpstr>Какой выбрать шрифт?</vt:lpstr>
      <vt:lpstr>Какой выбрать шрифт?</vt:lpstr>
      <vt:lpstr>Какой выбрать шрифт?</vt:lpstr>
      <vt:lpstr>  (попробуйте выделить текст разным типом и размером шрифта)</vt:lpstr>
      <vt:lpstr>Сколько текста нужно на слайде?</vt:lpstr>
      <vt:lpstr>Картинки, диаграммы, таблицы</vt:lpstr>
      <vt:lpstr>Анимация</vt:lpstr>
      <vt:lpstr>Звук</vt:lpstr>
      <vt:lpstr>Звук</vt:lpstr>
      <vt:lpstr>Звук</vt:lpstr>
      <vt:lpstr>Спасибо за  внимание!</vt:lpstr>
      <vt:lpstr>Задание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правильно оформить презентацию</dc:title>
  <dc:creator>ЛНН</dc:creator>
  <cp:lastModifiedBy>Ласкина НН</cp:lastModifiedBy>
  <cp:revision>90</cp:revision>
  <dcterms:created xsi:type="dcterms:W3CDTF">2016-06-06T12:35:45Z</dcterms:created>
  <dcterms:modified xsi:type="dcterms:W3CDTF">2018-10-23T09:00:30Z</dcterms:modified>
</cp:coreProperties>
</file>