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72EFB-9E1E-4D58-BCF4-E76ED04558B9}" type="datetimeFigureOut">
              <a:rPr lang="ru-RU"/>
              <a:pPr>
                <a:defRPr/>
              </a:pPr>
              <a:t>16.08.2015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9A052-682E-4EF9-9E48-3FCF2EE095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E8707-D555-4239-ADFF-2F14786378D9}" type="datetimeFigureOut">
              <a:rPr lang="ru-RU"/>
              <a:pPr>
                <a:defRPr/>
              </a:pPr>
              <a:t>16.08.2015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17E4D-009F-452A-A3B9-221FED0A92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EDA68-FE44-41F0-B6F7-11A7ECDD2B90}" type="datetimeFigureOut">
              <a:rPr lang="ru-RU"/>
              <a:pPr>
                <a:defRPr/>
              </a:pPr>
              <a:t>16.08.2015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A5382-5743-4746-B2DA-13C4F49C4F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7FE04-84D6-4E2C-BFC6-85E0AEBBCB6D}" type="datetimeFigureOut">
              <a:rPr lang="ru-RU"/>
              <a:pPr>
                <a:defRPr/>
              </a:pPr>
              <a:t>16.08.2015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A47C5-5EA1-498C-B5B3-5823586B83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D24F3-1A3A-4652-8CD6-6D892F78551E}" type="datetimeFigureOut">
              <a:rPr lang="ru-RU"/>
              <a:pPr>
                <a:defRPr/>
              </a:pPr>
              <a:t>16.08.2015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E9923-9D89-41A0-8D63-3734A6D540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A8A9F-9E39-4713-AC5D-A3978A3BBF2C}" type="datetimeFigureOut">
              <a:rPr lang="ru-RU"/>
              <a:pPr>
                <a:defRPr/>
              </a:pPr>
              <a:t>16.08.2015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1DD56-39F4-452F-BCFF-D79D50C3A8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5623F-4123-4516-9C90-95394CB7D4E6}" type="datetimeFigureOut">
              <a:rPr lang="ru-RU"/>
              <a:pPr>
                <a:defRPr/>
              </a:pPr>
              <a:t>16.08.2015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B245A-60D7-4B3F-B28C-D90B5B9999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8C465-0D86-4D58-8190-1E6EA3716119}" type="datetimeFigureOut">
              <a:rPr lang="ru-RU"/>
              <a:pPr>
                <a:defRPr/>
              </a:pPr>
              <a:t>16.08.2015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296A3-76B8-48A9-9AA4-0AF212016B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5E5CF-911B-4F6F-9C8A-708F77BFFEE7}" type="datetimeFigureOut">
              <a:rPr lang="ru-RU"/>
              <a:pPr>
                <a:defRPr/>
              </a:pPr>
              <a:t>16.08.2015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9E99B-0C27-4A5A-B9C5-0A09F98F90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FDED6-DB5F-4516-854C-7F634CA380C0}" type="datetimeFigureOut">
              <a:rPr lang="ru-RU"/>
              <a:pPr>
                <a:defRPr/>
              </a:pPr>
              <a:t>16.08.2015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210FD-D166-4306-BA26-BD0E5BCE11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14FA0-27D7-438C-A47B-7F08505183A3}" type="datetimeFigureOut">
              <a:rPr lang="ru-RU"/>
              <a:pPr>
                <a:defRPr/>
              </a:pPr>
              <a:t>16.08.2015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0A4DB-C04B-40CA-8383-774A61FA84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9BE794-F922-4E8B-9790-DA8D84BE70E4}" type="datetimeFigureOut">
              <a:rPr lang="ru-RU"/>
              <a:pPr>
                <a:defRPr/>
              </a:pPr>
              <a:t>16.08.2015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60F4A4-8C3A-467C-9168-F41C887E97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gif"/><Relationship Id="rId4" Type="http://schemas.openxmlformats.org/officeDocument/2006/relationships/image" Target="../media/image2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xdkenqkjnahipxdpbev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1928813" y="21431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785814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</a:rPr>
              <a:t>Муниципальное бюджетное дошкольное образовательное учреждение детский сад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</a:rPr>
              <a:t>общеразвивающего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</a:rPr>
              <a:t> вида «Сказка» с приоритетным осуществлением деятельности по художественно – эстетическому развитию детей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71934" y="4857760"/>
            <a:ext cx="3440173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Воспитатели</a:t>
            </a:r>
            <a:r>
              <a:rPr lang="ru-RU" sz="2000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Закирова Р.М</a:t>
            </a:r>
            <a:r>
              <a:rPr lang="ru-RU" sz="2000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2000" dirty="0" err="1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Челнокова</a:t>
            </a:r>
            <a:r>
              <a:rPr lang="ru-RU" sz="2000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 Н.В.</a:t>
            </a:r>
            <a:endParaRPr lang="ru-RU" sz="2000" dirty="0">
              <a:ln>
                <a:solidFill>
                  <a:srgbClr val="FF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5984" y="1928802"/>
            <a:ext cx="6500858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Проектная деятельность с детьми 2 младшей группы в летний период 2014 г. «Детское экспериментирование – средство интеллектуального и творческого развития дошкольников».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000364" y="3357562"/>
            <a:ext cx="4357717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«Волшебница  вода»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 descr="110_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Рисунок 2" descr="0_686fc_bc6f60be_L[1]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9500" y="2643188"/>
            <a:ext cx="402431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3" descr="6570c6140f08735af083e98af76bfd1c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75" y="1643063"/>
            <a:ext cx="22860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1538" y="642918"/>
            <a:ext cx="642942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rgbClr val="002060"/>
                  </a:solidFill>
                </a:ln>
                <a:latin typeface="+mn-lt"/>
              </a:rPr>
              <a:t>.</a:t>
            </a:r>
          </a:p>
        </p:txBody>
      </p:sp>
      <p:pic>
        <p:nvPicPr>
          <p:cNvPr id="3075" name="Рисунок 8" descr="4347c9a3cc2cd18ae948f9e5a9a0e1b0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572007" flipV="1">
            <a:off x="6492875" y="811213"/>
            <a:ext cx="2674938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214546" y="3203567"/>
            <a:ext cx="69294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0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</a:t>
            </a:r>
            <a:endParaRPr lang="ru-RU" dirty="0">
              <a:latin typeface="Arial" pitchFamily="34" charset="0"/>
            </a:endParaRPr>
          </a:p>
        </p:txBody>
      </p:sp>
      <p:pic>
        <p:nvPicPr>
          <p:cNvPr id="3077" name="Рисунок 9" descr="18-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1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0" y="928670"/>
            <a:ext cx="9144000" cy="443198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Развитие творческой, исследовательской активности детей; использование педагогами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практико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ориентированного подхода в работе с детьми.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проектной работы:</a:t>
            </a:r>
            <a:endParaRPr lang="ru-RU" b="1" dirty="0">
              <a:ln>
                <a:solidFill>
                  <a:srgbClr val="C0000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Наполнение в повседневной жизни группы интересными делами, проблемами, идеями.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Включение каждого ребёнка в содержательную деятельность, способствующую реализации его интересов и жизненной активности через различные виды деятельности.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познавательной активности, творческих способностей, коммуникативных навыков.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Привлечь к активному участию в проекте родителей вместе с ребёнком.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профессионального мастерства педагогов и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сотрдников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МБДОУ.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 descr="20ff713f375f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1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Рисунок 3" descr="df0a1826c4576eeb33a6eeaf874f4aa8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215640" flipH="1" flipV="1">
            <a:off x="4602163" y="4451350"/>
            <a:ext cx="12477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Рисунок 4" descr="df0a1826c4576eeb33a6eeaf874f4aa8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215640" flipH="1" flipV="1">
            <a:off x="7837488" y="1100138"/>
            <a:ext cx="12477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Рисунок 5" descr="df0a1826c4576eeb33a6eeaf874f4aa8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215640" flipH="1" flipV="1">
            <a:off x="701675" y="242888"/>
            <a:ext cx="12477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Box 6"/>
          <p:cNvSpPr txBox="1">
            <a:spLocks noChangeArrowheads="1"/>
          </p:cNvSpPr>
          <p:nvPr/>
        </p:nvSpPr>
        <p:spPr bwMode="auto">
          <a:xfrm>
            <a:off x="714375" y="1000125"/>
            <a:ext cx="78581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 </a:t>
            </a:r>
            <a:endParaRPr lang="ru-RU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</a:p>
          <a:p>
            <a:endParaRPr lang="ru-RU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00430" y="3143248"/>
            <a:ext cx="335757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lang="ru-RU" dirty="0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1500166" y="3437799"/>
            <a:ext cx="5786446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я слышу –  забываю.               </a:t>
            </a:r>
            <a:endParaRPr lang="ru-RU" dirty="0">
              <a:ln>
                <a:solidFill>
                  <a:srgbClr val="C0000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dirty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я вижу – я      помню.</a:t>
            </a:r>
            <a:endParaRPr lang="ru-RU" dirty="0">
              <a:ln>
                <a:solidFill>
                  <a:srgbClr val="C0000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dirty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я делаю – я понимаю.</a:t>
            </a:r>
            <a:endParaRPr lang="ru-RU" dirty="0">
              <a:ln>
                <a:solidFill>
                  <a:srgbClr val="C0000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b="1" dirty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Конфуций</a:t>
            </a:r>
            <a:endParaRPr lang="ru-RU" dirty="0">
              <a:ln>
                <a:solidFill>
                  <a:srgbClr val="C0000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28794" y="1357298"/>
            <a:ext cx="4929206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продолжительности:     среднесрочный.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составу участников проекта:  групповой.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направленности деятельности участников проекта:   познавательно-исследовательский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 descr="14-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5"/>
            <a:ext cx="9144000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SC_05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37054">
            <a:off x="4354988" y="665690"/>
            <a:ext cx="4077619" cy="2878717"/>
          </a:xfrm>
          <a:prstGeom prst="roundRect">
            <a:avLst/>
          </a:prstGeom>
          <a:ln>
            <a:solidFill>
              <a:srgbClr val="00B05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" name="Рисунок 3" descr="DSC_05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063095">
            <a:off x="191532" y="2406450"/>
            <a:ext cx="4008317" cy="3182797"/>
          </a:xfrm>
          <a:prstGeom prst="roundRect">
            <a:avLst/>
          </a:prstGeom>
          <a:ln>
            <a:solidFill>
              <a:srgbClr val="00B05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DSC_06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76331" y="3786520"/>
            <a:ext cx="4546250" cy="2785752"/>
          </a:xfrm>
          <a:prstGeom prst="roundRect">
            <a:avLst/>
          </a:prstGeom>
          <a:ln>
            <a:solidFill>
              <a:srgbClr val="00B05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126" name="Рисунок 5" descr="80215689_large_121[1]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586651" flipV="1">
            <a:off x="3119438" y="6069013"/>
            <a:ext cx="1595437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Рисунок 6" descr="cbad0f00aa74c6615a561d4d30d6d7df[1]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58188" y="3052763"/>
            <a:ext cx="785812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Рисунок 7" descr="cbad0f00aa74c6615a561d4d30d6d7df[1]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15313" y="714375"/>
            <a:ext cx="785812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71472" y="500042"/>
            <a:ext cx="35719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«Плавает, не плавает.»  «Тонет.»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0100" y="1428736"/>
            <a:ext cx="2931572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>
                  <a:solidFill>
                    <a:srgbClr val="FF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«Вода прозрачна.»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 descr="13-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163"/>
            <a:ext cx="9144000" cy="679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SC_05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81001"/>
            <a:ext cx="4000528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_05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57167"/>
            <a:ext cx="4357718" cy="3071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SC_07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0299" y="3571876"/>
            <a:ext cx="4143403" cy="2905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Рисунок 5" descr="4347c9a3cc2cd18ae948f9e5a9a0e1b0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2304049">
            <a:off x="6659563" y="3519488"/>
            <a:ext cx="22860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rot="20935312">
            <a:off x="409812" y="3745176"/>
            <a:ext cx="2265066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«Соберем                               водичку   губкой</a:t>
            </a:r>
            <a:r>
              <a:rPr lang="ru-RU" sz="24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 descr="15-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4400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SC_05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97945">
            <a:off x="342800" y="583050"/>
            <a:ext cx="3969811" cy="2911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429124" y="1785926"/>
            <a:ext cx="400052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«Пузырьки-буравчики»</a:t>
            </a:r>
          </a:p>
        </p:txBody>
      </p:sp>
      <p:pic>
        <p:nvPicPr>
          <p:cNvPr id="5" name="Рисунок 4" descr="DSC_05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32199">
            <a:off x="5071996" y="2666869"/>
            <a:ext cx="3889909" cy="3056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Рисунок 5" descr="30258460_27700019_13454426_insekt38[1]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0519703" flipH="1" flipV="1">
            <a:off x="4900613" y="6000750"/>
            <a:ext cx="1293812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Рисунок 7" descr="c0c534fda4e3487c1e3b6d102302b621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1781306" flipV="1">
            <a:off x="4370388" y="615950"/>
            <a:ext cx="1370012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Рисунок 8" descr="c0c534fda4e3487c1e3b6d102302b621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2516384" flipV="1">
            <a:off x="-12700" y="6303963"/>
            <a:ext cx="67310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Рисунок 9" descr="c0c534fda4e3487c1e3b6d102302b621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8030757">
            <a:off x="7412037" y="298450"/>
            <a:ext cx="1770063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Рисунок 10" descr="c0c534fda4e3487c1e3b6d102302b621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1785363">
            <a:off x="6808788" y="4365625"/>
            <a:ext cx="1971675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9" name="Прямоугольник 11"/>
          <p:cNvSpPr>
            <a:spLocks noChangeArrowheads="1"/>
          </p:cNvSpPr>
          <p:nvPr/>
        </p:nvSpPr>
        <p:spPr bwMode="auto">
          <a:xfrm>
            <a:off x="0" y="3429000"/>
            <a:ext cx="528637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Дети очень любят экспериментировать. Это объясняется тем, что им присуще наглядно-действенное и наглядно-образное мышление. Поэтому экспериментально - исследовательская деятельность, как никакой другой метод, полностью  соответствует нашим возрастным особенностям. В дошкольном возрасте экспериментирование является ведущим, а впервые три  года – практически единственным способом познания мира.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 descr="15-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688"/>
            <a:ext cx="9144000" cy="681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20140804_0927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62959">
            <a:off x="248060" y="777428"/>
            <a:ext cx="4250775" cy="2789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0140804_0929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726627">
            <a:off x="4909480" y="1092728"/>
            <a:ext cx="3576097" cy="2781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57225" y="3357563"/>
            <a:ext cx="442915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«Дружит мыло и вода!»</a:t>
            </a:r>
          </a:p>
        </p:txBody>
      </p:sp>
      <p:pic>
        <p:nvPicPr>
          <p:cNvPr id="8198" name="Рисунок 6" descr="14c7f58b5d6aa67c34404a95162d812c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950133" flipV="1">
            <a:off x="137319" y="3223419"/>
            <a:ext cx="8128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Рисунок 7" descr="14c7f58b5d6aa67c34404a95162d812c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993725" flipV="1">
            <a:off x="8444706" y="3639344"/>
            <a:ext cx="709613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Рисунок 10" descr="c0c534fda4e3487c1e3b6d102302b621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658006" flipV="1">
            <a:off x="7720013" y="157162"/>
            <a:ext cx="1381126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Рисунок 11" descr="c0c534fda4e3487c1e3b6d102302b621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3876987" flipV="1">
            <a:off x="65881" y="5938044"/>
            <a:ext cx="103663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142976" y="4000504"/>
            <a:ext cx="7000924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Вместе с детьми мы радуемся разноцветным летящим пузырям, даём возможность догонять и ловить их. Этот опыт позволяет познавать свойства воды и различных материалов. Дети овладевают произвольным дыханием, убеждаются, что при прикосновении пузыри лопаются.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 descr="13-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163"/>
            <a:ext cx="9144000" cy="679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Рисунок 2" descr="DSC_065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3500438"/>
            <a:ext cx="4429125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SC_07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81001"/>
            <a:ext cx="4572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_06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00958" y="1714488"/>
            <a:ext cx="1321603" cy="71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Рисунок 6" descr="6570c6140f08735af083e98af76bfd1c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150256" flipV="1">
            <a:off x="9625013" y="6075363"/>
            <a:ext cx="744537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Рисунок 7" descr="b30055d72c217cb3cdfbef390b4abf19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2983787">
            <a:off x="3705225" y="2297113"/>
            <a:ext cx="1195387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42844" y="3357563"/>
            <a:ext cx="428628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Поиграв с водой, мы отправляемся к растениям. В ходе беседы и наблюдения мы выясняем, что вода - источник жизни для всего живого! Занимаемся поливкой, любуемся красотой цветника. Обобщение знаний происходит на экскурсиях которые мы так любим!</a:t>
            </a:r>
            <a:endParaRPr lang="ru-RU" sz="2000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DSC_060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14876" y="571479"/>
            <a:ext cx="4143406" cy="2786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3" descr="e0a0b9620b4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8625"/>
            <a:ext cx="9144000" cy="7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Рисунок 4" descr="c0c534fda4e3487c1e3b6d102302b62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359923" flipH="1">
            <a:off x="4899025" y="457200"/>
            <a:ext cx="1236663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Рисунок 5" descr="b30055d72c217cb3cdfbef390b4abf19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261068">
            <a:off x="7146925" y="887413"/>
            <a:ext cx="1341438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Рисунок 6" descr="395be2aa2831bdc8440e4a29c531e583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3469218">
            <a:off x="577851" y="5659437"/>
            <a:ext cx="1611312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Рисунок 7" descr="c0c534fda4e3487c1e3b6d102302b62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16946" flipH="1">
            <a:off x="-373856" y="-307182"/>
            <a:ext cx="1538288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Рисунок 8" descr="b30055d72c217cb3cdfbef390b4abf19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4436963">
            <a:off x="7115969" y="4985544"/>
            <a:ext cx="134143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42844" y="899002"/>
            <a:ext cx="707236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400" b="1" dirty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 полезны для малышей игры с водой:</a:t>
            </a:r>
            <a:endParaRPr lang="ru-RU" sz="2400" dirty="0">
              <a:ln>
                <a:solidFill>
                  <a:srgbClr val="C0000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1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Происходит ознакомление  детей со свойствами воды (прозрачная, чистая, течет, льется, капает). Мы развиваем  тактильные  ощущения детей. На протяжении всей  игры  мы занимаемся познавательно-исследовательской деятельностью (Почему мы видим свои ручки под водой? Сначала губка была легкой, а потом стала тяжелой, почему?)  Поддерживаем интерес к совместным играм; формируем у ребят умение играть вместе с другими детьми.</a:t>
            </a:r>
            <a:br>
              <a:rPr lang="ru-RU" sz="1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Обогащаем и  активизируем словарный запас детей, плодотворно занимаемся развитием свободного общения детей и взрослых, формируем связную  речь, помогая детям отвечать на вопросы.</a:t>
            </a:r>
            <a:br>
              <a:rPr lang="ru-RU" sz="1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Происходит закаливание организма ребенка через игры с водой. Через игру идет привлечение детей к выполнению простейших трудовых действий (предложить убрать после игры раздаточный материал на место).</a:t>
            </a:r>
            <a:endParaRPr lang="ru-RU" sz="16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1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конечно знакомство детей с элементарными правилами  обращения с водой (нельзя пить грязную воду) </a:t>
            </a:r>
            <a:endParaRPr lang="ru-RU" sz="16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1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Конечно же, обязательно, дома можно воспроизводить те же игры с водой, что и в детском саду. А можно расширить поле деятельности малыша, играя в ванной. </a:t>
            </a:r>
            <a:endParaRPr lang="ru-RU" sz="16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411</Words>
  <Application>Microsoft Office PowerPoint</Application>
  <PresentationFormat>Экран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Нафиса</dc:creator>
  <cp:lastModifiedBy>розик</cp:lastModifiedBy>
  <cp:revision>30</cp:revision>
  <dcterms:modified xsi:type="dcterms:W3CDTF">2015-08-16T12:34:03Z</dcterms:modified>
</cp:coreProperties>
</file>