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2" r:id="rId7"/>
    <p:sldId id="275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8" r:id="rId18"/>
    <p:sldId id="286" r:id="rId19"/>
    <p:sldId id="289" r:id="rId20"/>
    <p:sldId id="290" r:id="rId21"/>
    <p:sldId id="287" r:id="rId22"/>
    <p:sldId id="291" r:id="rId23"/>
    <p:sldId id="271" r:id="rId24"/>
    <p:sldId id="272" r:id="rId25"/>
    <p:sldId id="273" r:id="rId26"/>
    <p:sldId id="274" r:id="rId27"/>
    <p:sldId id="276" r:id="rId28"/>
    <p:sldId id="277" r:id="rId29"/>
    <p:sldId id="278" r:id="rId30"/>
    <p:sldId id="284" r:id="rId31"/>
    <p:sldId id="282" r:id="rId32"/>
    <p:sldId id="283" r:id="rId33"/>
    <p:sldId id="281" r:id="rId34"/>
    <p:sldId id="279" r:id="rId35"/>
    <p:sldId id="280" r:id="rId36"/>
    <p:sldId id="285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C48A4A-E2C8-4510-B1FD-743F27150AE3}" type="datetimeFigureOut">
              <a:rPr lang="ru-RU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35EE8A-AF86-42DF-9B40-0F5BA5BDF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70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7051F7-0E25-4391-9142-230C066E4F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6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9D5FC3A6-3FA9-40DE-BF6D-07884F472157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2FAC300F-7360-4E00-B555-5DC7092F7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420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0E36A-5CF8-4BD9-AD90-35E42B7F75B3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D5973-B18E-4A74-BB03-DD19F25DE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6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0E36A-5CF8-4BD9-AD90-35E42B7F75B3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D5973-B18E-4A74-BB03-DD19F25DE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9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0E36A-5CF8-4BD9-AD90-35E42B7F75B3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D5973-B18E-4A74-BB03-DD19F25DE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3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0E36A-5CF8-4BD9-AD90-35E42B7F75B3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D5973-B18E-4A74-BB03-DD19F25DE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0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0E36A-5CF8-4BD9-AD90-35E42B7F75B3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D5973-B18E-4A74-BB03-DD19F25DE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825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A0E36A-5CF8-4BD9-AD90-35E42B7F75B3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4D5973-B18E-4A74-BB03-DD19F25DE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22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AC1C7-2F81-40E9-BD2E-16ACE6FA4785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16ABC-E7C9-4892-AD73-3B624A4C04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0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48D2A6-C2F2-48EA-8A66-C64E68888D48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42395-5102-46CE-96EE-1818BD56FB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1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18877CB8-3F0B-41A7-905B-A653E822366F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D510A4A8-D9C1-4658-AD3C-FDDA8DF897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3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EA1CBF-5D00-48D9-870B-46CE90364E3A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D7A3D84B-90B6-4355-A4AA-6825B063ED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0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90377E-D6D2-4DF6-8C16-57F1A7FB9AA9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79A8F-334C-4EE6-879F-F7CCCA430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3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9A051-5062-4ADF-A2A0-19C882451068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A231E-0753-480C-9721-E345B156E9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3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AC3D3-5A1A-474A-B398-DA9AD9EB3E61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4743D-6381-422D-B40E-73AF14FB3A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5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057FF-178C-4107-9190-62AF8EA2FD5D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33FDF-FB17-4A0F-B086-70C813E53F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5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CB768-5D91-4070-9B85-73D6BE1E1BDC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402F9-0FF6-4A75-8E79-286F1A4D39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9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7035DD-4F22-420D-AED0-46FAF3B999F7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F463-9670-4FE3-A67F-A9DFC75C39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6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4A0E36A-5CF8-4BD9-AD90-35E42B7F75B3}" type="datetimeFigureOut">
              <a:rPr lang="ru-RU" smtClean="0"/>
              <a:pPr>
                <a:defRPr/>
              </a:pPr>
              <a:t>21.10.2018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C4D5973-B18E-4A74-BB03-DD19F25DEB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jpeg"/><Relationship Id="rId5" Type="http://schemas.openxmlformats.org/officeDocument/2006/relationships/image" Target="../media/image2.jpeg"/><Relationship Id="rId4" Type="http://schemas.openxmlformats.org/officeDocument/2006/relationships/image" Target="../media/image10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Искусство Терпсихоры</a:t>
            </a:r>
            <a:endParaRPr lang="ru-RU" sz="4800" dirty="0"/>
          </a:p>
        </p:txBody>
      </p:sp>
      <p:pic>
        <p:nvPicPr>
          <p:cNvPr id="6" name="Рисунок 5" descr="Захарова-прим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1357298"/>
            <a:ext cx="7000924" cy="525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Pas-de-</a:t>
            </a:r>
            <a:r>
              <a:rPr lang="en-US" dirty="0" err="1" smtClean="0"/>
              <a:t>deux</a:t>
            </a:r>
            <a:r>
              <a:rPr lang="ru-RU" dirty="0" smtClean="0"/>
              <a:t>  (па-де-де)</a:t>
            </a:r>
            <a:endParaRPr lang="ru-RU" dirty="0"/>
          </a:p>
        </p:txBody>
      </p:sp>
      <p:pic>
        <p:nvPicPr>
          <p:cNvPr id="4" name="Рисунок 3" descr="t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3462358" cy="2215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t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214422"/>
            <a:ext cx="3357586" cy="225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Балет Сакта 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22" y="3643314"/>
            <a:ext cx="2511403" cy="29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балет Шурал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3714752"/>
            <a:ext cx="2258537" cy="2754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Пробуждение Флор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3571876"/>
            <a:ext cx="3280433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2698612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Вариации</a:t>
            </a:r>
            <a:endParaRPr lang="ru-RU" dirty="0"/>
          </a:p>
        </p:txBody>
      </p:sp>
      <p:pic>
        <p:nvPicPr>
          <p:cNvPr id="4" name="Рисунок 3" descr="Балерина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3116"/>
            <a:ext cx="2857507" cy="4286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алерина лети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521100"/>
            <a:ext cx="3357586" cy="2161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Жизел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43306" y="1357298"/>
            <a:ext cx="2357454" cy="2939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Вацлав Нижинский Шехразад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43702" y="1714488"/>
            <a:ext cx="2297038" cy="3303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2912926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Кордебалет</a:t>
            </a:r>
            <a:endParaRPr lang="ru-RU" dirty="0"/>
          </a:p>
        </p:txBody>
      </p:sp>
      <p:pic>
        <p:nvPicPr>
          <p:cNvPr id="3" name="Рисунок 2" descr="Балерина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2066" y="1285860"/>
            <a:ext cx="3500430" cy="2590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Бале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1214422"/>
            <a:ext cx="4214810" cy="2809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аядерка или Лебединое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29190" y="4000504"/>
            <a:ext cx="4000528" cy="2713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Лебединое озер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214818"/>
            <a:ext cx="4429156" cy="2382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5500726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Батман и гранд-батман</a:t>
            </a:r>
            <a:endParaRPr lang="ru-RU" dirty="0"/>
          </a:p>
        </p:txBody>
      </p:sp>
      <p:pic>
        <p:nvPicPr>
          <p:cNvPr id="3" name="Рисунок 2" descr="Балерина1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00760" y="1285860"/>
            <a:ext cx="2638104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Балерина в пачк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71802" y="1285860"/>
            <a:ext cx="2696681" cy="3182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Великие балеты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86116" y="4714884"/>
            <a:ext cx="4665212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Гоанд-батман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8596" y="1285860"/>
            <a:ext cx="2214578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4500562" cy="7143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Характерный танец </a:t>
            </a:r>
            <a:br>
              <a:rPr lang="ru-RU" sz="3200" dirty="0" smtClean="0"/>
            </a:br>
            <a:r>
              <a:rPr lang="ru-RU" sz="3200" dirty="0" smtClean="0"/>
              <a:t>и пантомима</a:t>
            </a:r>
            <a:endParaRPr lang="ru-RU" sz="3200" dirty="0"/>
          </a:p>
        </p:txBody>
      </p:sp>
      <p:pic>
        <p:nvPicPr>
          <p:cNvPr id="3" name="Рисунок 2" descr="Адольф Больм карнавал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357166"/>
            <a:ext cx="2071702" cy="269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етрушка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3143248"/>
            <a:ext cx="2143140" cy="330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Нижинский петрушка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428992" y="1571612"/>
            <a:ext cx="2714644" cy="458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ьеро и коломби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785926"/>
            <a:ext cx="2981394" cy="401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Батман, плие.</a:t>
            </a:r>
            <a:endParaRPr lang="ru-RU" dirty="0"/>
          </a:p>
        </p:txBody>
      </p:sp>
      <p:pic>
        <p:nvPicPr>
          <p:cNvPr id="3" name="Рисунок 2" descr="Батман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8" y="1071546"/>
            <a:ext cx="2500330" cy="2840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Батман-тандю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5984" y="3903062"/>
            <a:ext cx="3357586" cy="274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ольшой Батман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285860"/>
            <a:ext cx="1854208" cy="3200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плие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72198" y="4275842"/>
            <a:ext cx="2143140" cy="224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Плие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034" y="4714884"/>
            <a:ext cx="1435047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плие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0298" y="1500174"/>
            <a:ext cx="2803839" cy="1863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1841356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Фуэте</a:t>
            </a:r>
            <a:endParaRPr lang="ru-RU" dirty="0"/>
          </a:p>
        </p:txBody>
      </p:sp>
      <p:pic>
        <p:nvPicPr>
          <p:cNvPr id="3" name="Рисунок 2" descr="Фуэте.jpg"/>
          <p:cNvPicPr>
            <a:picLocks noChangeAspect="1"/>
          </p:cNvPicPr>
          <p:nvPr/>
        </p:nvPicPr>
        <p:blipFill>
          <a:blip r:embed="rId2"/>
          <a:srcRect t="12656"/>
          <a:stretch>
            <a:fillRect/>
          </a:stretch>
        </p:blipFill>
        <p:spPr>
          <a:xfrm>
            <a:off x="571472" y="1285860"/>
            <a:ext cx="3786214" cy="4954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2_fuete.jpg"/>
          <p:cNvPicPr>
            <a:picLocks noChangeAspect="1"/>
          </p:cNvPicPr>
          <p:nvPr/>
        </p:nvPicPr>
        <p:blipFill>
          <a:blip r:embed="rId3"/>
          <a:srcRect l="26250" r="27499"/>
          <a:stretch>
            <a:fillRect/>
          </a:stretch>
        </p:blipFill>
        <p:spPr>
          <a:xfrm>
            <a:off x="5130979" y="1357298"/>
            <a:ext cx="3370111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Пачка балетная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Па́чка</a:t>
            </a:r>
            <a:r>
              <a:rPr lang="ru-RU" dirty="0" smtClean="0"/>
              <a:t> — жёсткая юбка, используемая в балете для танцовщиц.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Первая пачка была сделана в 1839 для Марии Тальони по рисунку художника </a:t>
            </a:r>
            <a:r>
              <a:rPr lang="ru-RU" dirty="0" err="1" smtClean="0"/>
              <a:t>Эжен</a:t>
            </a:r>
            <a:r>
              <a:rPr lang="ru-RU" dirty="0" smtClean="0"/>
              <a:t> </a:t>
            </a:r>
            <a:r>
              <a:rPr lang="ru-RU" dirty="0" err="1" smtClean="0"/>
              <a:t>Лами</a:t>
            </a:r>
            <a:r>
              <a:rPr lang="ru-RU" dirty="0" smtClean="0"/>
              <a:t>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Стиль и форма пачки со временем менялись. В конце XIX века пачка Анны Павловой сильно отличалась от современной, она была длиннее и тоньше. В начале 20 века пришла мода на пачки, украшенные перьями и драгоценными камнями. В советское время пачка стала короткой и широкой.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41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Пачка – специальная одежда для балета</a:t>
            </a:r>
            <a:endParaRPr lang="ru-RU" dirty="0"/>
          </a:p>
        </p:txBody>
      </p:sp>
      <p:pic>
        <p:nvPicPr>
          <p:cNvPr id="4" name="Рисунок 3" descr="Пачк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1" y="2071678"/>
            <a:ext cx="3811243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алерина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2000240"/>
            <a:ext cx="4357678" cy="4357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3" descr="Пачка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428875"/>
            <a:ext cx="49244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Рисунок 4" descr="Пачка балерины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85750"/>
            <a:ext cx="33750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676753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Балет – музыкальный жанр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55006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Балет (от итальянского «</a:t>
            </a:r>
            <a:r>
              <a:rPr lang="en-US" dirty="0" err="1" smtClean="0"/>
              <a:t>ballo</a:t>
            </a:r>
            <a:r>
              <a:rPr lang="ru-RU" dirty="0" smtClean="0"/>
              <a:t>» танцую) – это определенная академическая форма танцевальной техники и музыки.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Он обычно включает в себя танец, пантомиму, действие и музыку (обычно оркестровую, но иногда и вокальную)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основе балета лежит какой-то сюжет, драматургический замысел, либретто, но бывают и бессюжетные балеты. Основными видами танца в балете являются классический танец и характерный танец. Немаловажную роль играет пантомима, с помощью которой актёры передают чувства героев, их «разговор» между собой, суть происходящего. В современном балете широко используются также элементы гимнастики и акробатики.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0"/>
            <a:ext cx="1857388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Пуанты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55006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Слово пуанты происходит от французского «кончик». Французские балерины могли похвастаться тем, что умели становиться на кончики пальцев и выполнять при этом сложные элементы. Для облегчения такого танца и стали использоваться пуанты, которые закрепляли ногу и позволяли балерине сохранять равновесие.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Современные пуанты изготавливаются из атласной материи, чаще всего пуанты заказываются мастеру для определенной балерины. Это необходимо для того, чтобы они надежно закрепили стопу. В носке балетной туфельки укладывается уплотненный материал, а ленты перехватывают ногу у щиколотки.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Танец на пуантах отличается особой грациозностью и виртуозностью исполнения.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770710" cy="8412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Пуанты - специальная обувь балерины, которая позволяет встать на </a:t>
            </a:r>
            <a:r>
              <a:rPr lang="ru-RU" sz="2400" dirty="0" err="1" smtClean="0"/>
              <a:t>полупальцы</a:t>
            </a:r>
            <a:endParaRPr lang="ru-RU" sz="2400" dirty="0"/>
          </a:p>
        </p:txBody>
      </p:sp>
      <p:pic>
        <p:nvPicPr>
          <p:cNvPr id="5" name="Рисунок 4" descr="Пуанты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00430" y="3357562"/>
            <a:ext cx="300039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Пуанты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29454" y="714356"/>
            <a:ext cx="1768091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Пуанты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5720" y="1643050"/>
            <a:ext cx="2937921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4" descr="Пуанты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9" y="1142985"/>
            <a:ext cx="2714644" cy="2026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Пуанты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7726" y="3286124"/>
            <a:ext cx="2192954" cy="3319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0"/>
            <a:ext cx="5770446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Через тернии к звездам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75" y="1071563"/>
            <a:ext cx="4786313" cy="55721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Балет красивый и сложный вид искусства, который требует от артистов огромного титанического и упорного труда. Заниматься балетом начинают с детства. Ежедневные репетиции, упражнения на растяжку отнимают много времени. Те, кто обрекает себя на такой труд посвящают этому  делу всю свою жизнь.</a:t>
            </a:r>
            <a:endParaRPr lang="ru-RU" dirty="0"/>
          </a:p>
        </p:txBody>
      </p:sp>
      <p:pic>
        <p:nvPicPr>
          <p:cNvPr id="6" name="Рисунок 5" descr="Михаил Лавровский   Щелкунчи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14942" y="1285860"/>
            <a:ext cx="3354544" cy="5226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</a:rPr>
              <a:t>                   Звезды мировой величины.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Анна Павлова</a:t>
            </a:r>
            <a:endParaRPr lang="ru-RU" dirty="0"/>
          </a:p>
        </p:txBody>
      </p:sp>
      <p:pic>
        <p:nvPicPr>
          <p:cNvPr id="1026" name="Picture 2" descr="C:\Users\я\Pictures\Балет\А.Павл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643050"/>
            <a:ext cx="1357322" cy="2652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я\Pictures\Балет\А.Павлов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500570"/>
            <a:ext cx="2639399" cy="1990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я\Pictures\Балет\А.Павлова4"/>
          <p:cNvPicPr>
            <a:picLocks noChangeAspect="1" noChangeArrowheads="1"/>
          </p:cNvPicPr>
          <p:nvPr/>
        </p:nvPicPr>
        <p:blipFill>
          <a:blip r:embed="rId4"/>
          <a:srcRect l="22199" r="20295"/>
          <a:stretch>
            <a:fillRect/>
          </a:stretch>
        </p:blipFill>
        <p:spPr bwMode="auto">
          <a:xfrm>
            <a:off x="7786710" y="4000504"/>
            <a:ext cx="1133657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я\Pictures\Балет\А.Павлова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1142984"/>
            <a:ext cx="156143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я\Pictures\Балет\А Павлова портре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85860"/>
            <a:ext cx="182497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1" name="Picture 7" descr="C:\Users\я\Pictures\Балет\А Павлова-лебедь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1142984"/>
            <a:ext cx="3524884" cy="248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Users\я\Pictures\Балет\А.Павлова с лебедем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14546" y="3786190"/>
            <a:ext cx="2298393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C:\Users\я\Pictures\Балет\А.Павловна Павлов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3857628"/>
            <a:ext cx="1643074" cy="258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698744" cy="5840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Галина Уланова</a:t>
            </a:r>
            <a:endParaRPr lang="ru-RU" dirty="0"/>
          </a:p>
        </p:txBody>
      </p:sp>
      <p:pic>
        <p:nvPicPr>
          <p:cNvPr id="2050" name="Picture 2" descr="C:\Users\я\Pictures\Балет\Г.Улано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1214422"/>
            <a:ext cx="25527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я\Pictures\Балет\Г.Уланова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1219453"/>
            <a:ext cx="2500330" cy="2958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я\Pictures\Балет\г.Уланова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4357694"/>
            <a:ext cx="3286148" cy="218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я\Pictures\Балет\Г.Уланова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785926"/>
            <a:ext cx="3345389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я\Pictures\Балет\ГУланова в работе В Мухино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429132"/>
            <a:ext cx="1571636" cy="2090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4627438" cy="7572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Тамара Карсавина</a:t>
            </a:r>
            <a:endParaRPr lang="ru-RU" dirty="0"/>
          </a:p>
        </p:txBody>
      </p:sp>
      <p:pic>
        <p:nvPicPr>
          <p:cNvPr id="3074" name="Picture 2" descr="C:\Users\я\Pictures\Балет\Т.Карсав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1571612"/>
            <a:ext cx="2836328" cy="403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я\Pictures\Балет\Тамара Карсавина в роли Зобейды _Шехеразада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71612"/>
            <a:ext cx="2167757" cy="4310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Users\я\Pictures\Балет\Карсавина павильон армид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1571612"/>
            <a:ext cx="3515042" cy="4583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484694" cy="4714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Матильда </a:t>
            </a:r>
            <a:r>
              <a:rPr lang="ru-RU" dirty="0" err="1" smtClean="0"/>
              <a:t>Ксешинская</a:t>
            </a:r>
            <a:endParaRPr lang="ru-RU" dirty="0"/>
          </a:p>
        </p:txBody>
      </p:sp>
      <p:pic>
        <p:nvPicPr>
          <p:cNvPr id="3" name="Рисунок 2" descr="Ксешинск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734" y="3000373"/>
            <a:ext cx="2217231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Матильда Ксешинск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85728"/>
            <a:ext cx="207170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Ксешинская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428736"/>
            <a:ext cx="2674639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М Ксешинская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282" y="1511392"/>
            <a:ext cx="2786082" cy="3855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5341818" cy="6143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Наталья Бессмертнова </a:t>
            </a:r>
            <a:endParaRPr lang="ru-RU" dirty="0"/>
          </a:p>
        </p:txBody>
      </p:sp>
      <p:pic>
        <p:nvPicPr>
          <p:cNvPr id="3" name="Рисунок 2" descr="Бессмертнов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3571876"/>
            <a:ext cx="1978965" cy="307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Бессмертнова на репетиции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14678" y="1214422"/>
            <a:ext cx="2071702" cy="2589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Н Бессмертнов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20" y="1142984"/>
            <a:ext cx="2214578" cy="1968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Наталия Бессмертнова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214290"/>
            <a:ext cx="171451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НБессмертнова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6248" y="4071942"/>
            <a:ext cx="1600869" cy="2417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нБессмертнова4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072198" y="2714620"/>
            <a:ext cx="287685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НБессмертнова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00298" y="4071942"/>
            <a:ext cx="1571636" cy="245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198810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Майя Плисецкая</a:t>
            </a:r>
            <a:endParaRPr lang="ru-RU" dirty="0"/>
          </a:p>
        </p:txBody>
      </p:sp>
      <p:pic>
        <p:nvPicPr>
          <p:cNvPr id="3" name="Рисунок 2" descr="Майя Плисецкая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50840" y="1142984"/>
            <a:ext cx="2850316" cy="2085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Майя-умирающий лебед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3429000"/>
            <a:ext cx="2643206" cy="3125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Майя-Кармен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43306" y="1285860"/>
            <a:ext cx="2428892" cy="514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Майя Лебедь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3857628"/>
            <a:ext cx="1785950" cy="283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Майя в Большом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7158" y="1000108"/>
            <a:ext cx="314327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Майя-Айседора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14282" y="3929066"/>
            <a:ext cx="135732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341818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Екатерина Максимова</a:t>
            </a:r>
            <a:endParaRPr lang="ru-RU" dirty="0"/>
          </a:p>
        </p:txBody>
      </p:sp>
      <p:pic>
        <p:nvPicPr>
          <p:cNvPr id="3" name="Рисунок 2" descr="ЕМаксимова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24501" y="1017942"/>
            <a:ext cx="3405217" cy="2553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Е Максимова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3702" y="3929066"/>
            <a:ext cx="2040679" cy="26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ЕМаксимова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4678" y="1500174"/>
            <a:ext cx="1944624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ЕМаксимова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14282" y="1714488"/>
            <a:ext cx="2643206" cy="4786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еМаксимоваи В Васильев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57554" y="4429132"/>
            <a:ext cx="2762259" cy="2071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Техника балета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Балет является самым известным танцевальным действием из-за его уникальных особенностей и методов: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работа на пуантах,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 повороты ног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 большие растяжки,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Изящные, плавные, точные движения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воздушность.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055802" cy="64294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Марис</a:t>
            </a:r>
            <a:r>
              <a:rPr lang="ru-RU" dirty="0" smtClean="0"/>
              <a:t> </a:t>
            </a:r>
            <a:r>
              <a:rPr lang="ru-RU" dirty="0" err="1" smtClean="0"/>
              <a:t>Лиепа</a:t>
            </a:r>
            <a:endParaRPr lang="ru-RU" dirty="0"/>
          </a:p>
        </p:txBody>
      </p:sp>
      <p:pic>
        <p:nvPicPr>
          <p:cNvPr id="3" name="Рисунок 2" descr="Марис Лиеп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000504"/>
            <a:ext cx="2591425" cy="268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Марис Лиепа2.jpg"/>
          <p:cNvPicPr>
            <a:picLocks noChangeAspect="1"/>
          </p:cNvPicPr>
          <p:nvPr/>
        </p:nvPicPr>
        <p:blipFill>
          <a:blip r:embed="rId3"/>
          <a:srcRect l="10431" t="22119" r="6834"/>
          <a:stretch>
            <a:fillRect/>
          </a:stretch>
        </p:blipFill>
        <p:spPr>
          <a:xfrm>
            <a:off x="5429256" y="1928802"/>
            <a:ext cx="3521434" cy="4276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Марис Лиепа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428736"/>
            <a:ext cx="1900345" cy="1690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Мариес Лиепа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7158" y="785794"/>
            <a:ext cx="257176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Марис Лиепа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3500438"/>
            <a:ext cx="2009775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2627174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Илзе</a:t>
            </a:r>
            <a:r>
              <a:rPr lang="ru-RU" dirty="0" smtClean="0"/>
              <a:t> </a:t>
            </a:r>
            <a:r>
              <a:rPr lang="ru-RU" dirty="0" err="1" smtClean="0"/>
              <a:t>Лиепа</a:t>
            </a:r>
            <a:endParaRPr lang="ru-RU" dirty="0"/>
          </a:p>
        </p:txBody>
      </p:sp>
      <p:pic>
        <p:nvPicPr>
          <p:cNvPr id="3" name="Рисунок 2" descr="Илзе Лиепа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214290"/>
            <a:ext cx="192217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Илзе и Цискаридзе1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428868"/>
            <a:ext cx="2794005" cy="419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Илзе и Цискаридзе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14290"/>
            <a:ext cx="2000264" cy="3247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Илзе Лиепа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143636" y="2643182"/>
            <a:ext cx="2750363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лзе Лиепа и Цискаридзе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57554" y="3786190"/>
            <a:ext cx="2381250" cy="2771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555868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Андрис</a:t>
            </a:r>
            <a:r>
              <a:rPr lang="ru-RU" dirty="0" smtClean="0"/>
              <a:t> </a:t>
            </a:r>
            <a:r>
              <a:rPr lang="ru-RU" dirty="0" err="1" smtClean="0"/>
              <a:t>Лиепа</a:t>
            </a:r>
            <a:endParaRPr lang="ru-RU" dirty="0"/>
          </a:p>
        </p:txBody>
      </p:sp>
      <p:pic>
        <p:nvPicPr>
          <p:cNvPr id="3" name="Рисунок 2" descr="Андрис Лиепа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86380" y="357166"/>
            <a:ext cx="2786082" cy="3505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Андрис Лиеп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25" y="4071942"/>
            <a:ext cx="2428875" cy="231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Андрис Лиепа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4143380"/>
            <a:ext cx="1820969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Андрис Лиепа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57158" y="1357298"/>
            <a:ext cx="4078063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4413124" cy="7572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Ульяна</a:t>
            </a:r>
            <a:r>
              <a:rPr lang="ru-RU" dirty="0" smtClean="0"/>
              <a:t> Лопаткина</a:t>
            </a:r>
            <a:endParaRPr lang="ru-RU" dirty="0"/>
          </a:p>
        </p:txBody>
      </p:sp>
      <p:pic>
        <p:nvPicPr>
          <p:cNvPr id="3" name="Рисунок 2" descr="Лопаткина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43636" y="214290"/>
            <a:ext cx="2786082" cy="228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Лопаткина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714356"/>
            <a:ext cx="2857500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Лопаткина- лебед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7620" y="1285860"/>
            <a:ext cx="18288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Лопаткина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43306" y="2786058"/>
            <a:ext cx="221457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У Лопаткина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713376" y="2714620"/>
            <a:ext cx="2231335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Бенефис Лопаткиной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85720" y="2857496"/>
            <a:ext cx="2593955" cy="3857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698876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Анастасия Волочкова</a:t>
            </a:r>
            <a:endParaRPr lang="ru-RU" dirty="0"/>
          </a:p>
        </p:txBody>
      </p:sp>
      <p:pic>
        <p:nvPicPr>
          <p:cNvPr id="3" name="Рисунок 2" descr="Волочкова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28926" y="857232"/>
            <a:ext cx="271464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Волочкова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5008" y="785794"/>
            <a:ext cx="3219410" cy="2028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Волочкова в балете Кармен-Сюит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29322" y="3000372"/>
            <a:ext cx="3000396" cy="3619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Волочкова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282" y="1500174"/>
            <a:ext cx="2694233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Плисецкая и Волочкова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928926" y="3712370"/>
            <a:ext cx="2958519" cy="2859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413124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Светлана Захарова</a:t>
            </a:r>
            <a:endParaRPr lang="ru-RU" dirty="0"/>
          </a:p>
        </p:txBody>
      </p:sp>
      <p:pic>
        <p:nvPicPr>
          <p:cNvPr id="3" name="Рисунок 2" descr="Захарова2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14678" y="714356"/>
            <a:ext cx="2238380" cy="1678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Захарова в полет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14744" y="3000372"/>
            <a:ext cx="5164401" cy="3671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Захарова-балерин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714356"/>
            <a:ext cx="1905000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Захарова-прим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24939" y="285727"/>
            <a:ext cx="3328843" cy="2500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Захарова в Корсаре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14282" y="2357430"/>
            <a:ext cx="3105156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984628" cy="6143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Николай Цискаридзе</a:t>
            </a:r>
            <a:endParaRPr lang="ru-RU" dirty="0"/>
          </a:p>
        </p:txBody>
      </p:sp>
      <p:pic>
        <p:nvPicPr>
          <p:cNvPr id="3" name="Рисунок 2" descr="Цискаридзе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643702" y="642918"/>
            <a:ext cx="224311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Цискаридзе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928670"/>
            <a:ext cx="2857500" cy="26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Цискаридзе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1500174"/>
            <a:ext cx="3000396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Цискаридзе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71934" y="3714752"/>
            <a:ext cx="4476750" cy="287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6429420" cy="6143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Балет - Движение под музыку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7864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Если сначала балет представлял собой придворные танцы, где каждый мог похвастаться своим умением исполнять причудливые па, то позднее балет превратился в особый вид искусства, ставший прерогативой профессионалов.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«Музыка - душа танца» - говорил французский балетмейстер </a:t>
            </a:r>
            <a:r>
              <a:rPr lang="en-US" dirty="0" smtClean="0"/>
              <a:t>XVIII</a:t>
            </a:r>
            <a:r>
              <a:rPr lang="ru-RU" dirty="0" smtClean="0"/>
              <a:t> века </a:t>
            </a:r>
            <a:r>
              <a:rPr lang="ru-RU" dirty="0" err="1" smtClean="0"/>
              <a:t>Новер</a:t>
            </a:r>
            <a:r>
              <a:rPr lang="ru-RU" dirty="0" smtClean="0"/>
              <a:t>. «Хорошо написанная музыка, должна живописать, должна говорить. Танец, изображающий мелодию, является эхом, повторяющим то, что говорит музыка». Музыка определяет характер танца, создает эмоциональную атмосферу балета. 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алет-бале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3" y="1214422"/>
            <a:ext cx="4220965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Балерин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43307" y="3214686"/>
            <a:ext cx="5072062" cy="338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6413388" cy="5429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 Новых встреч с балетом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34" y="2492896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8 класса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общеобразовательного учреждения «Серебрянская средняя общеобразовательная школа»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Барыко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1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767134" cy="7572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Истоки балета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5357812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Танец проходит через историю. Традиции </a:t>
            </a:r>
            <a:r>
              <a:rPr lang="ru-RU" b="1" u="sng" dirty="0" smtClean="0"/>
              <a:t>танца -рассказа </a:t>
            </a:r>
            <a:r>
              <a:rPr lang="ru-RU" dirty="0" smtClean="0"/>
              <a:t>развились в Китае, Индии, Индонезии и Древней Греции. Театральный танец был известен на более широкой арене древнегреческого театра. Когда Римская империя завоевала Грецию, они переняли греческий танец и театр со своим искусством и культурой. Танец  оставался важным  и в Средневековье, несмотря на подавление Церковью. Искусство балета не появлялось до конца 1400-х годов.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Где родился классический балет?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18087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Основным придворным жанром в 17 веке был балет. Он был развит в Италии и Франции. Эти две страны сделали очень много для хореографии, особенно Франция. Впервые во Франции стали ставиться танцевальные спектакли и танцоры встали на </a:t>
            </a:r>
            <a:r>
              <a:rPr lang="ru-RU" b="1" dirty="0" smtClean="0"/>
              <a:t>полупальцы</a:t>
            </a:r>
            <a:r>
              <a:rPr lang="ru-RU" dirty="0" smtClean="0"/>
              <a:t>, исполняли </a:t>
            </a:r>
            <a:r>
              <a:rPr lang="ru-RU" b="1" dirty="0" smtClean="0"/>
              <a:t>прыжки, вращения, быстрые перебежки.</a:t>
            </a:r>
            <a:r>
              <a:rPr lang="ru-RU" dirty="0" smtClean="0"/>
              <a:t> Балет был популярен в придворной среде и даже король Людовик </a:t>
            </a:r>
            <a:r>
              <a:rPr lang="en-US" dirty="0" smtClean="0"/>
              <a:t>XIV </a:t>
            </a:r>
            <a:r>
              <a:rPr lang="ru-RU" dirty="0" smtClean="0"/>
              <a:t> танцевал главные партии балета и был центральной фигурой в танце.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506" y="12648"/>
            <a:ext cx="4886011" cy="88356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Кто сочиняет балет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2051720" y="3545495"/>
            <a:ext cx="7704667" cy="333281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Композитор – музыка.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Либреттист – содержание.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Балетмейстер – хореография.</a:t>
            </a:r>
          </a:p>
        </p:txBody>
      </p:sp>
      <p:pic>
        <p:nvPicPr>
          <p:cNvPr id="5" name="Рисунок 4" descr="Балерина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259632" y="896215"/>
            <a:ext cx="5429288" cy="314327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4" y="0"/>
            <a:ext cx="8472486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/>
              <a:t>Связь балета с другими видами искусств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686800" cy="55721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 smtClean="0"/>
              <a:t>Музыку  сочиняет композитор и  под музыку танцоры исполняют свои партии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 smtClean="0"/>
              <a:t>Литература – пишет либреттист содержание спектакля или ставится балетный спектакль по известным произведениям писателей, например: Шекспир «Ромео и Джульетта», Гофман «Щелкунчик», Шарль Перро «Спящая красавица», «Золушка»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dirty="0" smtClean="0"/>
              <a:t>Балетмейстер ставит танцевальные номера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Балет – синтетический вид искусства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3929058" y="4857760"/>
            <a:ext cx="1000132" cy="978408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0"/>
            <a:ext cx="7704667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Кто исполняет балет.</a:t>
            </a:r>
            <a:endParaRPr lang="ru-RU" dirty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ru-RU" smtClean="0"/>
          </a:p>
          <a:p>
            <a:pPr>
              <a:buFont typeface="Wingdings" pitchFamily="2" charset="2"/>
              <a:buChar char="q"/>
            </a:pPr>
            <a:r>
              <a:rPr lang="ru-RU" smtClean="0"/>
              <a:t>Балерины – солисты.</a:t>
            </a:r>
          </a:p>
          <a:p>
            <a:pPr>
              <a:buFont typeface="Wingdings" pitchFamily="2" charset="2"/>
              <a:buChar char="q"/>
            </a:pPr>
            <a:r>
              <a:rPr lang="ru-RU" smtClean="0"/>
              <a:t>Танцоры – солисты.</a:t>
            </a:r>
          </a:p>
          <a:p>
            <a:pPr>
              <a:buFont typeface="Wingdings" pitchFamily="2" charset="2"/>
              <a:buChar char="q"/>
            </a:pPr>
            <a:r>
              <a:rPr lang="ru-RU" smtClean="0"/>
              <a:t>Кордебалет.</a:t>
            </a:r>
          </a:p>
          <a:p>
            <a:pPr>
              <a:buFont typeface="Wingdings" pitchFamily="2" charset="2"/>
              <a:buChar char="q"/>
            </a:pPr>
            <a:r>
              <a:rPr lang="ru-RU" smtClean="0"/>
              <a:t>Дирижер.</a:t>
            </a:r>
          </a:p>
          <a:p>
            <a:pPr>
              <a:buFont typeface="Wingdings" pitchFamily="2" charset="2"/>
              <a:buChar char="q"/>
            </a:pPr>
            <a:r>
              <a:rPr lang="ru-RU" smtClean="0"/>
              <a:t>Симфонический оркестр.</a:t>
            </a:r>
          </a:p>
        </p:txBody>
      </p:sp>
      <p:pic>
        <p:nvPicPr>
          <p:cNvPr id="6" name="Рисунок 5" descr="t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466" y="2276872"/>
            <a:ext cx="410580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Балетные термины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18087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Вариации – сольный танец героя.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Pas-de-</a:t>
            </a:r>
            <a:r>
              <a:rPr lang="en-US" dirty="0" err="1" smtClean="0"/>
              <a:t>deux</a:t>
            </a:r>
            <a:r>
              <a:rPr lang="en-US" dirty="0" smtClean="0"/>
              <a:t> – </a:t>
            </a:r>
            <a:r>
              <a:rPr lang="ru-RU" dirty="0" smtClean="0"/>
              <a:t> танец двух героев.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Pas-de-</a:t>
            </a:r>
            <a:r>
              <a:rPr lang="en-US" dirty="0" err="1" smtClean="0"/>
              <a:t>trois</a:t>
            </a:r>
            <a:r>
              <a:rPr lang="ru-RU" dirty="0" smtClean="0"/>
              <a:t>– танец трех героев.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Кордебалет – большой общий танец 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Характерный танец – отличается пантомимой и необычной хореографией.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Батман – поднятие ноги на 90 градусов.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Гранд-батман – поднятие ноги на180 градусов.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Фуэте – вращение на месте на одной ноге.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Плие – приседание на выворотных стопах.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10</TotalTime>
  <Words>841</Words>
  <Application>Microsoft Office PowerPoint</Application>
  <PresentationFormat>Экран (4:3)</PresentationFormat>
  <Paragraphs>84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6" baseType="lpstr">
      <vt:lpstr>Arial</vt:lpstr>
      <vt:lpstr>Calibri</vt:lpstr>
      <vt:lpstr>Corbel</vt:lpstr>
      <vt:lpstr>Times New Roman</vt:lpstr>
      <vt:lpstr>Wingdings</vt:lpstr>
      <vt:lpstr>Wingdings 2</vt:lpstr>
      <vt:lpstr>Параллакс</vt:lpstr>
      <vt:lpstr>Искусство Терпсихоры</vt:lpstr>
      <vt:lpstr>Балет – музыкальный жанр</vt:lpstr>
      <vt:lpstr>Техника балета</vt:lpstr>
      <vt:lpstr>Истоки балета</vt:lpstr>
      <vt:lpstr>Где родился классический балет?</vt:lpstr>
      <vt:lpstr>Кто сочиняет балет</vt:lpstr>
      <vt:lpstr>Связь балета с другими видами искусств</vt:lpstr>
      <vt:lpstr>Кто исполняет балет.</vt:lpstr>
      <vt:lpstr>Балетные термины</vt:lpstr>
      <vt:lpstr>Pas-de-deux  (па-де-де)</vt:lpstr>
      <vt:lpstr>Вариации</vt:lpstr>
      <vt:lpstr>Кордебалет</vt:lpstr>
      <vt:lpstr>Батман и гранд-батман</vt:lpstr>
      <vt:lpstr>Характерный танец  и пантомима</vt:lpstr>
      <vt:lpstr>Батман, плие.</vt:lpstr>
      <vt:lpstr>Фуэте</vt:lpstr>
      <vt:lpstr>Пачка балетная</vt:lpstr>
      <vt:lpstr>Пачка – специальная одежда для балета</vt:lpstr>
      <vt:lpstr>Презентация PowerPoint</vt:lpstr>
      <vt:lpstr>Пуанты</vt:lpstr>
      <vt:lpstr>Пуанты - специальная обувь балерины, которая позволяет встать на полупальцы</vt:lpstr>
      <vt:lpstr>Через тернии к звездам</vt:lpstr>
      <vt:lpstr>                   Звезды мировой величины.  Анна Павлова</vt:lpstr>
      <vt:lpstr>Галина Уланова</vt:lpstr>
      <vt:lpstr>Тамара Карсавина</vt:lpstr>
      <vt:lpstr>Матильда Ксешинская</vt:lpstr>
      <vt:lpstr>Наталья Бессмертнова </vt:lpstr>
      <vt:lpstr>Майя Плисецкая</vt:lpstr>
      <vt:lpstr>Екатерина Максимова</vt:lpstr>
      <vt:lpstr>Марис Лиепа</vt:lpstr>
      <vt:lpstr>Илзе Лиепа</vt:lpstr>
      <vt:lpstr>Андрис Лиепа</vt:lpstr>
      <vt:lpstr>Ульяна Лопаткина</vt:lpstr>
      <vt:lpstr>Анастасия Волочкова</vt:lpstr>
      <vt:lpstr>Светлана Захарова</vt:lpstr>
      <vt:lpstr>Николай Цискаридзе</vt:lpstr>
      <vt:lpstr>Балет - Движение под музыку</vt:lpstr>
      <vt:lpstr>До Новых встреч с балетом</vt:lpstr>
      <vt:lpstr>Презентацию выполнила  ученица 8 класса  Муниципального общеобразовательного учреждения «Серебрянская средняя общеобразовательная школа»  Барыко Александра</vt:lpstr>
    </vt:vector>
  </TitlesOfParts>
  <Company>СГК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терпсихоры</dc:title>
  <dc:creator>Никушина Мария</dc:creator>
  <cp:lastModifiedBy>в к</cp:lastModifiedBy>
  <cp:revision>68</cp:revision>
  <dcterms:created xsi:type="dcterms:W3CDTF">2009-08-07T18:04:59Z</dcterms:created>
  <dcterms:modified xsi:type="dcterms:W3CDTF">2018-10-21T14:09:52Z</dcterms:modified>
</cp:coreProperties>
</file>