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723" r:id="rId2"/>
    <p:sldId id="724" r:id="rId3"/>
    <p:sldId id="725" r:id="rId4"/>
    <p:sldId id="726" r:id="rId5"/>
    <p:sldId id="727" r:id="rId6"/>
    <p:sldId id="728" r:id="rId7"/>
    <p:sldId id="729" r:id="rId8"/>
    <p:sldId id="730" r:id="rId9"/>
    <p:sldId id="731" r:id="rId10"/>
    <p:sldId id="732" r:id="rId11"/>
    <p:sldId id="733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41" r:id="rId20"/>
    <p:sldId id="742" r:id="rId21"/>
    <p:sldId id="743" r:id="rId22"/>
    <p:sldId id="744" r:id="rId23"/>
    <p:sldId id="745" r:id="rId24"/>
    <p:sldId id="746" r:id="rId25"/>
  </p:sldIdLst>
  <p:sldSz cx="9144000" cy="5143500" type="screen16x9"/>
  <p:notesSz cx="6669088" cy="9926638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28">
          <p15:clr>
            <a:srgbClr val="A4A3A4"/>
          </p15:clr>
        </p15:guide>
        <p15:guide id="3" orient="horz" pos="684">
          <p15:clr>
            <a:srgbClr val="A4A3A4"/>
          </p15:clr>
        </p15:guide>
        <p15:guide id="4" pos="2880">
          <p15:clr>
            <a:srgbClr val="A4A3A4"/>
          </p15:clr>
        </p15:guide>
        <p15:guide id="5" pos="288">
          <p15:clr>
            <a:srgbClr val="A4A3A4"/>
          </p15:clr>
        </p15:guide>
        <p15:guide id="6" pos="5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00"/>
    <a:srgbClr val="009900"/>
    <a:srgbClr val="008000"/>
    <a:srgbClr val="006600"/>
    <a:srgbClr val="FF9900"/>
    <a:srgbClr val="003F77"/>
    <a:srgbClr val="CC9900"/>
    <a:srgbClr val="C0C0C0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0" autoAdjust="0"/>
    <p:restoredTop sz="96125" autoAdjust="0"/>
  </p:normalViewPr>
  <p:slideViewPr>
    <p:cSldViewPr>
      <p:cViewPr varScale="1">
        <p:scale>
          <a:sx n="102" d="100"/>
          <a:sy n="102" d="100"/>
        </p:scale>
        <p:origin x="379" y="77"/>
      </p:cViewPr>
      <p:guideLst>
        <p:guide orient="horz" pos="1620"/>
        <p:guide orient="horz" pos="128"/>
        <p:guide orient="horz" pos="684"/>
        <p:guide pos="2880"/>
        <p:guide pos="288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62" y="-114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jpe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52184B-DFC6-4699-9114-CFEE84BEFB0F}" type="datetimeFigureOut">
              <a:rPr lang="en-US"/>
              <a:pPr>
                <a:defRPr/>
              </a:pPr>
              <a:t>10/13/2018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90838" cy="496887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663" y="9428163"/>
            <a:ext cx="2890837" cy="496887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EE65CB-25A7-4088-81F3-896F929F5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7BF546-7464-429F-A645-E3E06D1AAB39}" type="datetimeFigureOut">
              <a:rPr lang="en-US"/>
              <a:pPr>
                <a:defRPr/>
              </a:pPr>
              <a:t>10/13/2018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5637"/>
          </a:xfrm>
          <a:prstGeom prst="rect">
            <a:avLst/>
          </a:prstGeom>
        </p:spPr>
        <p:txBody>
          <a:bodyPr vert="horz" lIns="93175" tIns="46587" rIns="93175" bIns="4658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90838" cy="49688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663" y="9428163"/>
            <a:ext cx="2890837" cy="49688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4F2BBA-3950-421F-A5F7-E9DEC82B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78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5683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20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6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93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ПРИМЕРНЫЙ ФОРМАТ МАТЕРИАЛОВ УЧИЛИЩА ДЛЯ ДЕЛОВОЙ ИГРЫ</a:t>
            </a:r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 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 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Программа развития ФГКОУ «Санкт-Петербургское суворовское военное училище МО РФ» </a:t>
            </a:r>
            <a:br>
              <a:rPr lang="ru-RU" b="1" smtClean="0"/>
            </a:br>
            <a:r>
              <a:rPr lang="ru-RU" b="1" smtClean="0"/>
              <a:t>на период до 2020 года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20 апреля 2012 г.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099C84C5-6613-402F-AB1B-60FF9AEDF359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C6A03A-5FE8-47DC-8F01-F56008D51C05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441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4F2BBA-3950-421F-A5F7-E9DEC82B861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2190750"/>
            <a:ext cx="4953000" cy="1676397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gradFill flip="none" rotWithShape="1">
                  <a:gsLst>
                    <a:gs pos="0">
                      <a:schemeClr val="tx1"/>
                    </a:gs>
                    <a:gs pos="58000">
                      <a:srgbClr val="C9FFFF"/>
                    </a:gs>
                    <a:gs pos="100000">
                      <a:srgbClr val="2DA8FB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552950"/>
            <a:ext cx="6400800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664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4267200" y="1428750"/>
            <a:ext cx="4495800" cy="2732285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08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C5DFC-3EC7-4AD0-B21F-79293606C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24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9654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5225" y="971550"/>
            <a:ext cx="5410200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05200" y="2419350"/>
            <a:ext cx="4800600" cy="2590800"/>
          </a:xfrm>
          <a:prstGeom prst="rect">
            <a:avLst/>
          </a:prstGeom>
        </p:spPr>
        <p:txBody>
          <a:bodyPr/>
          <a:lstStyle>
            <a:lvl1pPr algn="l">
              <a:buClr>
                <a:srgbClr val="0070C0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 algn="l">
              <a:buClr>
                <a:srgbClr val="0070C0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algn="l">
              <a:buClr>
                <a:srgbClr val="0070C0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algn="l">
              <a:buClr>
                <a:srgbClr val="0070C0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algn="l">
              <a:buClr>
                <a:srgbClr val="0070C0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029200" y="1809750"/>
            <a:ext cx="3505200" cy="285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382000" y="4844654"/>
            <a:ext cx="609600" cy="273844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1A2E41D-6315-4017-8AB1-360402863C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7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7867040">
            <a:off x="-69217" y="2335696"/>
            <a:ext cx="5330825" cy="55399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8910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>
            <a:spLocks noChangeArrowheads="1"/>
          </p:cNvSpPr>
          <p:nvPr userDrawn="1"/>
        </p:nvSpPr>
        <p:spPr bwMode="auto">
          <a:xfrm>
            <a:off x="2438400" y="5603082"/>
            <a:ext cx="3828266" cy="2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Segoe"/>
              </a:rPr>
              <a:t>Microsoft Confidential, Do not share outside Microsoft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"/>
          <a:stretch>
            <a:fillRect/>
          </a:stretch>
        </p:blipFill>
        <p:spPr bwMode="auto">
          <a:xfrm>
            <a:off x="-76200" y="561975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854872">
            <a:off x="-129973" y="2414238"/>
            <a:ext cx="5381849" cy="388193"/>
          </a:xfrm>
        </p:spPr>
        <p:txBody>
          <a:bodyPr anchor="ctr">
            <a:noAutofit/>
          </a:bodyPr>
          <a:lstStyle>
            <a:lvl1pPr marL="0" indent="0" algn="l" defTabSz="-1387124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FFC000"/>
                </a:solidFill>
                <a:effectLst/>
                <a:latin typeface="Segoe UI"/>
                <a:ea typeface="+mj-ea"/>
                <a:cs typeface="Segoe UI"/>
              </a:defRPr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419350"/>
            <a:ext cx="4510089" cy="25146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200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Segoe UI" pitchFamily="34" charset="0"/>
                <a:cs typeface="Segoe UI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00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Segoe UI" pitchFamily="34" charset="0"/>
                <a:cs typeface="Segoe UI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Segoe UI" pitchFamily="34" charset="0"/>
                <a:cs typeface="Segoe UI" pitchFamily="34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Segoe UI" pitchFamily="34" charset="0"/>
                <a:cs typeface="Segoe UI" pitchFamily="34" charset="0"/>
              </a:defRPr>
            </a:lvl4pPr>
            <a:lvl5pP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idx="11"/>
          </p:nvPr>
        </p:nvSpPr>
        <p:spPr>
          <a:xfrm>
            <a:off x="4038600" y="1733550"/>
            <a:ext cx="4931227" cy="359229"/>
          </a:xfrm>
          <a:prstGeom prst="rect">
            <a:avLst/>
          </a:prstGeom>
        </p:spPr>
        <p:txBody>
          <a:bodyPr lIns="91427" tIns="45714" rIns="91427" bIns="45714">
            <a:normAutofit/>
          </a:bodyPr>
          <a:lstStyle>
            <a:lvl1pPr>
              <a:defRPr lang="en-US" sz="2000" dirty="0" smtClean="0">
                <a:solidFill>
                  <a:schemeClr val="tx1"/>
                </a:solidFill>
                <a:effectLst/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4781550"/>
            <a:ext cx="838200" cy="273844"/>
          </a:xfrm>
        </p:spPr>
        <p:txBody>
          <a:bodyPr/>
          <a:lstStyle>
            <a:lvl1pPr algn="r">
              <a:defRPr sz="1200">
                <a:solidFill>
                  <a:srgbClr val="29292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D66A1DEF-FED9-4E04-BFEE-AE7AF30CD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0" y="6040041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29292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14"/>
          </p:nvPr>
        </p:nvSpPr>
        <p:spPr>
          <a:xfrm>
            <a:off x="3581400" y="5841969"/>
            <a:ext cx="21336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292929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7111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57600" y="2038350"/>
            <a:ext cx="5365954" cy="2786063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F9DD"/>
                    </a:gs>
                    <a:gs pos="28000">
                      <a:srgbClr val="FAF17A"/>
                    </a:gs>
                    <a:gs pos="62000">
                      <a:srgbClr val="D7BD51"/>
                    </a:gs>
                    <a:gs pos="88000">
                      <a:srgbClr val="F3E807"/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497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495800" y="1058665"/>
            <a:ext cx="4267200" cy="2656085"/>
          </a:xfrm>
        </p:spPr>
        <p:txBody>
          <a:bodyPr/>
          <a:lstStyle>
            <a:lvl1pPr>
              <a:lnSpc>
                <a:spcPct val="90000"/>
              </a:lnSpc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lnSpc>
                <a:spcPct val="90000"/>
              </a:lnSpc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lnSpc>
                <a:spcPct val="90000"/>
              </a:lnSpc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lnSpc>
                <a:spcPct val="90000"/>
              </a:lnSpc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lnSpc>
                <a:spcPct val="90000"/>
              </a:lnSpc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95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883973">
            <a:off x="-160225" y="2339462"/>
            <a:ext cx="5557798" cy="44319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276350"/>
            <a:ext cx="4572000" cy="3645694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100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400" y="2724150"/>
            <a:ext cx="4114800" cy="2129814"/>
          </a:xfrm>
        </p:spPr>
        <p:txBody>
          <a:bodyPr/>
          <a:lstStyle>
            <a:lvl1pPr marL="339929" indent="-339929">
              <a:lnSpc>
                <a:spcPct val="90000"/>
              </a:lnSpc>
              <a:defRPr sz="2800"/>
            </a:lvl1pPr>
            <a:lvl2pPr marL="673245" indent="-325379">
              <a:lnSpc>
                <a:spcPct val="90000"/>
              </a:lnSpc>
              <a:defRPr sz="2400"/>
            </a:lvl2pPr>
            <a:lvl3pPr marL="953653" indent="-288344">
              <a:lnSpc>
                <a:spcPct val="90000"/>
              </a:lnSpc>
              <a:defRPr sz="2000"/>
            </a:lvl3pPr>
            <a:lvl4pPr marL="1227448" indent="-273795">
              <a:lnSpc>
                <a:spcPct val="90000"/>
              </a:lnSpc>
              <a:defRPr sz="1800"/>
            </a:lvl4pPr>
            <a:lvl5pPr marL="1515792" indent="-280408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361950"/>
            <a:ext cx="4114800" cy="2129814"/>
          </a:xfrm>
        </p:spPr>
        <p:txBody>
          <a:bodyPr/>
          <a:lstStyle>
            <a:lvl1pPr marL="347866" indent="-347866">
              <a:lnSpc>
                <a:spcPct val="90000"/>
              </a:lnSpc>
              <a:defRPr sz="2800"/>
            </a:lvl1pPr>
            <a:lvl2pPr marL="673245" indent="-339929">
              <a:lnSpc>
                <a:spcPct val="90000"/>
              </a:lnSpc>
              <a:defRPr sz="2400"/>
            </a:lvl2pPr>
            <a:lvl3pPr marL="961589" indent="-302894">
              <a:lnSpc>
                <a:spcPct val="90000"/>
              </a:lnSpc>
              <a:defRPr sz="2000"/>
            </a:lvl3pPr>
            <a:lvl4pPr marL="1227448" indent="-265859">
              <a:lnSpc>
                <a:spcPct val="90000"/>
              </a:lnSpc>
              <a:defRPr sz="1800"/>
            </a:lvl4pPr>
            <a:lvl5pPr marL="1515792" indent="-273795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508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2495550"/>
            <a:ext cx="4114800" cy="27699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119" indent="0">
              <a:buNone/>
              <a:defRPr sz="2000" b="1"/>
            </a:lvl2pPr>
            <a:lvl3pPr marL="914236" indent="0">
              <a:buNone/>
              <a:defRPr sz="1800" b="1"/>
            </a:lvl3pPr>
            <a:lvl4pPr marL="1371355" indent="0">
              <a:buNone/>
              <a:defRPr sz="1600" b="1"/>
            </a:lvl4pPr>
            <a:lvl5pPr marL="1828473" indent="0">
              <a:buNone/>
              <a:defRPr sz="1600" b="1"/>
            </a:lvl5pPr>
            <a:lvl6pPr marL="2285592" indent="0">
              <a:buNone/>
              <a:defRPr sz="1600" b="1"/>
            </a:lvl6pPr>
            <a:lvl7pPr marL="2742710" indent="0">
              <a:buNone/>
              <a:defRPr sz="1600" b="1"/>
            </a:lvl7pPr>
            <a:lvl8pPr marL="3199828" indent="0">
              <a:buNone/>
              <a:defRPr sz="1600" b="1"/>
            </a:lvl8pPr>
            <a:lvl9pPr marL="3656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2952750"/>
            <a:ext cx="4114800" cy="1631216"/>
          </a:xfrm>
        </p:spPr>
        <p:txBody>
          <a:bodyPr/>
          <a:lstStyle>
            <a:lvl1pPr marL="281731" indent="-281731">
              <a:defRPr sz="2000"/>
            </a:lvl1pPr>
            <a:lvl2pPr marL="562140" indent="-265859">
              <a:defRPr sz="2000"/>
            </a:lvl2pPr>
            <a:lvl3pPr marL="813449" indent="-243373">
              <a:defRPr sz="2000"/>
            </a:lvl3pPr>
            <a:lvl4pPr marL="1050208" indent="-228824">
              <a:defRPr sz="2000"/>
            </a:lvl4pPr>
            <a:lvl5pPr marL="1279033" indent="-206338"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285750"/>
            <a:ext cx="4117019" cy="27699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119" indent="0">
              <a:buNone/>
              <a:defRPr sz="2000" b="1"/>
            </a:lvl2pPr>
            <a:lvl3pPr marL="914236" indent="0">
              <a:buNone/>
              <a:defRPr sz="1800" b="1"/>
            </a:lvl3pPr>
            <a:lvl4pPr marL="1371355" indent="0">
              <a:buNone/>
              <a:defRPr sz="1600" b="1"/>
            </a:lvl4pPr>
            <a:lvl5pPr marL="1828473" indent="0">
              <a:buNone/>
              <a:defRPr sz="1600" b="1"/>
            </a:lvl5pPr>
            <a:lvl6pPr marL="2285592" indent="0">
              <a:buNone/>
              <a:defRPr sz="1600" b="1"/>
            </a:lvl6pPr>
            <a:lvl7pPr marL="2742710" indent="0">
              <a:buNone/>
              <a:defRPr sz="1600" b="1"/>
            </a:lvl7pPr>
            <a:lvl8pPr marL="3199828" indent="0">
              <a:buNone/>
              <a:defRPr sz="1600" b="1"/>
            </a:lvl8pPr>
            <a:lvl9pPr marL="3656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666750"/>
            <a:ext cx="4117974" cy="1631216"/>
          </a:xfrm>
        </p:spPr>
        <p:txBody>
          <a:bodyPr/>
          <a:lstStyle>
            <a:lvl1pPr marL="296280" indent="-296280">
              <a:defRPr sz="2000"/>
            </a:lvl1pPr>
            <a:lvl2pPr marL="570076" indent="-273795">
              <a:defRPr sz="2000"/>
            </a:lvl2pPr>
            <a:lvl3pPr marL="821385" indent="-244696">
              <a:defRPr sz="2000"/>
            </a:lvl3pPr>
            <a:lvl4pPr marL="1050208" indent="-236760">
              <a:defRPr sz="2000"/>
            </a:lvl4pPr>
            <a:lvl5pPr marL="1279033" indent="-220889"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804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53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1297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7731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F2CB86-B4E8-4C8B-B4B4-977E9C574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 bwMode="hidden">
          <a:xfrm>
            <a:off x="0" y="0"/>
            <a:ext cx="9144000" cy="340852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7000">
                <a:srgbClr val="000000">
                  <a:alpha val="35000"/>
                </a:srgbClr>
              </a:gs>
              <a:gs pos="83000">
                <a:srgbClr val="000000">
                  <a:alpha val="0"/>
                </a:srgbClr>
              </a:gs>
              <a:gs pos="100000">
                <a:srgbClr val="5D9BFF">
                  <a:alpha val="0"/>
                </a:srgb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4" tIns="45711" rIns="91424" bIns="45711" anchor="ctr"/>
          <a:lstStyle/>
          <a:p>
            <a:pPr algn="ctr" defTabSz="913973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7848689">
            <a:off x="-180610" y="2356399"/>
            <a:ext cx="5591615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9600" y="1282166"/>
            <a:ext cx="4641850" cy="2579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36" r:id="rId11"/>
    <p:sldLayoutId id="2147483847" r:id="rId12"/>
    <p:sldLayoutId id="2147483848" r:id="rId13"/>
    <p:sldLayoutId id="2147483849" r:id="rId1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6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Segoe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"/>
          <a:cs typeface="Arial" charset="0"/>
        </a:defRPr>
      </a:lvl9pPr>
    </p:titleStyle>
    <p:bodyStyle>
      <a:lvl1pPr marL="395288" indent="-3952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912813" indent="-3952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573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3375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939925" indent="-334963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151" indent="-228559" algn="l" defTabSz="9142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9" indent="-228559" algn="l" defTabSz="9142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8" indent="-228559" algn="l" defTabSz="9142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06" indent="-228559" algn="l" defTabSz="9142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6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5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3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2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0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8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7" algn="l" defTabSz="9142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gif"/><Relationship Id="rId5" Type="http://schemas.openxmlformats.org/officeDocument/2006/relationships/image" Target="../media/image33.jpe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871" y="-49897"/>
            <a:ext cx="4407529" cy="2939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3124200" y="2387540"/>
            <a:ext cx="6096000" cy="6093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400" b="1" spc="500" dirty="0"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latin typeface="Segoe" pitchFamily="34" charset="0"/>
                <a:ea typeface="+mn-ea"/>
                <a:cs typeface="Arial" charset="0"/>
              </a:rPr>
              <a:t>Война 1812 года</a:t>
            </a: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2857500" y="3017807"/>
            <a:ext cx="6400800" cy="346249"/>
          </a:xfrm>
        </p:spPr>
        <p:txBody>
          <a:bodyPr/>
          <a:lstStyle/>
          <a:p>
            <a:pPr algn="ctr"/>
            <a:r>
              <a:rPr lang="ru-RU" dirty="0"/>
              <a:t>Интеллектуальная игра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80171" y="3649693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400" b="1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Замысел и </a:t>
            </a:r>
            <a:r>
              <a:rPr lang="ru-RU" sz="1400" b="1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текст</a:t>
            </a:r>
            <a:endParaRPr lang="ru-RU" sz="1400" b="1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" pitchFamily="34" charset="0"/>
              <a:cs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400" b="1" i="1" dirty="0"/>
              <a:t>в</a:t>
            </a:r>
            <a:r>
              <a:rPr lang="ru-RU" sz="1400" b="1" i="1" dirty="0" smtClean="0"/>
              <a:t>оспитатель </a:t>
            </a:r>
            <a:r>
              <a:rPr lang="ru-RU" sz="1400" b="1" i="1" dirty="0" err="1" smtClean="0"/>
              <a:t>Куссая</a:t>
            </a:r>
            <a:r>
              <a:rPr lang="ru-RU" sz="1400" b="1" i="1" dirty="0" smtClean="0"/>
              <a:t> </a:t>
            </a:r>
            <a:r>
              <a:rPr lang="ru-RU" sz="1400" b="1" i="1" dirty="0"/>
              <a:t>Виктория Владиславовна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73603" y="191903"/>
            <a:ext cx="1578997" cy="1800000"/>
            <a:chOff x="1984889" y="21673"/>
            <a:chExt cx="5474219" cy="66507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7" name="Овал 6"/>
            <p:cNvSpPr/>
            <p:nvPr/>
          </p:nvSpPr>
          <p:spPr>
            <a:xfrm>
              <a:off x="2561998" y="1212200"/>
              <a:ext cx="4320000" cy="4320000"/>
            </a:xfrm>
            <a:prstGeom prst="ellipse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4889" y="21673"/>
              <a:ext cx="5474219" cy="665075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953000" y="5715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ФГКОУ Санкт-Петербургское</a:t>
            </a:r>
            <a:br>
              <a:rPr lang="ru-RU" sz="1400" dirty="0" smtClean="0"/>
            </a:br>
            <a:r>
              <a:rPr lang="ru-RU" sz="1400" dirty="0" smtClean="0"/>
              <a:t>суворовское военное училище МО РФ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4708633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Санкт-Петербург</a:t>
            </a:r>
            <a:br>
              <a:rPr lang="ru-RU" sz="1100" dirty="0" smtClean="0"/>
            </a:br>
            <a:r>
              <a:rPr lang="ru-RU" sz="1100" dirty="0" smtClean="0"/>
              <a:t>2016 год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80171" y="4123858"/>
            <a:ext cx="6249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400" b="1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Дизайн, графика и реализация</a:t>
            </a:r>
            <a:endParaRPr lang="ru-RU" sz="1400" b="1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" pitchFamily="34" charset="0"/>
              <a:cs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400" b="1" i="1" dirty="0"/>
              <a:t>м</a:t>
            </a:r>
            <a:r>
              <a:rPr lang="ru-RU" sz="1400" b="1" i="1" dirty="0" smtClean="0"/>
              <a:t>етодист лаборатории ТСО Жидков Андрей </a:t>
            </a:r>
            <a:r>
              <a:rPr lang="ru-RU" sz="1400" b="1" i="1" dirty="0"/>
              <a:t>В</a:t>
            </a:r>
            <a:r>
              <a:rPr lang="ru-RU" sz="1400" b="1" i="1" dirty="0" smtClean="0"/>
              <a:t>асильевич</a:t>
            </a:r>
            <a:endParaRPr lang="ru-RU" sz="14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" grpId="0"/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4644462" y="468730"/>
            <a:ext cx="4344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i="1" dirty="0" smtClean="0"/>
              <a:t>1. Чтобы </a:t>
            </a:r>
            <a:r>
              <a:rPr lang="ru-RU" altLang="ru-RU" sz="2400" b="1" i="1" dirty="0"/>
              <a:t>спасти Россию, </a:t>
            </a:r>
            <a:r>
              <a:rPr lang="ru-RU" altLang="ru-RU" sz="2400" b="1" i="1" dirty="0" smtClean="0"/>
              <a:t/>
            </a:r>
            <a:br>
              <a:rPr lang="ru-RU" altLang="ru-RU" sz="2400" b="1" i="1" dirty="0" smtClean="0"/>
            </a:br>
            <a:r>
              <a:rPr lang="ru-RU" altLang="ru-RU" sz="2400" b="1" i="1" dirty="0" smtClean="0"/>
              <a:t>надо </a:t>
            </a:r>
            <a:r>
              <a:rPr lang="ru-RU" altLang="ru-RU" sz="2400" b="1" i="1" dirty="0"/>
              <a:t>сжечь …..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644036" y="1166471"/>
            <a:ext cx="1360950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/>
              <a:t>Москву.</a:t>
            </a:r>
          </a:p>
        </p:txBody>
      </p:sp>
      <p:sp>
        <p:nvSpPr>
          <p:cNvPr id="24581" name="Прямоугольник 6"/>
          <p:cNvSpPr>
            <a:spLocks noChangeArrowheads="1"/>
          </p:cNvSpPr>
          <p:nvPr/>
        </p:nvSpPr>
        <p:spPr bwMode="auto">
          <a:xfrm>
            <a:off x="3810000" y="1687176"/>
            <a:ext cx="4982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i="1" dirty="0" smtClean="0"/>
              <a:t>2. Все </a:t>
            </a:r>
            <a:r>
              <a:rPr lang="ru-RU" altLang="ru-RU" sz="2400" b="1" i="1" dirty="0"/>
              <a:t>приходит вовремя для того, кто умеет ….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794298" y="2315187"/>
            <a:ext cx="1194558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/>
              <a:t>ждать</a:t>
            </a:r>
            <a:r>
              <a:rPr lang="ru-RU" altLang="ru-RU" sz="2400"/>
              <a:t>.</a:t>
            </a:r>
          </a:p>
        </p:txBody>
      </p:sp>
      <p:sp>
        <p:nvSpPr>
          <p:cNvPr id="24583" name="Прямоугольник 8"/>
          <p:cNvSpPr>
            <a:spLocks noChangeArrowheads="1"/>
          </p:cNvSpPr>
          <p:nvPr/>
        </p:nvSpPr>
        <p:spPr bwMode="auto">
          <a:xfrm>
            <a:off x="2420968" y="4059047"/>
            <a:ext cx="43956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i="1" dirty="0" smtClean="0"/>
              <a:t>4. С </a:t>
            </a:r>
            <a:r>
              <a:rPr lang="ru-RU" altLang="ru-RU" sz="2400" b="1" i="1" dirty="0"/>
              <a:t>этакими молодцами </a:t>
            </a:r>
            <a:r>
              <a:rPr lang="ru-RU" altLang="ru-RU" sz="2400" b="1" i="1" dirty="0" smtClean="0"/>
              <a:t>– </a:t>
            </a:r>
            <a:br>
              <a:rPr lang="ru-RU" altLang="ru-RU" sz="2400" b="1" i="1" dirty="0" smtClean="0"/>
            </a:br>
            <a:r>
              <a:rPr lang="ru-RU" altLang="ru-RU" sz="2400" b="1" i="1" dirty="0" smtClean="0"/>
              <a:t>и … </a:t>
            </a:r>
            <a:endParaRPr lang="ru-RU" altLang="ru-RU" sz="2400" b="1" i="1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107543" y="4286250"/>
            <a:ext cx="1897443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/>
              <a:t>отступать?</a:t>
            </a:r>
          </a:p>
        </p:txBody>
      </p:sp>
      <p:sp>
        <p:nvSpPr>
          <p:cNvPr id="24585" name="Прямоугольник 10"/>
          <p:cNvSpPr>
            <a:spLocks noChangeArrowheads="1"/>
          </p:cNvSpPr>
          <p:nvPr/>
        </p:nvSpPr>
        <p:spPr bwMode="auto">
          <a:xfrm>
            <a:off x="3121021" y="2760007"/>
            <a:ext cx="50740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i="1" dirty="0" smtClean="0"/>
              <a:t>3. Главное </a:t>
            </a:r>
            <a:r>
              <a:rPr lang="ru-RU" altLang="ru-RU" sz="2400" b="1" i="1" dirty="0"/>
              <a:t>не крепость взять, </a:t>
            </a:r>
            <a:r>
              <a:rPr lang="ru-RU" altLang="ru-RU" sz="2400" b="1" i="1" dirty="0" smtClean="0"/>
              <a:t/>
            </a:r>
            <a:br>
              <a:rPr lang="ru-RU" altLang="ru-RU" sz="2400" b="1" i="1" dirty="0" smtClean="0"/>
            </a:br>
            <a:r>
              <a:rPr lang="ru-RU" altLang="ru-RU" sz="2400" b="1" i="1" dirty="0" smtClean="0"/>
              <a:t>а </a:t>
            </a:r>
            <a:r>
              <a:rPr lang="ru-RU" altLang="ru-RU" sz="2400" b="1" i="1" dirty="0"/>
              <a:t>войну ….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7267010" y="3360171"/>
            <a:ext cx="1737976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/>
              <a:t>выиграть.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17820612">
            <a:off x="-149593" y="2394861"/>
            <a:ext cx="5557798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400" b="1" spc="0" dirty="0"/>
              <a:t>Продолжи  высказывания </a:t>
            </a:r>
            <a:r>
              <a:rPr lang="ru-RU" sz="2400" b="1" spc="0" dirty="0" smtClean="0"/>
              <a:t>Кутузова </a:t>
            </a:r>
            <a:endParaRPr lang="ru-RU" sz="2400" b="1" spc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6981" y="136331"/>
            <a:ext cx="3388219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2800" b="1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Мы еще повоюем!</a:t>
            </a:r>
          </a:p>
        </p:txBody>
      </p:sp>
      <p:sp>
        <p:nvSpPr>
          <p:cNvPr id="14" name="Полилиния 13"/>
          <p:cNvSpPr/>
          <p:nvPr/>
        </p:nvSpPr>
        <p:spPr bwMode="auto">
          <a:xfrm>
            <a:off x="28575" y="650673"/>
            <a:ext cx="3092446" cy="4449966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6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6" grpId="0" animBg="1"/>
      <p:bldP spid="24581" grpId="0"/>
      <p:bldP spid="8" grpId="0" animBg="1"/>
      <p:bldP spid="24583" grpId="0"/>
      <p:bldP spid="10" grpId="0" animBg="1"/>
      <p:bldP spid="24585" grpId="0"/>
      <p:bldP spid="12" grpId="0" animBg="1"/>
      <p:bldP spid="13" grpId="0"/>
      <p:bldP spid="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2538909" y="3908503"/>
            <a:ext cx="66050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1" dirty="0"/>
              <a:t>Армия баранов, </a:t>
            </a:r>
            <a:r>
              <a:rPr lang="ru-RU" altLang="ru-RU" sz="2000" b="1" i="1" dirty="0" err="1" smtClean="0"/>
              <a:t>предводительствуемая</a:t>
            </a:r>
            <a:r>
              <a:rPr lang="ru-RU" altLang="ru-RU" sz="2000" b="1" i="1" dirty="0" smtClean="0"/>
              <a:t> </a:t>
            </a:r>
            <a:r>
              <a:rPr lang="ru-RU" altLang="ru-RU" sz="2000" b="1" i="1" dirty="0"/>
              <a:t>львом, посильнее, нежели армия львов, </a:t>
            </a:r>
            <a:r>
              <a:rPr lang="ru-RU" altLang="ru-RU" sz="2000" b="1" i="1" dirty="0" err="1"/>
              <a:t>предводительствуемая</a:t>
            </a:r>
            <a:r>
              <a:rPr lang="ru-RU" altLang="ru-RU" sz="2000" b="1" i="1" dirty="0"/>
              <a:t> ……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505444" y="4453238"/>
            <a:ext cx="1503104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/>
              <a:t>бараном</a:t>
            </a:r>
          </a:p>
        </p:txBody>
      </p:sp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4267200" y="-19050"/>
            <a:ext cx="49006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1" dirty="0"/>
              <a:t>Выигрывает </a:t>
            </a:r>
            <a:r>
              <a:rPr lang="ru-RU" altLang="ru-RU" sz="2000" b="1" i="1" dirty="0" smtClean="0"/>
              <a:t>схватку </a:t>
            </a:r>
            <a:r>
              <a:rPr lang="ru-RU" altLang="ru-RU" sz="2000" b="1" i="1" dirty="0"/>
              <a:t>не тот, кто разработал намерение битвы, а тот, кто брал на себя обязанность за его  …..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997741" y="1276350"/>
            <a:ext cx="2010807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/>
              <a:t>исполнение</a:t>
            </a:r>
          </a:p>
        </p:txBody>
      </p:sp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3810000" y="1719256"/>
            <a:ext cx="58400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1" dirty="0"/>
              <a:t>Народ, не хотящий подкармливать собственную армию, скоро станет </a:t>
            </a:r>
            <a:r>
              <a:rPr lang="ru-RU" altLang="ru-RU" sz="2000" b="1" i="1" dirty="0" smtClean="0"/>
              <a:t>кормить  </a:t>
            </a:r>
            <a:r>
              <a:rPr lang="ru-RU" altLang="ru-RU" sz="2000" b="1" i="1" dirty="0"/>
              <a:t>…..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777991" y="2478506"/>
            <a:ext cx="1230557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/>
              <a:t>чужую</a:t>
            </a:r>
          </a:p>
        </p:txBody>
      </p:sp>
      <p:sp>
        <p:nvSpPr>
          <p:cNvPr id="25609" name="Прямоугольник 9"/>
          <p:cNvSpPr>
            <a:spLocks noChangeArrowheads="1"/>
          </p:cNvSpPr>
          <p:nvPr/>
        </p:nvSpPr>
        <p:spPr bwMode="auto">
          <a:xfrm>
            <a:off x="2890884" y="2886587"/>
            <a:ext cx="63650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 </a:t>
            </a:r>
            <a:r>
              <a:rPr lang="ru-RU" altLang="ru-RU" sz="2000" b="1" i="1" dirty="0"/>
              <a:t>Наибольшая из всех распущенностей – </a:t>
            </a:r>
            <a:r>
              <a:rPr lang="ru-RU" altLang="ru-RU" sz="2000" b="1" i="1" dirty="0" smtClean="0"/>
              <a:t> </a:t>
            </a:r>
            <a:r>
              <a:rPr lang="ru-RU" altLang="ru-RU" sz="2000" b="1" i="1" dirty="0"/>
              <a:t>браться за дело, которое не умеешь ….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749870" y="3507946"/>
            <a:ext cx="1258678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/>
              <a:t>делать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17913301">
            <a:off x="-267569" y="2362104"/>
            <a:ext cx="5720059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400" b="1" spc="0" dirty="0"/>
              <a:t>Продолжи  высказывания </a:t>
            </a:r>
            <a:r>
              <a:rPr lang="ru-RU" sz="2400" b="1" spc="0" dirty="0" smtClean="0"/>
              <a:t>Наполеона </a:t>
            </a:r>
            <a:endParaRPr lang="ru-RU" sz="2400" b="1" spc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6981" y="136331"/>
            <a:ext cx="3388219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2800" b="1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Мы еще повоюем!</a:t>
            </a:r>
          </a:p>
        </p:txBody>
      </p:sp>
      <p:sp>
        <p:nvSpPr>
          <p:cNvPr id="14" name="Полилиния 13"/>
          <p:cNvSpPr/>
          <p:nvPr/>
        </p:nvSpPr>
        <p:spPr bwMode="auto">
          <a:xfrm>
            <a:off x="0" y="661604"/>
            <a:ext cx="3092446" cy="4449966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94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5" grpId="0" animBg="1"/>
      <p:bldP spid="25605" grpId="0"/>
      <p:bldP spid="7" grpId="0" animBg="1"/>
      <p:bldP spid="25607" grpId="0"/>
      <p:bldP spid="9" grpId="0" animBg="1"/>
      <p:bldP spid="25609" grpId="0"/>
      <p:bldP spid="11" grpId="0" animBg="1"/>
      <p:bldP spid="13" grpId="0"/>
      <p:bldP spid="12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4876800" y="-381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i="1" dirty="0" smtClean="0"/>
              <a:t>В эпоху какого императора </a:t>
            </a:r>
            <a:r>
              <a:rPr lang="ru-RU" altLang="ru-RU" b="1" i="1" dirty="0"/>
              <a:t>проходила </a:t>
            </a:r>
            <a:r>
              <a:rPr lang="ru-RU" altLang="ru-RU" b="1" i="1" dirty="0" smtClean="0"/>
              <a:t>война 1812 года?</a:t>
            </a:r>
            <a:endParaRPr lang="ru-RU" altLang="ru-RU" b="1" i="1" dirty="0"/>
          </a:p>
          <a:p>
            <a:pPr eaLnBrk="1" hangingPunct="1"/>
            <a:r>
              <a:rPr lang="ru-RU" altLang="ru-RU" b="1" i="1" dirty="0"/>
              <a:t>     </a:t>
            </a:r>
            <a:r>
              <a:rPr lang="ru-RU" altLang="ru-RU" b="1" i="1" dirty="0" smtClean="0"/>
              <a:t> </a:t>
            </a:r>
            <a:r>
              <a:rPr lang="ru-RU" altLang="ru-RU" b="1" i="1" dirty="0"/>
              <a:t>А) Петр I	    </a:t>
            </a:r>
            <a:r>
              <a:rPr lang="ru-RU" altLang="ru-RU" b="1" i="1" dirty="0" smtClean="0"/>
              <a:t> </a:t>
            </a:r>
            <a:r>
              <a:rPr lang="ru-RU" altLang="ru-RU" b="1" i="1" dirty="0"/>
              <a:t>В) Николай I</a:t>
            </a:r>
          </a:p>
          <a:p>
            <a:pPr eaLnBrk="1" hangingPunct="1"/>
            <a:r>
              <a:rPr lang="ru-RU" altLang="ru-RU" b="1" i="1" dirty="0"/>
              <a:t>      </a:t>
            </a:r>
            <a:r>
              <a:rPr lang="ru-RU" altLang="ru-RU" b="1" i="1" dirty="0" smtClean="0"/>
              <a:t>Б</a:t>
            </a:r>
            <a:r>
              <a:rPr lang="ru-RU" altLang="ru-RU" b="1" i="1" dirty="0"/>
              <a:t>) Александр </a:t>
            </a:r>
            <a:r>
              <a:rPr lang="en-US" altLang="ru-RU" b="1" i="1" dirty="0" smtClean="0"/>
              <a:t>I</a:t>
            </a:r>
            <a:r>
              <a:rPr lang="ru-RU" altLang="ru-RU" b="1" i="1" dirty="0"/>
              <a:t> </a:t>
            </a:r>
            <a:r>
              <a:rPr lang="ru-RU" altLang="ru-RU" b="1" i="1" dirty="0" smtClean="0"/>
              <a:t>  Г</a:t>
            </a:r>
            <a:r>
              <a:rPr lang="ru-RU" altLang="ru-RU" b="1" i="1" dirty="0"/>
              <a:t>) Николай </a:t>
            </a:r>
            <a:r>
              <a:rPr lang="ru-RU" altLang="ru-RU" b="1" dirty="0"/>
              <a:t>II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219292" y="1255780"/>
            <a:ext cx="1775999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400" b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dirty="0"/>
              <a:t>Александр 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81800" y="2578648"/>
            <a:ext cx="2213491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400" b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dirty="0" err="1"/>
              <a:t>М.Ю.Лермонтов</a:t>
            </a:r>
            <a:endParaRPr lang="ru-RU" altLang="ru-RU" sz="2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0800000" flipV="1">
            <a:off x="7800990" y="3235718"/>
            <a:ext cx="1194301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400" b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dirty="0"/>
              <a:t>Кутузов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10610" y="3757686"/>
            <a:ext cx="3984681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000" b="1" dirty="0"/>
              <a:t>По Старо-Калужской дороге  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6690" y="1662278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b="1" i="1" dirty="0"/>
              <a:t>Кто автор произведения «Бородино»</a:t>
            </a:r>
          </a:p>
          <a:p>
            <a:pPr marL="0" indent="0">
              <a:buNone/>
              <a:defRPr/>
            </a:pPr>
            <a:r>
              <a:rPr lang="ru-RU" b="1" i="1" dirty="0"/>
              <a:t>   </a:t>
            </a:r>
            <a:r>
              <a:rPr lang="ru-RU" b="1" i="1" dirty="0" smtClean="0"/>
              <a:t> а</a:t>
            </a:r>
            <a:r>
              <a:rPr lang="ru-RU" b="1" i="1" dirty="0"/>
              <a:t>) А.С. </a:t>
            </a:r>
            <a:r>
              <a:rPr lang="ru-RU" b="1" i="1" dirty="0" smtClean="0"/>
              <a:t>Пушкин б) М.Ю</a:t>
            </a:r>
            <a:r>
              <a:rPr lang="ru-RU" b="1" i="1" dirty="0"/>
              <a:t>. Лермонтов</a:t>
            </a:r>
            <a:endParaRPr lang="ru-RU" b="1" dirty="0"/>
          </a:p>
          <a:p>
            <a:pPr marL="0" indent="0">
              <a:buNone/>
              <a:defRPr/>
            </a:pPr>
            <a:r>
              <a:rPr lang="ru-RU" b="1" i="1" dirty="0"/>
              <a:t>    </a:t>
            </a:r>
            <a:r>
              <a:rPr lang="ru-RU" b="1" i="1" dirty="0" smtClean="0"/>
              <a:t>в</a:t>
            </a:r>
            <a:r>
              <a:rPr lang="ru-RU" b="1" i="1" dirty="0"/>
              <a:t>) В.А. </a:t>
            </a:r>
            <a:r>
              <a:rPr lang="ru-RU" b="1" i="1" dirty="0" smtClean="0"/>
              <a:t>Жуковский г</a:t>
            </a:r>
            <a:r>
              <a:rPr lang="ru-RU" b="1" i="1" dirty="0"/>
              <a:t>) </a:t>
            </a:r>
            <a:r>
              <a:rPr lang="ru-RU" b="1" i="1" dirty="0" err="1"/>
              <a:t>А.Блок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2802297"/>
            <a:ext cx="5672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Кто руководил армией России?</a:t>
            </a:r>
          </a:p>
          <a:p>
            <a:r>
              <a:rPr lang="ru-RU" b="1" dirty="0" smtClean="0"/>
              <a:t>а</a:t>
            </a:r>
            <a:r>
              <a:rPr lang="ru-RU" b="1" dirty="0"/>
              <a:t>) </a:t>
            </a:r>
            <a:r>
              <a:rPr lang="ru-RU" b="1" dirty="0" smtClean="0"/>
              <a:t>Суворов б</a:t>
            </a:r>
            <a:r>
              <a:rPr lang="ru-RU" b="1" dirty="0"/>
              <a:t>) Жуков</a:t>
            </a:r>
          </a:p>
          <a:p>
            <a:r>
              <a:rPr lang="ru-RU" b="1" dirty="0" smtClean="0"/>
              <a:t>в</a:t>
            </a:r>
            <a:r>
              <a:rPr lang="ru-RU" b="1" dirty="0"/>
              <a:t>) </a:t>
            </a:r>
            <a:r>
              <a:rPr lang="ru-RU" b="1" dirty="0" smtClean="0"/>
              <a:t>Кутузов   г</a:t>
            </a:r>
            <a:r>
              <a:rPr lang="ru-RU" b="1" dirty="0"/>
              <a:t>) Наполеон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1200" y="4171950"/>
            <a:ext cx="7239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По какой дороге наполеоновские войска уходили из Москвы?</a:t>
            </a:r>
          </a:p>
          <a:p>
            <a:r>
              <a:rPr lang="ru-RU" sz="1700" b="1" dirty="0"/>
              <a:t>а</a:t>
            </a:r>
            <a:r>
              <a:rPr lang="ru-RU" sz="1700" b="1" dirty="0" smtClean="0"/>
              <a:t>) По </a:t>
            </a:r>
            <a:r>
              <a:rPr lang="ru-RU" sz="1700" b="1" dirty="0"/>
              <a:t>Боровскому шоссе  б) По Владимирскому тракту</a:t>
            </a:r>
          </a:p>
          <a:p>
            <a:r>
              <a:rPr lang="ru-RU" sz="1700" b="1" dirty="0"/>
              <a:t>в</a:t>
            </a:r>
            <a:r>
              <a:rPr lang="ru-RU" sz="1700" b="1" dirty="0" smtClean="0"/>
              <a:t>) По </a:t>
            </a:r>
            <a:r>
              <a:rPr lang="ru-RU" sz="1700" b="1" dirty="0"/>
              <a:t>Старо-Калужской дороге  г) По дороге на Санкт-Петербург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7820612">
            <a:off x="-267569" y="2334405"/>
            <a:ext cx="5720059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800" b="1" spc="0" dirty="0"/>
              <a:t>Выберите правильный </a:t>
            </a:r>
            <a:r>
              <a:rPr lang="ru-RU" sz="2800" b="1" spc="0" dirty="0" smtClean="0"/>
              <a:t>ответ</a:t>
            </a:r>
            <a:endParaRPr lang="ru-RU" sz="2800" b="1" spc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-95250"/>
            <a:ext cx="3639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Истинный защитник 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России- </a:t>
            </a:r>
            <a:r>
              <a:rPr lang="ru-RU" sz="2400" b="1" i="1" dirty="0">
                <a:solidFill>
                  <a:srgbClr val="FFC000"/>
                </a:solidFill>
              </a:rPr>
              <a:t>история</a:t>
            </a:r>
          </a:p>
        </p:txBody>
      </p:sp>
      <p:sp>
        <p:nvSpPr>
          <p:cNvPr id="13" name="Полилиния 12"/>
          <p:cNvSpPr/>
          <p:nvPr/>
        </p:nvSpPr>
        <p:spPr bwMode="auto">
          <a:xfrm>
            <a:off x="0" y="757491"/>
            <a:ext cx="3048000" cy="4386009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75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5" grpId="0" animBg="1"/>
      <p:bldP spid="6" grpId="0" animBg="1"/>
      <p:bldP spid="7" grpId="0" animBg="1"/>
      <p:bldP spid="8" grpId="0" animBg="1"/>
      <p:bldP spid="3" grpId="0"/>
      <p:bldP spid="4" grpId="0"/>
      <p:bldP spid="9" grpId="0"/>
      <p:bldP spid="14" grpId="0"/>
      <p:bldP spid="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4294967295"/>
          </p:nvPr>
        </p:nvSpPr>
        <p:spPr>
          <a:xfrm>
            <a:off x="2667000" y="3562350"/>
            <a:ext cx="3200399" cy="17335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ru-RU" sz="2400" b="1" i="1" dirty="0" smtClean="0">
                <a:solidFill>
                  <a:srgbClr val="FFC000"/>
                </a:solidFill>
              </a:rPr>
              <a:t>А)</a:t>
            </a:r>
            <a:r>
              <a:rPr lang="ru-RU" sz="2400" b="1" i="1" dirty="0"/>
              <a:t>  </a:t>
            </a:r>
            <a:r>
              <a:rPr lang="ru-RU" sz="2400" b="1" i="1" dirty="0" smtClean="0"/>
              <a:t>  в1 </a:t>
            </a:r>
            <a:r>
              <a:rPr lang="ru-RU" sz="2400" b="1" i="1" dirty="0"/>
              <a:t> г2  б4 </a:t>
            </a:r>
            <a:r>
              <a:rPr lang="ru-RU" sz="2400" b="1" i="1" dirty="0" smtClean="0"/>
              <a:t>а3</a:t>
            </a:r>
          </a:p>
          <a:p>
            <a:pPr marL="0" indent="0">
              <a:buNone/>
              <a:defRPr/>
            </a:pPr>
            <a:r>
              <a:rPr lang="ru-RU" sz="2400" b="1" i="1" dirty="0" smtClean="0">
                <a:solidFill>
                  <a:srgbClr val="FFC000"/>
                </a:solidFill>
              </a:rPr>
              <a:t>Б)</a:t>
            </a:r>
            <a:r>
              <a:rPr lang="ru-RU" sz="2400" b="1" i="1" dirty="0"/>
              <a:t>  </a:t>
            </a:r>
            <a:r>
              <a:rPr lang="ru-RU" sz="2400" b="1" i="1" dirty="0" smtClean="0"/>
              <a:t>  г1 </a:t>
            </a:r>
            <a:r>
              <a:rPr lang="ru-RU" sz="2400" b="1" i="1" dirty="0"/>
              <a:t> а3 в4 </a:t>
            </a:r>
            <a:r>
              <a:rPr lang="ru-RU" sz="2400" b="1" i="1" dirty="0" smtClean="0"/>
              <a:t>б2</a:t>
            </a:r>
          </a:p>
          <a:p>
            <a:pPr marL="0" indent="0">
              <a:buNone/>
              <a:defRPr/>
            </a:pPr>
            <a:r>
              <a:rPr lang="ru-RU" sz="2400" b="1" i="1" dirty="0" smtClean="0">
                <a:solidFill>
                  <a:srgbClr val="FFC000"/>
                </a:solidFill>
              </a:rPr>
              <a:t>В)</a:t>
            </a:r>
            <a:r>
              <a:rPr lang="ru-RU" sz="2400" b="1" i="1" dirty="0"/>
              <a:t>  </a:t>
            </a:r>
            <a:r>
              <a:rPr lang="ru-RU" sz="2400" b="1" i="1" dirty="0" smtClean="0"/>
              <a:t>   а4 </a:t>
            </a:r>
            <a:r>
              <a:rPr lang="ru-RU" sz="2400" b="1" i="1" dirty="0"/>
              <a:t>б3 в2 г1    </a:t>
            </a:r>
            <a:endParaRPr lang="ru-RU" sz="2400" b="1" i="1" dirty="0" smtClean="0"/>
          </a:p>
          <a:p>
            <a:pPr marL="0" indent="0">
              <a:buNone/>
              <a:defRPr/>
            </a:pPr>
            <a:r>
              <a:rPr lang="ru-RU" sz="2400" b="1" i="1" dirty="0" smtClean="0">
                <a:solidFill>
                  <a:srgbClr val="FFC000"/>
                </a:solidFill>
              </a:rPr>
              <a:t>Г)</a:t>
            </a:r>
            <a:r>
              <a:rPr lang="ru-RU" sz="2400" b="1" i="1" dirty="0"/>
              <a:t> </a:t>
            </a:r>
            <a:r>
              <a:rPr lang="ru-RU" sz="2400" b="1" i="1" dirty="0" smtClean="0"/>
              <a:t>    а2 </a:t>
            </a:r>
            <a:r>
              <a:rPr lang="ru-RU" sz="2400" b="1" i="1" dirty="0"/>
              <a:t>б1 в4 г3 </a:t>
            </a:r>
          </a:p>
          <a:p>
            <a:pPr marL="0" indent="0">
              <a:buNone/>
              <a:defRPr/>
            </a:pPr>
            <a:endParaRPr lang="ru-RU" sz="2000" dirty="0" smtClean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94446" y="4198292"/>
            <a:ext cx="3750001" cy="64633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400" b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Правильный  ответ:  </a:t>
            </a:r>
            <a:r>
              <a:rPr lang="ru-RU" altLang="ru-RU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9525" y="855405"/>
            <a:ext cx="2767104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/>
              <a:t>а. </a:t>
            </a:r>
            <a:r>
              <a:rPr lang="ru-RU" sz="2000" b="1" i="1" dirty="0"/>
              <a:t> </a:t>
            </a:r>
            <a:r>
              <a:rPr lang="ru-RU" sz="2000" b="1" i="1" dirty="0" smtClean="0"/>
              <a:t>Июнь </a:t>
            </a:r>
            <a:r>
              <a:rPr lang="ru-RU" sz="2000" b="1" i="1" dirty="0"/>
              <a:t> 1815 г</a:t>
            </a:r>
            <a:r>
              <a:rPr lang="ru-RU" sz="2000" b="1" i="1" dirty="0" smtClean="0"/>
              <a:t>.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б. </a:t>
            </a:r>
            <a:r>
              <a:rPr lang="ru-RU" sz="2000" b="1" i="1" dirty="0"/>
              <a:t>14 сентября </a:t>
            </a:r>
            <a:r>
              <a:rPr lang="ru-RU" sz="2000" b="1" i="1" dirty="0" smtClean="0"/>
              <a:t>1815</a:t>
            </a:r>
          </a:p>
          <a:p>
            <a:endParaRPr lang="ru-RU" sz="2000" b="1" i="1" dirty="0" smtClean="0"/>
          </a:p>
          <a:p>
            <a:r>
              <a:rPr lang="ru-RU" sz="2000" b="1" i="1" dirty="0"/>
              <a:t>в</a:t>
            </a:r>
            <a:r>
              <a:rPr lang="ru-RU" sz="2000" b="1" i="1" dirty="0" smtClean="0"/>
              <a:t>.18 </a:t>
            </a:r>
            <a:r>
              <a:rPr lang="ru-RU" sz="2000" b="1" i="1" dirty="0"/>
              <a:t>марта 1814 г</a:t>
            </a:r>
            <a:r>
              <a:rPr lang="ru-RU" sz="2000" b="1" i="1" dirty="0" smtClean="0"/>
              <a:t>.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г. 25 </a:t>
            </a:r>
            <a:r>
              <a:rPr lang="ru-RU" sz="2000" b="1" i="1" dirty="0"/>
              <a:t>июня 1807 г</a:t>
            </a:r>
            <a:r>
              <a:rPr lang="ru-RU" sz="2000" b="1" i="1" dirty="0" smtClean="0"/>
              <a:t>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5300" y="1007805"/>
            <a:ext cx="502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1. Образование </a:t>
            </a:r>
            <a:r>
              <a:rPr lang="ru-RU" sz="2000" b="1" i="1" dirty="0"/>
              <a:t>Священного </a:t>
            </a:r>
            <a:r>
              <a:rPr lang="ru-RU" sz="2000" b="1" i="1" dirty="0" smtClean="0"/>
              <a:t>союза</a:t>
            </a:r>
          </a:p>
          <a:p>
            <a:pPr marL="457200" indent="-457200">
              <a:buAutoNum type="arabicPeriod"/>
            </a:pPr>
            <a:endParaRPr lang="ru-RU" sz="2000" b="1" i="1" dirty="0" smtClean="0"/>
          </a:p>
          <a:p>
            <a:r>
              <a:rPr lang="ru-RU" sz="2000" b="1" i="1" dirty="0" smtClean="0"/>
              <a:t>2</a:t>
            </a:r>
            <a:r>
              <a:rPr lang="ru-RU" sz="2000" b="1" i="1" dirty="0"/>
              <a:t>. битва при </a:t>
            </a:r>
            <a:r>
              <a:rPr lang="ru-RU" sz="2000" b="1" i="1" dirty="0" smtClean="0"/>
              <a:t>Ватерлоо</a:t>
            </a:r>
          </a:p>
          <a:p>
            <a:endParaRPr lang="ru-RU" sz="2000" b="1" i="1" dirty="0"/>
          </a:p>
          <a:p>
            <a:r>
              <a:rPr lang="ru-RU" sz="2000" b="1" i="1" dirty="0" smtClean="0"/>
              <a:t>3</a:t>
            </a:r>
            <a:r>
              <a:rPr lang="ru-RU" sz="2000" b="1" i="1" dirty="0"/>
              <a:t>. </a:t>
            </a:r>
            <a:r>
              <a:rPr lang="ru-RU" sz="2000" b="1" i="1" dirty="0" err="1"/>
              <a:t>Тильзитский</a:t>
            </a:r>
            <a:r>
              <a:rPr lang="ru-RU" sz="2000" b="1" i="1" dirty="0"/>
              <a:t> </a:t>
            </a:r>
            <a:r>
              <a:rPr lang="ru-RU" sz="2000" b="1" i="1" dirty="0" smtClean="0"/>
              <a:t>мир</a:t>
            </a:r>
          </a:p>
          <a:p>
            <a:endParaRPr lang="ru-RU" sz="2000" b="1" i="1" dirty="0"/>
          </a:p>
          <a:p>
            <a:r>
              <a:rPr lang="ru-RU" sz="2000" b="1" i="1" dirty="0" smtClean="0"/>
              <a:t>4</a:t>
            </a:r>
            <a:r>
              <a:rPr lang="ru-RU" sz="2000" b="1" i="1" dirty="0"/>
              <a:t>. войска 5-ой антифранцузской </a:t>
            </a:r>
            <a:r>
              <a:rPr lang="ru-RU" sz="2000" b="1" i="1" dirty="0" smtClean="0"/>
              <a:t>           коалиции </a:t>
            </a:r>
            <a:r>
              <a:rPr lang="ru-RU" sz="2000" b="1" i="1" dirty="0"/>
              <a:t> </a:t>
            </a:r>
            <a:r>
              <a:rPr lang="ru-RU" sz="2000" b="1" i="1" dirty="0" smtClean="0"/>
              <a:t>вступили </a:t>
            </a:r>
            <a:r>
              <a:rPr lang="ru-RU" sz="2000" b="1" i="1" dirty="0"/>
              <a:t>в г. Париж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 rot="17820612">
            <a:off x="-267569" y="2334405"/>
            <a:ext cx="5720059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800" b="1" spc="0" dirty="0"/>
              <a:t>Соотнесите даты и события: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2139"/>
            <a:ext cx="3639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Истинный защитник 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России- </a:t>
            </a:r>
            <a:r>
              <a:rPr lang="ru-RU" sz="2400" b="1" i="1" dirty="0">
                <a:solidFill>
                  <a:srgbClr val="FFC000"/>
                </a:solidFill>
              </a:rPr>
              <a:t>история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88709" y="1043212"/>
            <a:ext cx="2115039" cy="745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667000" y="1254429"/>
            <a:ext cx="1696388" cy="448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38400" y="2282455"/>
            <a:ext cx="1924988" cy="729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313107" y="2411278"/>
            <a:ext cx="2050281" cy="50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http://www.rlib.yar.ru/1812/Images/banne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412" b="9519"/>
          <a:stretch/>
        </p:blipFill>
        <p:spPr bwMode="auto">
          <a:xfrm>
            <a:off x="4303748" y="90229"/>
            <a:ext cx="4770077" cy="957521"/>
          </a:xfrm>
          <a:prstGeom prst="round2DiagRect">
            <a:avLst>
              <a:gd name="adj1" fmla="val 50000"/>
              <a:gd name="adj2" fmla="val 0"/>
            </a:avLst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олилиния 26"/>
          <p:cNvSpPr/>
          <p:nvPr/>
        </p:nvSpPr>
        <p:spPr bwMode="auto">
          <a:xfrm>
            <a:off x="-10391" y="3086100"/>
            <a:ext cx="1610591" cy="2067791"/>
          </a:xfrm>
          <a:custGeom>
            <a:avLst/>
            <a:gdLst>
              <a:gd name="connsiteX0" fmla="*/ 966355 w 1610591"/>
              <a:gd name="connsiteY0" fmla="*/ 2047009 h 2067791"/>
              <a:gd name="connsiteX1" fmla="*/ 0 w 1610591"/>
              <a:gd name="connsiteY1" fmla="*/ 2047009 h 2067791"/>
              <a:gd name="connsiteX2" fmla="*/ 0 w 1610591"/>
              <a:gd name="connsiteY2" fmla="*/ 0 h 2067791"/>
              <a:gd name="connsiteX3" fmla="*/ 1610591 w 1610591"/>
              <a:gd name="connsiteY3" fmla="*/ 0 h 2067791"/>
              <a:gd name="connsiteX4" fmla="*/ 1610591 w 1610591"/>
              <a:gd name="connsiteY4" fmla="*/ 2067791 h 20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0591" h="2067791">
                <a:moveTo>
                  <a:pt x="966355" y="2047009"/>
                </a:moveTo>
                <a:lnTo>
                  <a:pt x="0" y="2047009"/>
                </a:lnTo>
                <a:lnTo>
                  <a:pt x="0" y="0"/>
                </a:lnTo>
                <a:lnTo>
                  <a:pt x="1610591" y="0"/>
                </a:lnTo>
                <a:lnTo>
                  <a:pt x="1610591" y="2067791"/>
                </a:lnTo>
              </a:path>
            </a:pathLst>
          </a:custGeom>
          <a:noFill/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 bwMode="auto">
          <a:xfrm>
            <a:off x="0" y="3138055"/>
            <a:ext cx="1911927" cy="1995054"/>
          </a:xfrm>
          <a:custGeom>
            <a:avLst/>
            <a:gdLst>
              <a:gd name="connsiteX0" fmla="*/ 924791 w 1911927"/>
              <a:gd name="connsiteY0" fmla="*/ 1995054 h 1995054"/>
              <a:gd name="connsiteX1" fmla="*/ 0 w 1911927"/>
              <a:gd name="connsiteY1" fmla="*/ 1995054 h 1995054"/>
              <a:gd name="connsiteX2" fmla="*/ 0 w 1911927"/>
              <a:gd name="connsiteY2" fmla="*/ 0 h 1995054"/>
              <a:gd name="connsiteX3" fmla="*/ 1911927 w 1911927"/>
              <a:gd name="connsiteY3" fmla="*/ 0 h 1995054"/>
              <a:gd name="connsiteX4" fmla="*/ 924791 w 1911927"/>
              <a:gd name="connsiteY4" fmla="*/ 1995054 h 19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995054">
                <a:moveTo>
                  <a:pt x="924791" y="1995054"/>
                </a:moveTo>
                <a:lnTo>
                  <a:pt x="0" y="1995054"/>
                </a:lnTo>
                <a:lnTo>
                  <a:pt x="0" y="0"/>
                </a:lnTo>
                <a:lnTo>
                  <a:pt x="1911927" y="0"/>
                </a:lnTo>
                <a:lnTo>
                  <a:pt x="924791" y="1995054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2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3" grpId="0"/>
      <p:bldP spid="4" grpId="0"/>
      <p:bldP spid="7" grpId="0"/>
      <p:bldP spid="7" grpId="1"/>
      <p:bldP spid="8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819400" y="2721902"/>
            <a:ext cx="6248400" cy="2411015"/>
          </a:xfrm>
        </p:spPr>
        <p:txBody>
          <a:bodyPr>
            <a:normAutofit/>
          </a:bodyPr>
          <a:lstStyle/>
          <a:p>
            <a:pPr marL="0" indent="0" algn="r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r>
              <a:rPr lang="ru-RU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Где </a:t>
            </a:r>
            <a:r>
              <a:rPr lang="ru-RU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Кутузов произнёс </a:t>
            </a:r>
            <a:r>
              <a:rPr lang="ru-RU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слова?...</a:t>
            </a:r>
            <a:endParaRPr lang="ru-RU" sz="2400" b="1" dirty="0">
              <a:solidFill>
                <a:srgbClr val="FFC000"/>
              </a:solidFill>
              <a:latin typeface="Corbel" panose="020B0503020204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endParaRPr lang="ru-RU" sz="1200" b="1" dirty="0"/>
          </a:p>
          <a:p>
            <a:pPr marL="0" indent="0" algn="ctr" eaLnBrk="1" hangingPunct="1">
              <a:spcBef>
                <a:spcPct val="0"/>
              </a:spcBef>
              <a:buClr>
                <a:schemeClr val="accent5"/>
              </a:buClr>
              <a:buNone/>
              <a:defRPr/>
            </a:pPr>
            <a:r>
              <a:rPr lang="ru-RU" sz="1800" b="1" dirty="0">
                <a:latin typeface="Corbel" panose="020B0503020204020204" pitchFamily="34" charset="0"/>
                <a:cs typeface="Arial" pitchFamily="34" charset="0"/>
              </a:rPr>
              <a:t>“Доколе будет существовать армия, с </a:t>
            </a:r>
            <a:r>
              <a:rPr lang="ru-RU" sz="1800" b="1" dirty="0" err="1">
                <a:latin typeface="Corbel" panose="020B0503020204020204" pitchFamily="34" charset="0"/>
                <a:cs typeface="Arial" pitchFamily="34" charset="0"/>
              </a:rPr>
              <a:t>потерянием</a:t>
            </a:r>
            <a:r>
              <a:rPr lang="ru-RU" sz="1800" b="1" dirty="0">
                <a:latin typeface="Corbel" panose="020B0503020204020204" pitchFamily="34" charset="0"/>
                <a:cs typeface="Arial" pitchFamily="34" charset="0"/>
              </a:rPr>
              <a:t>  Москвы не потеряна ещё вся Россия. Но когда уничтожится армия, погибнут и Москва, и Россия… Первою обязанностью считаю сохранить армию и соединить её с идущими к ней подкреплениями… Приказываю отступать”.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endParaRPr lang="ru-RU" sz="1800" b="1" dirty="0"/>
          </a:p>
        </p:txBody>
      </p:sp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176469" y="0"/>
            <a:ext cx="249053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50" dirty="0">
                <a:solidFill>
                  <a:srgbClr val="FFC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400" b="1" dirty="0">
                <a:solidFill>
                  <a:srgbClr val="FFC000"/>
                </a:solidFill>
                <a:latin typeface="Corbel" panose="020B0503020204020204" pitchFamily="34" charset="0"/>
              </a:rPr>
              <a:t>О чём говорил Наполеон</a:t>
            </a:r>
            <a:r>
              <a:rPr lang="ru-RU" altLang="ru-RU" sz="2400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?</a:t>
            </a:r>
          </a:p>
          <a:p>
            <a:pPr eaLnBrk="1" hangingPunct="1"/>
            <a:endParaRPr lang="ru-RU" altLang="ru-RU" b="1" dirty="0">
              <a:latin typeface="Corbel" panose="020B0503020204020204" pitchFamily="34" charset="0"/>
            </a:endParaRPr>
          </a:p>
          <a:p>
            <a:pPr eaLnBrk="1" hangingPunct="1"/>
            <a:r>
              <a:rPr lang="ru-RU" altLang="ru-RU" b="1" dirty="0" smtClean="0">
                <a:latin typeface="Corbel" panose="020B0503020204020204" pitchFamily="34" charset="0"/>
              </a:rPr>
              <a:t>“Какая </a:t>
            </a:r>
            <a:r>
              <a:rPr lang="ru-RU" altLang="ru-RU" b="1" dirty="0">
                <a:latin typeface="Corbel" panose="020B0503020204020204" pitchFamily="34" charset="0"/>
              </a:rPr>
              <a:t>решимость! Какие люди! Это– скифы! Чтобы причинить мне временное зло, </a:t>
            </a:r>
            <a:r>
              <a:rPr lang="ru-RU" altLang="ru-RU" b="1" dirty="0" smtClean="0">
                <a:latin typeface="Corbel" panose="020B0503020204020204" pitchFamily="34" charset="0"/>
              </a:rPr>
              <a:t/>
            </a:r>
            <a:br>
              <a:rPr lang="ru-RU" altLang="ru-RU" b="1" dirty="0" smtClean="0">
                <a:latin typeface="Corbel" panose="020B0503020204020204" pitchFamily="34" charset="0"/>
              </a:rPr>
            </a:br>
            <a:r>
              <a:rPr lang="ru-RU" altLang="ru-RU" b="1" dirty="0" smtClean="0">
                <a:latin typeface="Corbel" panose="020B0503020204020204" pitchFamily="34" charset="0"/>
              </a:rPr>
              <a:t>они </a:t>
            </a:r>
            <a:r>
              <a:rPr lang="ru-RU" altLang="ru-RU" b="1" dirty="0">
                <a:latin typeface="Corbel" panose="020B0503020204020204" pitchFamily="34" charset="0"/>
              </a:rPr>
              <a:t>разрушают </a:t>
            </a:r>
            <a:r>
              <a:rPr lang="ru-RU" altLang="ru-RU" b="1" dirty="0" smtClean="0">
                <a:latin typeface="Corbel" panose="020B0503020204020204" pitchFamily="34" charset="0"/>
              </a:rPr>
              <a:t>создание</a:t>
            </a:r>
            <a:br>
              <a:rPr lang="ru-RU" altLang="ru-RU" b="1" dirty="0" smtClean="0">
                <a:latin typeface="Corbel" panose="020B0503020204020204" pitchFamily="34" charset="0"/>
              </a:rPr>
            </a:br>
            <a:r>
              <a:rPr lang="ru-RU" altLang="ru-RU" b="1" dirty="0" smtClean="0">
                <a:latin typeface="Corbel" panose="020B0503020204020204" pitchFamily="34" charset="0"/>
              </a:rPr>
              <a:t> </a:t>
            </a:r>
            <a:r>
              <a:rPr lang="ru-RU" altLang="ru-RU" b="1" dirty="0">
                <a:latin typeface="Corbel" panose="020B0503020204020204" pitchFamily="34" charset="0"/>
              </a:rPr>
              <a:t>веков!”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17820612">
            <a:off x="-267569" y="2306705"/>
            <a:ext cx="5720059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b="1" spc="0" dirty="0" smtClean="0"/>
              <a:t>Дайте </a:t>
            </a:r>
            <a:r>
              <a:rPr lang="ru-RU" b="1" spc="0" dirty="0"/>
              <a:t>правильный </a:t>
            </a:r>
            <a:r>
              <a:rPr lang="ru-RU" b="1" spc="0" dirty="0" smtClean="0"/>
              <a:t>ответ</a:t>
            </a:r>
            <a:endParaRPr lang="ru-RU" b="1" spc="0" dirty="0"/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6333648" y="4598224"/>
            <a:ext cx="2574359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000" b="1" dirty="0"/>
              <a:t>На совете в Филях</a:t>
            </a: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3323987"/>
            <a:ext cx="1389868" cy="70788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000" b="1" dirty="0"/>
              <a:t>О </a:t>
            </a:r>
            <a:r>
              <a:rPr lang="ru-RU" altLang="ru-RU" sz="2000" b="1" dirty="0" smtClean="0"/>
              <a:t>пожаре</a:t>
            </a:r>
            <a:br>
              <a:rPr lang="ru-RU" altLang="ru-RU" sz="2000" b="1" dirty="0" smtClean="0"/>
            </a:br>
            <a:r>
              <a:rPr lang="ru-RU" altLang="ru-RU" sz="2000" b="1" dirty="0" smtClean="0"/>
              <a:t> </a:t>
            </a:r>
            <a:r>
              <a:rPr lang="ru-RU" altLang="ru-RU" sz="2000" b="1" dirty="0"/>
              <a:t>Москвы</a:t>
            </a:r>
          </a:p>
        </p:txBody>
      </p:sp>
      <p:pic>
        <p:nvPicPr>
          <p:cNvPr id="3074" name="Picture 2" descr="http://www.raketa.com/wp-content/uploads/Raketa-Borodino-poste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3500" y="180790"/>
            <a:ext cx="1600199" cy="23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raketa.com/wp-content/uploads/Raketa-Borodino-poster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167338"/>
            <a:ext cx="1548060" cy="23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99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676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697" y="209549"/>
            <a:ext cx="1452413" cy="1980000"/>
          </a:xfrm>
          <a:prstGeom prst="round2Same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807" y="209549"/>
            <a:ext cx="1572999" cy="1980000"/>
          </a:xfrm>
          <a:prstGeom prst="round2Same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27" y="989876"/>
            <a:ext cx="1446609" cy="1978819"/>
          </a:xfrm>
          <a:prstGeom prst="round2Same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Прямоугольник 7"/>
          <p:cNvSpPr>
            <a:spLocks noChangeArrowheads="1"/>
          </p:cNvSpPr>
          <p:nvPr/>
        </p:nvSpPr>
        <p:spPr bwMode="auto">
          <a:xfrm>
            <a:off x="7017544" y="2139422"/>
            <a:ext cx="23038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Николай Николаевич </a:t>
            </a:r>
            <a:r>
              <a:rPr lang="ru-RU" altLang="ru-RU" dirty="0"/>
              <a:t>       Раевский </a:t>
            </a:r>
          </a:p>
          <a:p>
            <a:pPr algn="ctr" eaLnBrk="1" hangingPunct="1"/>
            <a:r>
              <a:rPr lang="ru-RU" altLang="ru-RU" dirty="0"/>
              <a:t> (1771-1829)</a:t>
            </a:r>
          </a:p>
        </p:txBody>
      </p:sp>
      <p:sp>
        <p:nvSpPr>
          <p:cNvPr id="25608" name="Прямоугольник 10"/>
          <p:cNvSpPr>
            <a:spLocks noChangeArrowheads="1"/>
          </p:cNvSpPr>
          <p:nvPr/>
        </p:nvSpPr>
        <p:spPr bwMode="auto">
          <a:xfrm>
            <a:off x="2532937" y="4162396"/>
            <a:ext cx="1875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/>
              <a:t>Петр Иванович </a:t>
            </a:r>
            <a:r>
              <a:rPr lang="ru-RU" altLang="ru-RU" b="1" dirty="0"/>
              <a:t>Багратион </a:t>
            </a:r>
          </a:p>
          <a:p>
            <a:pPr algn="ctr" eaLnBrk="1" hangingPunct="1"/>
            <a:r>
              <a:rPr lang="ru-RU" altLang="ru-RU" b="1" dirty="0"/>
              <a:t> (1765-1812)</a:t>
            </a:r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237"/>
          <a:stretch/>
        </p:blipFill>
        <p:spPr bwMode="auto">
          <a:xfrm>
            <a:off x="6095999" y="2287303"/>
            <a:ext cx="1029151" cy="1800000"/>
          </a:xfrm>
          <a:prstGeom prst="round2Same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Прямоугольник 12"/>
          <p:cNvSpPr>
            <a:spLocks noChangeArrowheads="1"/>
          </p:cNvSpPr>
          <p:nvPr/>
        </p:nvSpPr>
        <p:spPr bwMode="auto">
          <a:xfrm>
            <a:off x="5562600" y="4162396"/>
            <a:ext cx="21967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Денис Васильевич </a:t>
            </a:r>
            <a:r>
              <a:rPr lang="ru-RU" altLang="ru-RU" b="1" dirty="0" smtClean="0"/>
              <a:t>Давыдов</a:t>
            </a:r>
            <a:endParaRPr lang="ru-RU" altLang="ru-RU" b="1" dirty="0"/>
          </a:p>
          <a:p>
            <a:pPr algn="ctr" eaLnBrk="1" hangingPunct="1"/>
            <a:r>
              <a:rPr lang="ru-RU" altLang="ru-RU" b="1" dirty="0"/>
              <a:t> (1784-1839)</a:t>
            </a:r>
          </a:p>
        </p:txBody>
      </p: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38898" y="2968695"/>
            <a:ext cx="2018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Михаил Илларионович</a:t>
            </a:r>
            <a:r>
              <a:rPr lang="ru-RU" altLang="ru-RU" b="1" dirty="0"/>
              <a:t> </a:t>
            </a:r>
          </a:p>
          <a:p>
            <a:pPr algn="ctr" eaLnBrk="1" hangingPunct="1"/>
            <a:r>
              <a:rPr lang="ru-RU" altLang="ru-RU" b="1" dirty="0"/>
              <a:t>Кутузов</a:t>
            </a:r>
          </a:p>
          <a:p>
            <a:pPr algn="ctr" eaLnBrk="1" hangingPunct="1"/>
            <a:r>
              <a:rPr lang="ru-RU" altLang="ru-RU" b="1" dirty="0"/>
              <a:t>(1745-1813)</a:t>
            </a:r>
          </a:p>
        </p:txBody>
      </p:sp>
      <p:sp>
        <p:nvSpPr>
          <p:cNvPr id="25612" name="TextBox 16"/>
          <p:cNvSpPr txBox="1">
            <a:spLocks noChangeArrowheads="1"/>
          </p:cNvSpPr>
          <p:nvPr/>
        </p:nvSpPr>
        <p:spPr bwMode="auto">
          <a:xfrm>
            <a:off x="4301273" y="2197953"/>
            <a:ext cx="1734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Надежда Андреевна</a:t>
            </a:r>
          </a:p>
          <a:p>
            <a:pPr algn="ctr" eaLnBrk="1" hangingPunct="1"/>
            <a:r>
              <a:rPr lang="ru-RU" altLang="ru-RU" b="1" dirty="0"/>
              <a:t> Дурова</a:t>
            </a:r>
          </a:p>
          <a:p>
            <a:pPr algn="ctr" eaLnBrk="1" hangingPunct="1"/>
            <a:r>
              <a:rPr lang="ru-RU" altLang="ru-RU" b="1" dirty="0"/>
              <a:t>(1783- 1866)</a:t>
            </a:r>
          </a:p>
        </p:txBody>
      </p:sp>
      <p:sp>
        <p:nvSpPr>
          <p:cNvPr id="29709" name="TextBox 12"/>
          <p:cNvSpPr txBox="1">
            <a:spLocks noChangeArrowheads="1"/>
          </p:cNvSpPr>
          <p:nvPr/>
        </p:nvSpPr>
        <p:spPr bwMode="auto">
          <a:xfrm>
            <a:off x="-90082" y="3002637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9710" name="TextBox 13"/>
          <p:cNvSpPr txBox="1">
            <a:spLocks noChangeArrowheads="1"/>
          </p:cNvSpPr>
          <p:nvPr/>
        </p:nvSpPr>
        <p:spPr bwMode="auto">
          <a:xfrm>
            <a:off x="4051583" y="2094952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7108265" y="2185588"/>
            <a:ext cx="219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9712" name="TextBox 15"/>
          <p:cNvSpPr txBox="1">
            <a:spLocks noChangeArrowheads="1"/>
          </p:cNvSpPr>
          <p:nvPr/>
        </p:nvSpPr>
        <p:spPr bwMode="auto">
          <a:xfrm>
            <a:off x="2505780" y="411587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9713" name="TextBox 16"/>
          <p:cNvSpPr txBox="1">
            <a:spLocks noChangeArrowheads="1"/>
          </p:cNvSpPr>
          <p:nvPr/>
        </p:nvSpPr>
        <p:spPr bwMode="auto">
          <a:xfrm>
            <a:off x="5630498" y="4111227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</a:rPr>
              <a:t>5</a:t>
            </a:r>
          </a:p>
        </p:txBody>
      </p:sp>
      <p:pic>
        <p:nvPicPr>
          <p:cNvPr id="10242" name="Picture 2" descr="http://dic.academic.ru/pictures/wiki/files/66/Bagration_P_I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882528" y="2287303"/>
            <a:ext cx="1153381" cy="1800000"/>
          </a:xfrm>
          <a:prstGeom prst="round2Same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 rot="17820612">
            <a:off x="-279008" y="2399461"/>
            <a:ext cx="5720059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800" b="1" spc="0" dirty="0" smtClean="0"/>
              <a:t>Укажите имя героя 1812 года </a:t>
            </a:r>
            <a:endParaRPr lang="ru-RU" sz="2800" b="1" spc="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2139"/>
            <a:ext cx="3639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Истинный защитник 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России- </a:t>
            </a:r>
            <a:r>
              <a:rPr lang="ru-RU" sz="2400" b="1" i="1" dirty="0">
                <a:solidFill>
                  <a:srgbClr val="FFC000"/>
                </a:solidFill>
              </a:rPr>
              <a:t>история</a:t>
            </a:r>
          </a:p>
        </p:txBody>
      </p:sp>
    </p:spTree>
    <p:extLst>
      <p:ext uri="{BB962C8B-B14F-4D97-AF65-F5344CB8AC3E}">
        <p14:creationId xmlns:p14="http://schemas.microsoft.com/office/powerpoint/2010/main" val="475451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8" grpId="0"/>
      <p:bldP spid="25610" grpId="0"/>
      <p:bldP spid="25611" grpId="0"/>
      <p:bldP spid="25612" grpId="0"/>
      <p:bldP spid="29709" grpId="0"/>
      <p:bldP spid="29710" grpId="0"/>
      <p:bldP spid="29711" grpId="0"/>
      <p:bldP spid="29712" grpId="0"/>
      <p:bldP spid="29713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4294967295"/>
          </p:nvPr>
        </p:nvSpPr>
        <p:spPr>
          <a:xfrm>
            <a:off x="4763546" y="38100"/>
            <a:ext cx="4361404" cy="109894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ru-RU" sz="2000" b="1" dirty="0" smtClean="0">
                <a:latin typeface="Corbel" panose="020B0503020204020204" pitchFamily="34" charset="0"/>
              </a:rPr>
              <a:t>14 сентября 1812 года Наполеон занял Москву  с боем. </a:t>
            </a:r>
            <a:br>
              <a:rPr lang="ru-RU" sz="2000" b="1" dirty="0" smtClean="0">
                <a:latin typeface="Corbel" panose="020B0503020204020204" pitchFamily="34" charset="0"/>
              </a:rPr>
            </a:br>
            <a:r>
              <a:rPr lang="ru-RU" sz="2000" b="1" dirty="0" smtClean="0">
                <a:latin typeface="Corbel" panose="020B0503020204020204" pitchFamily="34" charset="0"/>
              </a:rPr>
              <a:t>Военным губернатором был назначен маршал </a:t>
            </a:r>
            <a:r>
              <a:rPr lang="ru-RU" sz="2000" b="1" dirty="0" err="1" smtClean="0">
                <a:latin typeface="Corbel" panose="020B0503020204020204" pitchFamily="34" charset="0"/>
              </a:rPr>
              <a:t>Мортье</a:t>
            </a:r>
            <a:r>
              <a:rPr lang="ru-RU" sz="2000" b="1" dirty="0" smtClean="0"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7748855" y="1207674"/>
            <a:ext cx="1337995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400" b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без боя</a:t>
            </a:r>
          </a:p>
        </p:txBody>
      </p:sp>
      <p:sp>
        <p:nvSpPr>
          <p:cNvPr id="30725" name="Прямоугольник 5"/>
          <p:cNvSpPr>
            <a:spLocks noChangeArrowheads="1"/>
          </p:cNvSpPr>
          <p:nvPr/>
        </p:nvSpPr>
        <p:spPr bwMode="auto">
          <a:xfrm>
            <a:off x="4039003" y="1696930"/>
            <a:ext cx="5245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«Двенадцатый год был великой эпохой в жизни  Франции..»</a:t>
            </a:r>
          </a:p>
        </p:txBody>
      </p:sp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7799831" y="2207087"/>
            <a:ext cx="1287019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 smtClean="0"/>
              <a:t>России</a:t>
            </a:r>
            <a:endParaRPr lang="ru-RU" altLang="ru-RU" sz="2400" b="1" dirty="0"/>
          </a:p>
        </p:txBody>
      </p:sp>
      <p:sp>
        <p:nvSpPr>
          <p:cNvPr id="30728" name="Прямоугольник 11"/>
          <p:cNvSpPr>
            <a:spLocks noChangeArrowheads="1"/>
          </p:cNvSpPr>
          <p:nvPr/>
        </p:nvSpPr>
        <p:spPr bwMode="auto">
          <a:xfrm>
            <a:off x="3262322" y="3790950"/>
            <a:ext cx="55006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 dirty="0" smtClean="0">
                <a:latin typeface="Corbel" panose="020B0503020204020204" pitchFamily="34" charset="0"/>
              </a:rPr>
              <a:t>Кутузов     </a:t>
            </a:r>
            <a:r>
              <a:rPr lang="ru-RU" altLang="ru-RU" sz="2000" b="1" dirty="0">
                <a:latin typeface="Corbel" panose="020B0503020204020204" pitchFamily="34" charset="0"/>
              </a:rPr>
              <a:t>вступил в опустевший  город  и  отдал  его  на разграбление  своей  армии.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7706857" y="3277596"/>
            <a:ext cx="1379993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/>
              <a:t>русская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320533" y="4537620"/>
            <a:ext cx="1766317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/>
              <a:t>Наполеон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48043" y="2724150"/>
            <a:ext cx="507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2 сентября  французская  армия оставила  Москву. </a:t>
            </a:r>
            <a:endParaRPr lang="ru-RU" sz="2000" b="1" dirty="0">
              <a:latin typeface="Corbel" panose="020B0503020204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 rot="17820612">
            <a:off x="-279008" y="2427161"/>
            <a:ext cx="5720059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400" b="1" spc="0" dirty="0"/>
              <a:t>Исправьте исторические неточности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34599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«Везде </a:t>
            </a:r>
            <a:r>
              <a:rPr lang="ru-RU" sz="2400" b="1" i="1" dirty="0" smtClean="0">
                <a:solidFill>
                  <a:srgbClr val="FFC000"/>
                </a:solidFill>
              </a:rPr>
              <a:t>исследуйте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всечасно</a:t>
            </a:r>
            <a:r>
              <a:rPr lang="ru-RU" sz="2400" b="1" i="1" dirty="0" smtClean="0">
                <a:solidFill>
                  <a:srgbClr val="FFC000"/>
                </a:solidFill>
              </a:rPr>
              <a:t>, </a:t>
            </a:r>
            <a:r>
              <a:rPr lang="ru-RU" sz="2400" b="1" i="1" dirty="0">
                <a:solidFill>
                  <a:srgbClr val="FFC000"/>
                </a:solidFill>
              </a:rPr>
              <a:t>что есть 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велико</a:t>
            </a:r>
            <a:r>
              <a:rPr lang="ru-RU" sz="2400" b="1" i="1" dirty="0">
                <a:solidFill>
                  <a:srgbClr val="FFC000"/>
                </a:solidFill>
              </a:rPr>
              <a:t>…»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5000" y="438150"/>
            <a:ext cx="914400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953000" y="2207087"/>
            <a:ext cx="1295400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648200" y="2952750"/>
            <a:ext cx="1524000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48043" y="4019550"/>
            <a:ext cx="1095357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 bwMode="auto">
          <a:xfrm>
            <a:off x="-155278" y="1105505"/>
            <a:ext cx="2976282" cy="4060241"/>
          </a:xfrm>
          <a:custGeom>
            <a:avLst/>
            <a:gdLst>
              <a:gd name="connsiteX0" fmla="*/ 0 w 914400"/>
              <a:gd name="connsiteY0" fmla="*/ 0 h 4006453"/>
              <a:gd name="connsiteX1" fmla="*/ 914400 w 914400"/>
              <a:gd name="connsiteY1" fmla="*/ 0 h 4006453"/>
              <a:gd name="connsiteX2" fmla="*/ 914400 w 914400"/>
              <a:gd name="connsiteY2" fmla="*/ 4006453 h 4006453"/>
              <a:gd name="connsiteX3" fmla="*/ 0 w 914400"/>
              <a:gd name="connsiteY3" fmla="*/ 4006453 h 4006453"/>
              <a:gd name="connsiteX4" fmla="*/ 0 w 914400"/>
              <a:gd name="connsiteY4" fmla="*/ 0 h 4006453"/>
              <a:gd name="connsiteX0" fmla="*/ 0 w 2976282"/>
              <a:gd name="connsiteY0" fmla="*/ 53788 h 4060241"/>
              <a:gd name="connsiteX1" fmla="*/ 2976282 w 2976282"/>
              <a:gd name="connsiteY1" fmla="*/ 0 h 4060241"/>
              <a:gd name="connsiteX2" fmla="*/ 914400 w 2976282"/>
              <a:gd name="connsiteY2" fmla="*/ 4060241 h 4060241"/>
              <a:gd name="connsiteX3" fmla="*/ 0 w 2976282"/>
              <a:gd name="connsiteY3" fmla="*/ 4060241 h 4060241"/>
              <a:gd name="connsiteX4" fmla="*/ 0 w 2976282"/>
              <a:gd name="connsiteY4" fmla="*/ 53788 h 406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282" h="4060241">
                <a:moveTo>
                  <a:pt x="0" y="53788"/>
                </a:moveTo>
                <a:lnTo>
                  <a:pt x="2976282" y="0"/>
                </a:lnTo>
                <a:lnTo>
                  <a:pt x="914400" y="4060241"/>
                </a:lnTo>
                <a:lnTo>
                  <a:pt x="0" y="4060241"/>
                </a:lnTo>
                <a:lnTo>
                  <a:pt x="0" y="53788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0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8" grpId="0" animBg="1"/>
      <p:bldP spid="30725" grpId="0"/>
      <p:bldP spid="26630" grpId="0" animBg="1"/>
      <p:bldP spid="30728" grpId="0"/>
      <p:bldP spid="14" grpId="0" animBg="1"/>
      <p:bldP spid="15" grpId="0" animBg="1"/>
      <p:bldP spid="3" grpId="0"/>
      <p:bldP spid="17" grpId="0"/>
      <p:bldP spid="20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 rot="17820612">
            <a:off x="-279008" y="2288662"/>
            <a:ext cx="5720059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4400" b="1" spc="0" dirty="0" smtClean="0"/>
              <a:t>Решаем кроссворд</a:t>
            </a:r>
            <a:endParaRPr lang="ru-RU" sz="4400" b="1" spc="0" dirty="0"/>
          </a:p>
        </p:txBody>
      </p:sp>
      <p:graphicFrame>
        <p:nvGraphicFramePr>
          <p:cNvPr id="1026" name="Object 2" descr="Фиолетовый узор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417064"/>
              </p:ext>
            </p:extLst>
          </p:nvPr>
        </p:nvGraphicFramePr>
        <p:xfrm>
          <a:off x="5223641" y="-241827"/>
          <a:ext cx="3920359" cy="568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Лист" r:id="rId3" imgW="3981636" imgH="3638862" progId="Excel.Sheet.8">
                  <p:embed/>
                </p:oleObj>
              </mc:Choice>
              <mc:Fallback>
                <p:oleObj name="Лист" r:id="rId3" imgW="3981636" imgH="3638862" progId="Excel.Sheet.8">
                  <p:embed/>
                  <p:pic>
                    <p:nvPicPr>
                      <p:cNvPr id="1026" name="Object 2" descr="Фиолетовый узор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641" y="-241827"/>
                        <a:ext cx="3920359" cy="5684519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 w="762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ag00317_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760" y="-170222"/>
            <a:ext cx="921544" cy="118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746" y="82479"/>
            <a:ext cx="4846391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dirty="0">
                <a:solidFill>
                  <a:srgbClr val="002060"/>
                </a:solidFill>
                <a:latin typeface="Corbel" panose="020B0503020204020204" pitchFamily="34" charset="0"/>
              </a:rPr>
              <a:t>1.Место, где состоялась  главное сражение войны.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747" y="467098"/>
            <a:ext cx="4995366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2.Полководец</a:t>
            </a:r>
            <a:r>
              <a:rPr lang="ru-RU" altLang="ru-RU" sz="1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, главнокомандующий </a:t>
            </a:r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русской армии.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747" y="851717"/>
            <a:ext cx="2537256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3.Земляные укрепления</a:t>
            </a:r>
            <a:r>
              <a:rPr lang="ru-RU" altLang="ru-RU" sz="1500" b="1">
                <a:solidFill>
                  <a:srgbClr val="FFFF00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2747" y="1236336"/>
            <a:ext cx="5748454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4.Генерал</a:t>
            </a:r>
            <a:r>
              <a:rPr lang="ru-RU" altLang="ru-RU" sz="1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, командующий </a:t>
            </a:r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2-й армией после Бородинской битвы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747" y="1620955"/>
            <a:ext cx="4425652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b="1">
                <a:solidFill>
                  <a:srgbClr val="00206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1500" dirty="0">
                <a:latin typeface="Corbel" panose="020B0503020204020204" pitchFamily="34" charset="0"/>
              </a:rPr>
              <a:t>5.Место последнего </a:t>
            </a:r>
            <a:r>
              <a:rPr lang="ru-RU" altLang="ru-RU" sz="1500" dirty="0" smtClean="0">
                <a:latin typeface="Corbel" panose="020B0503020204020204" pitchFamily="34" charset="0"/>
              </a:rPr>
              <a:t>сражения </a:t>
            </a:r>
            <a:r>
              <a:rPr lang="ru-RU" altLang="ru-RU" sz="1500" dirty="0">
                <a:latin typeface="Corbel" panose="020B0503020204020204" pitchFamily="34" charset="0"/>
              </a:rPr>
              <a:t>войны 1812 года.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746" y="2005574"/>
            <a:ext cx="3457304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6.Место соединения Русских армий.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2746" y="2390193"/>
            <a:ext cx="3159351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7.Генерал,герой войны1812 года</a:t>
            </a:r>
            <a:r>
              <a:rPr lang="ru-RU" altLang="ru-RU" sz="1500" b="1">
                <a:solidFill>
                  <a:srgbClr val="FF0000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2746" y="2774812"/>
            <a:ext cx="3770967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8.Основатель партизанского движения.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746" y="3159431"/>
            <a:ext cx="2131204" cy="323165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9.Пограничная река.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2746" y="3544050"/>
            <a:ext cx="5170534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10.Командный </a:t>
            </a:r>
            <a:r>
              <a:rPr lang="ru-RU" altLang="ru-RU" sz="15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Пунк</a:t>
            </a:r>
            <a:r>
              <a:rPr lang="ru-RU" altLang="ru-RU" sz="1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Наполеона на Бородинском поле.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747" y="3928669"/>
            <a:ext cx="5062654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11.Место отдыха и перегруппировки русской армии.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2746" y="4313288"/>
            <a:ext cx="4500139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12.Члены боевых отрядов </a:t>
            </a:r>
            <a:r>
              <a:rPr lang="ru-RU" altLang="ru-RU" sz="1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из местных </a:t>
            </a:r>
            <a:r>
              <a:rPr lang="ru-RU" altLang="ru-RU" sz="1500" b="1" dirty="0">
                <a:solidFill>
                  <a:schemeClr val="bg1"/>
                </a:solidFill>
                <a:latin typeface="Corbel" panose="020B0503020204020204" pitchFamily="34" charset="0"/>
              </a:rPr>
              <a:t>жителей.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747" y="4697902"/>
            <a:ext cx="4995368" cy="32316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chemeClr val="bg1"/>
                </a:solidFill>
                <a:latin typeface="Corbel" panose="020B0503020204020204" pitchFamily="34" charset="0"/>
              </a:rPr>
              <a:t>13.Командир русской батареи на Бородинском  поле.</a:t>
            </a:r>
          </a:p>
        </p:txBody>
      </p:sp>
    </p:spTree>
    <p:extLst>
      <p:ext uri="{BB962C8B-B14F-4D97-AF65-F5344CB8AC3E}">
        <p14:creationId xmlns:p14="http://schemas.microsoft.com/office/powerpoint/2010/main" val="3814308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/>
          <p:cNvPicPr>
            <a:picLocks noGrp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3950"/>
            <a:ext cx="1981200" cy="2446367"/>
          </a:xfrm>
          <a:effectLst>
            <a:softEdge rad="317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17820612">
            <a:off x="-279008" y="2371762"/>
            <a:ext cx="5720059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b="1" spc="0" dirty="0" smtClean="0"/>
              <a:t>ПРОВЕРЯЕМ ОТВЕТЫ</a:t>
            </a:r>
            <a:endParaRPr lang="ru-RU" b="1" spc="0" dirty="0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4253062" y="133350"/>
            <a:ext cx="4648200" cy="481744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05833"/>
            <a:ext cx="1676400" cy="20087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4599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«Везде </a:t>
            </a:r>
            <a:r>
              <a:rPr lang="ru-RU" sz="2400" b="1" i="1" dirty="0" smtClean="0">
                <a:solidFill>
                  <a:srgbClr val="FFC000"/>
                </a:solidFill>
              </a:rPr>
              <a:t>исследуйте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всечасно</a:t>
            </a:r>
            <a:r>
              <a:rPr lang="ru-RU" sz="2400" b="1" i="1" dirty="0" smtClean="0">
                <a:solidFill>
                  <a:srgbClr val="FFC000"/>
                </a:solidFill>
              </a:rPr>
              <a:t>, </a:t>
            </a:r>
            <a:r>
              <a:rPr lang="ru-RU" sz="2400" b="1" i="1" dirty="0">
                <a:solidFill>
                  <a:srgbClr val="FFC000"/>
                </a:solidFill>
              </a:rPr>
              <a:t>что есть 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велико</a:t>
            </a:r>
            <a:r>
              <a:rPr lang="ru-RU" sz="2400" b="1" i="1" dirty="0">
                <a:solidFill>
                  <a:srgbClr val="FFC000"/>
                </a:solidFill>
              </a:rPr>
              <a:t>…»</a:t>
            </a:r>
          </a:p>
        </p:txBody>
      </p:sp>
    </p:spTree>
    <p:extLst>
      <p:ext uri="{BB962C8B-B14F-4D97-AF65-F5344CB8AC3E}">
        <p14:creationId xmlns:p14="http://schemas.microsoft.com/office/powerpoint/2010/main" val="2340921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4294967295"/>
          </p:nvPr>
        </p:nvSpPr>
        <p:spPr>
          <a:xfrm>
            <a:off x="4800601" y="249058"/>
            <a:ext cx="4343400" cy="509588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1. </a:t>
            </a:r>
            <a:r>
              <a:rPr lang="ru-RU" sz="1800" b="1" dirty="0" smtClean="0"/>
              <a:t>Она готовила пожар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r>
              <a:rPr lang="ru-RU" sz="1800" b="1" dirty="0" smtClean="0"/>
              <a:t>    Нетерпеливому герою</a:t>
            </a:r>
            <a:endParaRPr lang="ru-RU" sz="1800" b="1" dirty="0"/>
          </a:p>
        </p:txBody>
      </p:sp>
      <p:sp>
        <p:nvSpPr>
          <p:cNvPr id="31747" name="Заголовок 2"/>
          <p:cNvSpPr>
            <a:spLocks noGrp="1"/>
          </p:cNvSpPr>
          <p:nvPr>
            <p:ph type="title"/>
          </p:nvPr>
        </p:nvSpPr>
        <p:spPr>
          <a:xfrm rot="17883973">
            <a:off x="-626008" y="2412707"/>
            <a:ext cx="6385342" cy="304699"/>
          </a:xfrm>
        </p:spPr>
        <p:txBody>
          <a:bodyPr/>
          <a:lstStyle/>
          <a:p>
            <a:pPr algn="ctr"/>
            <a:r>
              <a:rPr lang="ru-RU" altLang="ru-RU" sz="2200" b="1" i="1" dirty="0" smtClean="0">
                <a:solidFill>
                  <a:srgbClr val="FFC000"/>
                </a:solidFill>
                <a:cs typeface="Tunga" panose="020B0502040204020203" pitchFamily="34" charset="0"/>
              </a:rPr>
              <a:t>Восстановите  и прочтите  стихотворение</a:t>
            </a:r>
            <a:endParaRPr lang="ru-RU" altLang="ru-RU" sz="2200" b="1" i="1" dirty="0">
              <a:solidFill>
                <a:srgbClr val="FFC000"/>
              </a:solidFill>
              <a:cs typeface="Tunga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09892" y="2447123"/>
            <a:ext cx="3703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3. </a:t>
            </a:r>
            <a:r>
              <a:rPr lang="ru-RU" b="1" dirty="0" smtClean="0">
                <a:latin typeface="Arial" charset="0"/>
                <a:cs typeface="Arial" charset="0"/>
              </a:rPr>
              <a:t>Нет</a:t>
            </a:r>
            <a:r>
              <a:rPr lang="ru-RU" b="1" dirty="0">
                <a:latin typeface="Arial" charset="0"/>
                <a:cs typeface="Arial" charset="0"/>
              </a:rPr>
              <a:t>, не пошла Москва моя</a:t>
            </a:r>
          </a:p>
          <a:p>
            <a:pPr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>
                <a:latin typeface="Arial" charset="0"/>
                <a:cs typeface="Arial" charset="0"/>
              </a:rPr>
              <a:t> К нему с повинной головою.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26390" y="1028356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2. </a:t>
            </a:r>
            <a:r>
              <a:rPr lang="ru-RU" b="1" dirty="0" smtClean="0">
                <a:latin typeface="Arial" charset="0"/>
                <a:cs typeface="Arial" charset="0"/>
              </a:rPr>
              <a:t>Напрасно </a:t>
            </a:r>
            <a:r>
              <a:rPr lang="ru-RU" b="1" dirty="0">
                <a:latin typeface="Arial" charset="0"/>
                <a:cs typeface="Arial" charset="0"/>
              </a:rPr>
              <a:t>ждал Наполеон,</a:t>
            </a:r>
          </a:p>
          <a:p>
            <a:pPr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>   Последним </a:t>
            </a:r>
            <a:r>
              <a:rPr lang="ru-RU" b="1" dirty="0">
                <a:latin typeface="Arial" charset="0"/>
                <a:cs typeface="Arial" charset="0"/>
              </a:rPr>
              <a:t>счастьем </a:t>
            </a:r>
            <a:r>
              <a:rPr lang="ru-RU" b="1" dirty="0" smtClean="0">
                <a:latin typeface="Arial" charset="0"/>
                <a:cs typeface="Arial" charset="0"/>
              </a:rPr>
              <a:t>упоенный</a:t>
            </a:r>
            <a:r>
              <a:rPr lang="ru-RU" b="1" dirty="0">
                <a:latin typeface="Arial" charset="0"/>
                <a:cs typeface="Arial" charset="0"/>
              </a:rPr>
              <a:t>,</a:t>
            </a:r>
          </a:p>
          <a:p>
            <a:pPr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>
                <a:latin typeface="Arial" charset="0"/>
                <a:cs typeface="Arial" charset="0"/>
              </a:rPr>
              <a:t> Москвы коленопреклоненной</a:t>
            </a:r>
          </a:p>
        </p:txBody>
      </p:sp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5394461" y="3363164"/>
            <a:ext cx="3944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srgbClr val="FFC000"/>
                </a:solidFill>
              </a:rPr>
              <a:t>4. </a:t>
            </a:r>
            <a:r>
              <a:rPr lang="ru-RU" altLang="ru-RU" b="1" dirty="0" smtClean="0"/>
              <a:t>С </a:t>
            </a:r>
            <a:r>
              <a:rPr lang="ru-RU" altLang="ru-RU" b="1" dirty="0"/>
              <a:t>ключами старого Кремля: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4726" y="4057877"/>
            <a:ext cx="4171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5. </a:t>
            </a:r>
            <a:r>
              <a:rPr lang="ru-RU" b="1" dirty="0" smtClean="0">
                <a:latin typeface="Arial" charset="0"/>
                <a:cs typeface="Arial" charset="0"/>
              </a:rPr>
              <a:t>Не </a:t>
            </a:r>
            <a:r>
              <a:rPr lang="ru-RU" b="1" dirty="0">
                <a:latin typeface="Arial" charset="0"/>
                <a:cs typeface="Arial" charset="0"/>
              </a:rPr>
              <a:t>праздник, не приемный дар,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95800" y="56677"/>
            <a:ext cx="4583068" cy="50167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60000"/>
              </a:lnSpc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Напрасно ждал Наполеон,</a:t>
            </a:r>
          </a:p>
          <a:p>
            <a:pPr fontAlgn="auto">
              <a:lnSpc>
                <a:spcPct val="160000"/>
              </a:lnSpc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Последним счастьем упоенный,</a:t>
            </a:r>
          </a:p>
          <a:p>
            <a:pPr fontAlgn="auto">
              <a:lnSpc>
                <a:spcPct val="160000"/>
              </a:lnSpc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Москвы коленопреклоненной</a:t>
            </a:r>
          </a:p>
          <a:p>
            <a:pPr fontAlgn="auto">
              <a:lnSpc>
                <a:spcPct val="160000"/>
              </a:lnSpc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С ключами старого Кремля:</a:t>
            </a:r>
          </a:p>
          <a:p>
            <a:pPr fontAlgn="auto">
              <a:lnSpc>
                <a:spcPct val="160000"/>
              </a:lnSpc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Нет, не пошла Москва </a:t>
            </a: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моя</a:t>
            </a:r>
            <a:b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К нему с повинной головою</a:t>
            </a: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b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Не праздник, не приемный дар</a:t>
            </a: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</a:t>
            </a:r>
            <a:b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Она готовила </a:t>
            </a: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пожар</a:t>
            </a:r>
            <a:b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Нетерпеливому </a:t>
            </a:r>
            <a:r>
              <a:rPr lang="ru-RU" sz="20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герою</a:t>
            </a: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  <a:p>
            <a:pPr algn="r" fontAlgn="auto">
              <a:lnSpc>
                <a:spcPct val="160000"/>
              </a:lnSpc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А. Пушкин</a:t>
            </a:r>
            <a:endParaRPr lang="ru-RU" sz="2000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1754" name="TextBox 10"/>
          <p:cNvSpPr txBox="1">
            <a:spLocks noChangeArrowheads="1"/>
          </p:cNvSpPr>
          <p:nvPr/>
        </p:nvSpPr>
        <p:spPr bwMode="auto">
          <a:xfrm>
            <a:off x="120467" y="3615887"/>
            <a:ext cx="1098570" cy="64633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/>
              <a:t>Пожар</a:t>
            </a:r>
            <a:br>
              <a:rPr lang="ru-RU" altLang="ru-RU" b="1" dirty="0" smtClean="0"/>
            </a:br>
            <a:r>
              <a:rPr lang="ru-RU" altLang="ru-RU" b="1" dirty="0" smtClean="0"/>
              <a:t>Москвы</a:t>
            </a:r>
            <a:endParaRPr lang="ru-RU" altLang="ru-RU" b="1" dirty="0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67824" y="1211846"/>
            <a:ext cx="2098610" cy="2274304"/>
          </a:xfrm>
          <a:prstGeom prst="roundRect">
            <a:avLst>
              <a:gd name="adj" fmla="val 31191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0087" y="4369520"/>
            <a:ext cx="1584088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b="1" i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800" i="0" dirty="0"/>
              <a:t>2 4 3 5 1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249" y="-19050"/>
            <a:ext cx="3332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«С потерей </a:t>
            </a:r>
            <a:r>
              <a:rPr lang="ru-RU" sz="2400" b="1" i="1" dirty="0" smtClean="0">
                <a:solidFill>
                  <a:srgbClr val="FFC000"/>
                </a:solidFill>
              </a:rPr>
              <a:t>Москвы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Россия еще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не потеряна!»</a:t>
            </a:r>
          </a:p>
        </p:txBody>
      </p:sp>
    </p:spTree>
    <p:extLst>
      <p:ext uri="{BB962C8B-B14F-4D97-AF65-F5344CB8AC3E}">
        <p14:creationId xmlns:p14="http://schemas.microsoft.com/office/powerpoint/2010/main" val="102091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747" grpId="0"/>
      <p:bldP spid="4" grpId="0"/>
      <p:bldP spid="5" grpId="0"/>
      <p:bldP spid="31750" grpId="0"/>
      <p:bldP spid="7" grpId="0"/>
      <p:bldP spid="8" grpId="0" animBg="1"/>
      <p:bldP spid="31754" grpId="0" animBg="1"/>
      <p:bldP spid="3" grpId="0" animBg="1"/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7919601">
            <a:off x="-188140" y="2394863"/>
            <a:ext cx="5557798" cy="443198"/>
          </a:xfrm>
        </p:spPr>
        <p:txBody>
          <a:bodyPr/>
          <a:lstStyle/>
          <a:p>
            <a:pPr algn="ctr"/>
            <a:r>
              <a:rPr lang="ru-RU" b="1" spc="0" dirty="0"/>
              <a:t>Поди туда-не знаю куда!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625975" y="255587"/>
            <a:ext cx="4518025" cy="2114425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</a:pP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Чьи это слова?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«Если я возьму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Киев,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я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схвачу Россию за ноги.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Если я овладею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Петербургом,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я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возьму ее за голову.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Заняв Москву, я поражу ее в сердце»</a:t>
            </a:r>
          </a:p>
        </p:txBody>
      </p:sp>
      <p:sp>
        <p:nvSpPr>
          <p:cNvPr id="7" name="Объект 6"/>
          <p:cNvSpPr txBox="1">
            <a:spLocks/>
          </p:cNvSpPr>
          <p:nvPr/>
        </p:nvSpPr>
        <p:spPr>
          <a:xfrm>
            <a:off x="76201" y="666750"/>
            <a:ext cx="3200400" cy="1751013"/>
          </a:xfrm>
          <a:prstGeom prst="rect">
            <a:avLst/>
          </a:prstGeom>
          <a:noFill/>
        </p:spPr>
        <p:txBody>
          <a:bodyPr/>
          <a:lstStyle>
            <a:lvl1pPr marL="395288" indent="-3952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2813" indent="-3952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57300" indent="-3429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3375" indent="-3444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939925" indent="-33496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151" indent="-228559" algn="l" defTabSz="91423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9" indent="-228559" algn="l" defTabSz="91423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8" indent="-228559" algn="l" defTabSz="91423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6" indent="-228559" algn="l" defTabSz="91423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800" b="1" i="1" dirty="0" smtClean="0">
                <a:solidFill>
                  <a:srgbClr val="FFC000"/>
                </a:solidFill>
              </a:rPr>
              <a:t>Направлением  главного удара Наполеон избрал:</a:t>
            </a:r>
            <a:r>
              <a:rPr lang="ru-RU" sz="1800" b="1" i="1" dirty="0" smtClean="0"/>
              <a:t>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300" b="1" i="1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400" b="1" i="1" dirty="0" smtClean="0"/>
              <a:t>1</a:t>
            </a:r>
            <a:r>
              <a:rPr lang="ru-RU" sz="1800" b="1" i="1" dirty="0" smtClean="0"/>
              <a:t>. </a:t>
            </a:r>
            <a:r>
              <a:rPr lang="ru-RU" sz="1800" b="1" i="1" dirty="0" smtClean="0"/>
              <a:t>Санкт-Петербург;</a:t>
            </a:r>
            <a:endParaRPr lang="ru-RU" sz="1800" b="1" i="1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800" b="1" i="1" dirty="0" smtClean="0"/>
              <a:t>2. </a:t>
            </a:r>
            <a:r>
              <a:rPr lang="ru-RU" sz="1800" b="1" i="1" dirty="0" smtClean="0"/>
              <a:t>Москву;</a:t>
            </a:r>
            <a:endParaRPr lang="ru-RU" sz="1800" b="1" i="1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800" b="1" i="1" dirty="0" smtClean="0"/>
              <a:t>3.  </a:t>
            </a:r>
            <a:r>
              <a:rPr lang="ru-RU" sz="1800" b="1" i="1" dirty="0" smtClean="0"/>
              <a:t>Киев.</a:t>
            </a:r>
            <a:endParaRPr lang="ru-RU" sz="1800" b="1" i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24199" y="2800350"/>
            <a:ext cx="5943601" cy="216982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indent="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  <a:lvl2pPr marL="912813" indent="-395288" eaLnBrk="0" hangingPunct="0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2pPr>
            <a:lvl3pPr marL="1257300" indent="-342900" eaLnBrk="0" hangingPunct="0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3pPr>
            <a:lvl4pPr marL="1603375" indent="-344488" eaLnBrk="0" hangingPunct="0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4pPr>
            <a:lvl5pPr marL="1939925" indent="-334963" eaLnBrk="0" hangingPunct="0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5pPr>
            <a:lvl6pPr marL="2514151" indent="-228559" defTabSz="914236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269" indent="-228559" defTabSz="914236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8388" indent="-228559" defTabSz="914236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5506" indent="-228559" defTabSz="914236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C000"/>
                </a:solidFill>
              </a:rPr>
              <a:t>Бородинское сражение закончилось</a:t>
            </a:r>
            <a:r>
              <a:rPr lang="ru-RU" sz="2400" dirty="0" smtClean="0">
                <a:solidFill>
                  <a:srgbClr val="FFC000"/>
                </a:solidFill>
              </a:rPr>
              <a:t>:</a:t>
            </a:r>
            <a:endParaRPr lang="ru-RU" sz="2400" dirty="0">
              <a:solidFill>
                <a:srgbClr val="FFC000"/>
              </a:solidFill>
            </a:endParaRPr>
          </a:p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 smtClean="0"/>
              <a:t>победой </a:t>
            </a:r>
            <a:r>
              <a:rPr lang="ru-RU" dirty="0"/>
              <a:t>русской </a:t>
            </a:r>
            <a:r>
              <a:rPr lang="ru-RU" dirty="0" smtClean="0"/>
              <a:t>армии;</a:t>
            </a:r>
            <a:endParaRPr lang="ru-RU" dirty="0"/>
          </a:p>
          <a:p>
            <a:r>
              <a:rPr lang="ru-RU" dirty="0" smtClean="0"/>
              <a:t>2. </a:t>
            </a:r>
            <a:r>
              <a:rPr lang="ru-RU" dirty="0" smtClean="0"/>
              <a:t>поражением </a:t>
            </a:r>
            <a:r>
              <a:rPr lang="ru-RU" dirty="0"/>
              <a:t>русской </a:t>
            </a:r>
            <a:r>
              <a:rPr lang="ru-RU" dirty="0" smtClean="0"/>
              <a:t>армии;</a:t>
            </a:r>
            <a:endParaRPr lang="ru-RU" dirty="0"/>
          </a:p>
          <a:p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 smtClean="0"/>
              <a:t>отступлением </a:t>
            </a:r>
            <a:r>
              <a:rPr lang="ru-RU" dirty="0"/>
              <a:t>французской </a:t>
            </a:r>
            <a:r>
              <a:rPr lang="ru-RU" dirty="0" smtClean="0"/>
              <a:t>армии;</a:t>
            </a:r>
            <a:endParaRPr lang="ru-RU" dirty="0"/>
          </a:p>
          <a:p>
            <a:r>
              <a:rPr lang="ru-RU" dirty="0"/>
              <a:t>4. </a:t>
            </a:r>
            <a:r>
              <a:rPr lang="ru-RU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принесло победы ни одной  из </a:t>
            </a:r>
            <a:r>
              <a:rPr lang="ru-RU" dirty="0" smtClean="0"/>
              <a:t>сторон.</a:t>
            </a:r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15200" y="2186930"/>
            <a:ext cx="1547603" cy="46166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latin typeface="Corbel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sz="2400" b="1" dirty="0"/>
              <a:t>Наполеон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50" y="2417763"/>
            <a:ext cx="1651414" cy="46166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latin typeface="Corbel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sz="2400" b="1" dirty="0"/>
              <a:t>На Москву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24400" y="4476750"/>
            <a:ext cx="3492046" cy="46166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latin typeface="Corbel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sz="2400" b="1" dirty="0"/>
              <a:t>Победой русской армии</a:t>
            </a:r>
          </a:p>
        </p:txBody>
      </p:sp>
      <p:pic>
        <p:nvPicPr>
          <p:cNvPr id="12" name="Picture 5" descr="C:\Users\СВУ-СПб\Desktop\Пажи\гренадер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99000" l="704" r="97535">
                        <a14:foregroundMark x1="25352" y1="69000" x2="25352" y2="69000"/>
                        <a14:foregroundMark x1="29577" y1="57400" x2="25704" y2="78800"/>
                        <a14:foregroundMark x1="29930" y1="6800" x2="29930" y2="6800"/>
                        <a14:foregroundMark x1="28873" y1="2000" x2="28873" y2="2000"/>
                        <a14:foregroundMark x1="30282" y1="1200" x2="30282" y2="1200"/>
                        <a14:foregroundMark x1="50000" y1="95000" x2="50000" y2="95000"/>
                        <a14:foregroundMark x1="14789" y1="99000" x2="14789" y2="99000"/>
                        <a14:foregroundMark x1="1056" y1="61800" x2="1056" y2="61800"/>
                        <a14:foregroundMark x1="30634" y1="46200" x2="30634" y2="46200"/>
                        <a14:foregroundMark x1="97535" y1="38800" x2="97535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0380" y="2908704"/>
            <a:ext cx="1267420" cy="22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СВУ-СПб\Desktop\Пажи\que131842725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0000" y1="6000" x2="60000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718" y="71749"/>
            <a:ext cx="604758" cy="18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99652" y="52372"/>
            <a:ext cx="3217823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4400" b="1" spc="500" dirty="0" smtClean="0"/>
              <a:t>Разминка</a:t>
            </a:r>
            <a:endParaRPr lang="ru-RU" sz="4400" b="1" spc="500" dirty="0"/>
          </a:p>
        </p:txBody>
      </p:sp>
    </p:spTree>
    <p:extLst>
      <p:ext uri="{BB962C8B-B14F-4D97-AF65-F5344CB8AC3E}">
        <p14:creationId xmlns:p14="http://schemas.microsoft.com/office/powerpoint/2010/main" val="3310150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4465234" y="1355361"/>
            <a:ext cx="3838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1. Звучал </a:t>
            </a:r>
            <a:r>
              <a:rPr lang="ru-RU" altLang="ru-RU" dirty="0"/>
              <a:t>булат, картечь визжала,</a:t>
            </a:r>
          </a:p>
          <a:p>
            <a:pPr eaLnBrk="1" hangingPunct="1"/>
            <a:r>
              <a:rPr lang="ru-RU" altLang="ru-RU" dirty="0"/>
              <a:t> Рука бойцов колоть устала,</a:t>
            </a:r>
          </a:p>
        </p:txBody>
      </p:sp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4543425" y="2901047"/>
            <a:ext cx="4193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3. Вам </a:t>
            </a:r>
            <a:r>
              <a:rPr lang="ru-RU" altLang="ru-RU" dirty="0"/>
              <a:t>не видать таких сражений!..</a:t>
            </a:r>
          </a:p>
          <a:p>
            <a:pPr eaLnBrk="1" hangingPunct="1"/>
            <a:r>
              <a:rPr lang="ru-RU" altLang="ru-RU" dirty="0"/>
              <a:t> Носились знамена, как тени,</a:t>
            </a:r>
          </a:p>
        </p:txBody>
      </p:sp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5076825" y="3726418"/>
            <a:ext cx="2872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4. В </a:t>
            </a:r>
            <a:r>
              <a:rPr lang="ru-RU" altLang="ru-RU" dirty="0"/>
              <a:t>дыму огонь блестел,</a:t>
            </a:r>
          </a:p>
        </p:txBody>
      </p:sp>
      <p:sp>
        <p:nvSpPr>
          <p:cNvPr id="32774" name="Прямоугольник 6"/>
          <p:cNvSpPr>
            <a:spLocks noChangeArrowheads="1"/>
          </p:cNvSpPr>
          <p:nvPr/>
        </p:nvSpPr>
        <p:spPr bwMode="auto">
          <a:xfrm>
            <a:off x="4888447" y="2123212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2. И </a:t>
            </a:r>
            <a:r>
              <a:rPr lang="ru-RU" altLang="ru-RU" dirty="0"/>
              <a:t>ядрам пролетать мешала</a:t>
            </a:r>
          </a:p>
          <a:p>
            <a:pPr eaLnBrk="1" hangingPunct="1"/>
            <a:r>
              <a:rPr lang="ru-RU" altLang="ru-RU" dirty="0"/>
              <a:t> Гора кровавых тел.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728876" y="4543092"/>
            <a:ext cx="2028825" cy="52322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chemeClr val="lt1"/>
                </a:solidFill>
                <a:latin typeface="+mn-lt"/>
                <a:cs typeface="+mn-cs"/>
              </a:rPr>
              <a:t>Бородино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0747" y="4520356"/>
            <a:ext cx="1295400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800" b="1" i="0">
                <a:solidFill>
                  <a:schemeClr val="lt1"/>
                </a:solidFill>
                <a:latin typeface="+mn-lt"/>
                <a:cs typeface="+mn-cs"/>
              </a:defRPr>
            </a:lvl1pPr>
            <a:lvl2pPr marL="742950" indent="-285750" eaLnBrk="0" hangingPunct="0"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 marL="1143000" indent="-228600" eaLnBrk="0" hangingPunct="0"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 marL="1600200" indent="-228600" eaLnBrk="0" hangingPunct="0"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 marL="2057400" indent="-228600" eaLnBrk="0" hangingPunct="0"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3 4 1 2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249" y="-19050"/>
            <a:ext cx="3332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«С потерей </a:t>
            </a:r>
            <a:r>
              <a:rPr lang="ru-RU" sz="2400" b="1" i="1" dirty="0" smtClean="0">
                <a:solidFill>
                  <a:srgbClr val="FFC000"/>
                </a:solidFill>
              </a:rPr>
              <a:t>Москвы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Россия еще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не потеряна!»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543425" y="361950"/>
            <a:ext cx="4491574" cy="4088392"/>
          </a:xfrm>
          <a:prstGeom prst="round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 rot="17883973">
            <a:off x="-626008" y="2412707"/>
            <a:ext cx="6385342" cy="304699"/>
          </a:xfrm>
        </p:spPr>
        <p:txBody>
          <a:bodyPr/>
          <a:lstStyle/>
          <a:p>
            <a:pPr algn="ctr"/>
            <a:r>
              <a:rPr lang="ru-RU" altLang="ru-RU" sz="2200" b="1" i="1" dirty="0" smtClean="0">
                <a:solidFill>
                  <a:srgbClr val="FFC000"/>
                </a:solidFill>
                <a:cs typeface="Tunga" panose="020B0502040204020203" pitchFamily="34" charset="0"/>
              </a:rPr>
              <a:t>Восстановите  и прочтите  стихотворение</a:t>
            </a:r>
            <a:endParaRPr lang="ru-RU" altLang="ru-RU" sz="2200" b="1" i="1" dirty="0">
              <a:solidFill>
                <a:srgbClr val="FFC000"/>
              </a:solidFill>
              <a:cs typeface="Tunga" panose="020B0502040204020203" pitchFamily="34" charset="0"/>
            </a:endParaRPr>
          </a:p>
        </p:txBody>
      </p:sp>
      <p:sp>
        <p:nvSpPr>
          <p:cNvPr id="2" name="Полилиния 1"/>
          <p:cNvSpPr/>
          <p:nvPr/>
        </p:nvSpPr>
        <p:spPr bwMode="auto">
          <a:xfrm>
            <a:off x="8467" y="1151467"/>
            <a:ext cx="2997200" cy="3996266"/>
          </a:xfrm>
          <a:custGeom>
            <a:avLst/>
            <a:gdLst>
              <a:gd name="connsiteX0" fmla="*/ 922866 w 2997200"/>
              <a:gd name="connsiteY0" fmla="*/ 3996266 h 3996266"/>
              <a:gd name="connsiteX1" fmla="*/ 0 w 2997200"/>
              <a:gd name="connsiteY1" fmla="*/ 3996266 h 3996266"/>
              <a:gd name="connsiteX2" fmla="*/ 0 w 2997200"/>
              <a:gd name="connsiteY2" fmla="*/ 0 h 3996266"/>
              <a:gd name="connsiteX3" fmla="*/ 2997200 w 2997200"/>
              <a:gd name="connsiteY3" fmla="*/ 0 h 3996266"/>
              <a:gd name="connsiteX4" fmla="*/ 922866 w 2997200"/>
              <a:gd name="connsiteY4" fmla="*/ 3996266 h 399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7200" h="3996266">
                <a:moveTo>
                  <a:pt x="922866" y="3996266"/>
                </a:moveTo>
                <a:lnTo>
                  <a:pt x="0" y="3996266"/>
                </a:lnTo>
                <a:lnTo>
                  <a:pt x="0" y="0"/>
                </a:lnTo>
                <a:lnTo>
                  <a:pt x="2997200" y="0"/>
                </a:lnTo>
                <a:lnTo>
                  <a:pt x="922866" y="3996266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97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3" grpId="0"/>
      <p:bldP spid="32774" grpId="0"/>
      <p:bldP spid="9" grpId="0" animBg="1"/>
      <p:bldP spid="3" grpId="0" animBg="1"/>
      <p:bldP spid="10" grpId="0"/>
      <p:bldP spid="4" grpId="0" animBg="1"/>
      <p:bldP spid="12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78885" y="1083322"/>
            <a:ext cx="3539831" cy="1620000"/>
          </a:xfrm>
          <a:prstGeom prst="round2Diag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Прямоугольник 4"/>
          <p:cNvSpPr>
            <a:spLocks noChangeArrowheads="1"/>
          </p:cNvSpPr>
          <p:nvPr/>
        </p:nvSpPr>
        <p:spPr bwMode="auto">
          <a:xfrm>
            <a:off x="5645763" y="4165644"/>
            <a:ext cx="1410964" cy="52322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chemeClr val="lt1"/>
                </a:solidFill>
                <a:latin typeface="+mn-lt"/>
                <a:cs typeface="+mn-cs"/>
              </a:rPr>
              <a:t>Шпага 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690041" y="1776566"/>
            <a:ext cx="2235618" cy="1348512"/>
          </a:xfrm>
          <a:prstGeom prst="round2Diag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Прямоугольник 8"/>
          <p:cNvSpPr>
            <a:spLocks noChangeArrowheads="1"/>
          </p:cNvSpPr>
          <p:nvPr/>
        </p:nvSpPr>
        <p:spPr bwMode="auto">
          <a:xfrm>
            <a:off x="4058768" y="4162612"/>
            <a:ext cx="1398396" cy="52322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chemeClr val="lt1"/>
                </a:solidFill>
                <a:latin typeface="+mn-lt"/>
                <a:cs typeface="+mn-cs"/>
              </a:rPr>
              <a:t>Сабля </a:t>
            </a:r>
          </a:p>
        </p:txBody>
      </p:sp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80494" y="1054010"/>
            <a:ext cx="3481207" cy="1620000"/>
          </a:xfrm>
          <a:prstGeom prst="round2Diag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Прямоугольник 10"/>
          <p:cNvSpPr>
            <a:spLocks noChangeArrowheads="1"/>
          </p:cNvSpPr>
          <p:nvPr/>
        </p:nvSpPr>
        <p:spPr bwMode="auto">
          <a:xfrm>
            <a:off x="7239000" y="3919423"/>
            <a:ext cx="1826141" cy="10156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lt1"/>
                </a:solidFill>
                <a:latin typeface="+mn-lt"/>
                <a:cs typeface="+mn-cs"/>
              </a:rPr>
              <a:t>Кирасирские</a:t>
            </a:r>
            <a:r>
              <a:rPr lang="ru-RU" altLang="ru-RU" sz="2000" b="1" dirty="0">
                <a:solidFill>
                  <a:schemeClr val="lt1"/>
                </a:solidFill>
                <a:latin typeface="+mn-lt"/>
                <a:cs typeface="+mn-cs"/>
              </a:rPr>
              <a:t/>
            </a:r>
            <a:br>
              <a:rPr lang="ru-RU" altLang="ru-RU" sz="2000" b="1" dirty="0">
                <a:solidFill>
                  <a:schemeClr val="lt1"/>
                </a:solidFill>
                <a:latin typeface="+mn-lt"/>
                <a:cs typeface="+mn-cs"/>
              </a:rPr>
            </a:br>
            <a:r>
              <a:rPr lang="ru-RU" altLang="ru-RU" sz="2000" b="1" dirty="0">
                <a:solidFill>
                  <a:schemeClr val="lt1"/>
                </a:solidFill>
                <a:latin typeface="+mn-lt"/>
                <a:cs typeface="+mn-cs"/>
              </a:rPr>
              <a:t> офицерские</a:t>
            </a:r>
            <a:br>
              <a:rPr lang="ru-RU" altLang="ru-RU" sz="2000" b="1" dirty="0">
                <a:solidFill>
                  <a:schemeClr val="lt1"/>
                </a:solidFill>
                <a:latin typeface="+mn-lt"/>
                <a:cs typeface="+mn-cs"/>
              </a:rPr>
            </a:br>
            <a:r>
              <a:rPr lang="ru-RU" altLang="ru-RU" sz="2000" b="1" dirty="0">
                <a:solidFill>
                  <a:schemeClr val="lt1"/>
                </a:solidFill>
                <a:latin typeface="+mn-lt"/>
                <a:cs typeface="+mn-cs"/>
              </a:rPr>
              <a:t> палаши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190" y="-19050"/>
            <a:ext cx="31887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</a:rPr>
              <a:t>«Пуля дура – </a:t>
            </a:r>
            <a:r>
              <a:rPr lang="ru-RU" sz="2800" b="1" i="1" dirty="0" smtClean="0">
                <a:solidFill>
                  <a:srgbClr val="FFC000"/>
                </a:solidFill>
              </a:rPr>
              <a:t/>
            </a:r>
            <a:br>
              <a:rPr lang="ru-RU" sz="2800" b="1" i="1" dirty="0" smtClean="0">
                <a:solidFill>
                  <a:srgbClr val="FFC000"/>
                </a:solidFill>
              </a:rPr>
            </a:br>
            <a:r>
              <a:rPr lang="ru-RU" sz="2800" b="1" i="1" dirty="0" smtClean="0">
                <a:solidFill>
                  <a:srgbClr val="FFC000"/>
                </a:solidFill>
              </a:rPr>
              <a:t>штык </a:t>
            </a:r>
            <a:r>
              <a:rPr lang="ru-RU" sz="2800" b="1" i="1" dirty="0">
                <a:solidFill>
                  <a:srgbClr val="FFC000"/>
                </a:solidFill>
              </a:rPr>
              <a:t>молодец»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7820612">
            <a:off x="-279008" y="2288662"/>
            <a:ext cx="5720059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4400" b="1" spc="0" dirty="0"/>
              <a:t>Назовите   оружие</a:t>
            </a:r>
          </a:p>
        </p:txBody>
      </p:sp>
      <p:pic>
        <p:nvPicPr>
          <p:cNvPr id="7170" name="Picture 2" descr="ÐÐ°ÑÑÐ¸Ð½ÐºÐ¸ Ð¿Ð¾ Ð·Ð°Ð¿ÑÐ¾ÑÑ Ð³ÑÑÐ°Ñ Ñ ÑÐ°Ð±Ð»ÐµÐ¹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8177" y="811624"/>
            <a:ext cx="2954177" cy="44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989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5" grpId="0" animBg="1"/>
      <p:bldP spid="30727" grpId="0" animBg="1"/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75" y="1001219"/>
            <a:ext cx="1549003" cy="20141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516" y="2612457"/>
            <a:ext cx="2819400" cy="17107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Прямоугольник 8"/>
          <p:cNvSpPr>
            <a:spLocks noChangeArrowheads="1"/>
          </p:cNvSpPr>
          <p:nvPr/>
        </p:nvSpPr>
        <p:spPr bwMode="auto">
          <a:xfrm>
            <a:off x="5943599" y="4457793"/>
            <a:ext cx="3153235" cy="5847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sz="1600" b="1" dirty="0"/>
              <a:t>Пистолеты с кремневыми </a:t>
            </a:r>
            <a:r>
              <a:rPr lang="ru-RU" altLang="ru-RU" sz="1600" b="1" dirty="0" smtClean="0"/>
              <a:t/>
            </a:r>
            <a:br>
              <a:rPr lang="ru-RU" altLang="ru-RU" sz="1600" b="1" dirty="0" smtClean="0"/>
            </a:br>
            <a:r>
              <a:rPr lang="ru-RU" altLang="ru-RU" sz="1600" b="1" dirty="0" smtClean="0"/>
              <a:t>замками </a:t>
            </a:r>
            <a:r>
              <a:rPr lang="ru-RU" altLang="ru-RU" sz="1600" b="1" dirty="0"/>
              <a:t>и пояс с приборами</a:t>
            </a:r>
          </a:p>
        </p:txBody>
      </p:sp>
      <p:sp>
        <p:nvSpPr>
          <p:cNvPr id="31752" name="Прямоугольник 6"/>
          <p:cNvSpPr>
            <a:spLocks noChangeArrowheads="1"/>
          </p:cNvSpPr>
          <p:nvPr/>
        </p:nvSpPr>
        <p:spPr bwMode="auto">
          <a:xfrm>
            <a:off x="342699" y="3181350"/>
            <a:ext cx="1304781" cy="338554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1600" b="1" dirty="0" smtClean="0"/>
              <a:t>Пистолеты</a:t>
            </a:r>
            <a:endParaRPr lang="ru-RU" altLang="ru-RU" sz="1600" b="1" dirty="0"/>
          </a:p>
        </p:txBody>
      </p:sp>
      <p:sp>
        <p:nvSpPr>
          <p:cNvPr id="34826" name="Прямоугольник 11"/>
          <p:cNvSpPr>
            <a:spLocks noChangeArrowheads="1"/>
          </p:cNvSpPr>
          <p:nvPr/>
        </p:nvSpPr>
        <p:spPr bwMode="auto">
          <a:xfrm>
            <a:off x="4267200" y="4457792"/>
            <a:ext cx="1219201" cy="58477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/>
              <a:t>Пехотные</a:t>
            </a:r>
            <a:br>
              <a:rPr lang="ru-RU" altLang="ru-RU" sz="1600" b="1" dirty="0" smtClean="0"/>
            </a:br>
            <a:r>
              <a:rPr lang="ru-RU" altLang="ru-RU" sz="1600" b="1" dirty="0" smtClean="0"/>
              <a:t> </a:t>
            </a:r>
            <a:r>
              <a:rPr lang="ru-RU" altLang="ru-RU" sz="1600" b="1" dirty="0"/>
              <a:t>ружья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190" y="-19050"/>
            <a:ext cx="31887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</a:rPr>
              <a:t>«Пуля дура – </a:t>
            </a:r>
            <a:r>
              <a:rPr lang="ru-RU" sz="2800" b="1" i="1" dirty="0" smtClean="0">
                <a:solidFill>
                  <a:srgbClr val="FFC000"/>
                </a:solidFill>
              </a:rPr>
              <a:t/>
            </a:r>
            <a:br>
              <a:rPr lang="ru-RU" sz="2800" b="1" i="1" dirty="0" smtClean="0">
                <a:solidFill>
                  <a:srgbClr val="FFC000"/>
                </a:solidFill>
              </a:rPr>
            </a:br>
            <a:r>
              <a:rPr lang="ru-RU" sz="2800" b="1" i="1" dirty="0" smtClean="0">
                <a:solidFill>
                  <a:srgbClr val="FFC000"/>
                </a:solidFill>
              </a:rPr>
              <a:t>штык </a:t>
            </a:r>
            <a:r>
              <a:rPr lang="ru-RU" sz="2800" b="1" i="1" dirty="0">
                <a:solidFill>
                  <a:srgbClr val="FFC000"/>
                </a:solidFill>
              </a:rPr>
              <a:t>молодец»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 rot="17820612">
            <a:off x="-279008" y="2288662"/>
            <a:ext cx="5720059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4400" b="1" spc="0" dirty="0"/>
              <a:t>Назовите   оружие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023154"/>
              </p:ext>
            </p:extLst>
          </p:nvPr>
        </p:nvGraphicFramePr>
        <p:xfrm>
          <a:off x="4463744" y="279029"/>
          <a:ext cx="982681" cy="401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5" imgW="1345680" imgH="5498280" progId="">
                  <p:embed/>
                </p:oleObj>
              </mc:Choice>
              <mc:Fallback>
                <p:oleObj r:id="rId5" imgW="1345680" imgH="5498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3744" y="279029"/>
                        <a:ext cx="982681" cy="4014158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0" name="Picture 20" descr="ÐÐ°ÑÑÐ¸Ð½ÐºÐ¸ Ð¿Ð¾ Ð·Ð°Ð¿ÑÐ¾ÑÑ ÑÐ¶ÐµÐ²ÑÐºÐ¸Ð¹ Ñ Ð¿Ð¸ÑÑÐ¾Ð»ÐµÑÐ¾Ð¼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5823" y="103485"/>
            <a:ext cx="3048786" cy="23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86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52" grpId="0" animBg="1"/>
      <p:bldP spid="34826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Заголовок 2"/>
          <p:cNvSpPr>
            <a:spLocks noGrp="1"/>
          </p:cNvSpPr>
          <p:nvPr>
            <p:ph type="title"/>
          </p:nvPr>
        </p:nvSpPr>
        <p:spPr>
          <a:xfrm>
            <a:off x="152400" y="57150"/>
            <a:ext cx="3276600" cy="1052596"/>
          </a:xfrm>
        </p:spPr>
        <p:txBody>
          <a:bodyPr/>
          <a:lstStyle/>
          <a:p>
            <a:r>
              <a:rPr lang="ru-RU" altLang="ru-RU" sz="1900" b="1" dirty="0">
                <a:cs typeface="Tunga" panose="020B0502040204020203" pitchFamily="34" charset="0"/>
              </a:rPr>
              <a:t>В ужасах войны кровавой</a:t>
            </a:r>
            <a:br>
              <a:rPr lang="ru-RU" altLang="ru-RU" sz="1900" b="1" dirty="0">
                <a:cs typeface="Tunga" panose="020B0502040204020203" pitchFamily="34" charset="0"/>
              </a:rPr>
            </a:br>
            <a:r>
              <a:rPr lang="ru-RU" altLang="ru-RU" sz="1900" b="1" dirty="0">
                <a:cs typeface="Tunga" panose="020B0502040204020203" pitchFamily="34" charset="0"/>
              </a:rPr>
              <a:t>Я опасности искал,</a:t>
            </a:r>
            <a:br>
              <a:rPr lang="ru-RU" altLang="ru-RU" sz="1900" b="1" dirty="0">
                <a:cs typeface="Tunga" panose="020B0502040204020203" pitchFamily="34" charset="0"/>
              </a:rPr>
            </a:br>
            <a:r>
              <a:rPr lang="ru-RU" altLang="ru-RU" sz="1900" b="1" dirty="0">
                <a:cs typeface="Tunga" panose="020B0502040204020203" pitchFamily="34" charset="0"/>
              </a:rPr>
              <a:t>Я горел бессмертной славой,</a:t>
            </a:r>
            <a:br>
              <a:rPr lang="ru-RU" altLang="ru-RU" sz="1900" b="1" dirty="0">
                <a:cs typeface="Tunga" panose="020B0502040204020203" pitchFamily="34" charset="0"/>
              </a:rPr>
            </a:br>
            <a:r>
              <a:rPr lang="ru-RU" altLang="ru-RU" sz="1900" b="1" dirty="0">
                <a:cs typeface="Tunga" panose="020B0502040204020203" pitchFamily="34" charset="0"/>
              </a:rPr>
              <a:t>Разрушением </a:t>
            </a:r>
            <a:r>
              <a:rPr lang="ru-RU" altLang="ru-RU" sz="1900" b="1" dirty="0" smtClean="0">
                <a:cs typeface="Tunga" panose="020B0502040204020203" pitchFamily="34" charset="0"/>
              </a:rPr>
              <a:t>дышал</a:t>
            </a:r>
            <a:endParaRPr lang="ru-RU" altLang="ru-RU" sz="1900" b="1" dirty="0">
              <a:cs typeface="Tunga" panose="020B0502040204020203" pitchFamily="34" charset="0"/>
            </a:endParaRPr>
          </a:p>
        </p:txBody>
      </p:sp>
      <p:sp>
        <p:nvSpPr>
          <p:cNvPr id="35844" name="Прямоугольник 5"/>
          <p:cNvSpPr>
            <a:spLocks noChangeArrowheads="1"/>
          </p:cNvSpPr>
          <p:nvPr/>
        </p:nvSpPr>
        <p:spPr bwMode="auto">
          <a:xfrm>
            <a:off x="4444969" y="137039"/>
            <a:ext cx="4356906" cy="4154984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Но коль враг ожесточенный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Нам дерзнет </a:t>
            </a:r>
            <a:r>
              <a:rPr lang="ru-RU" altLang="ru-RU" sz="2400" b="1" dirty="0" err="1">
                <a:solidFill>
                  <a:schemeClr val="lt1"/>
                </a:solidFill>
                <a:latin typeface="+mn-lt"/>
                <a:cs typeface="+mn-cs"/>
              </a:rPr>
              <a:t>противустать</a:t>
            </a:r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,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Первый долг мой, долг священный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Вновь за родину восстать;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Друг твой в поле </a:t>
            </a:r>
            <a:r>
              <a:rPr lang="ru-RU" altLang="ru-RU" sz="2400" b="1" dirty="0" err="1">
                <a:solidFill>
                  <a:schemeClr val="lt1"/>
                </a:solidFill>
                <a:latin typeface="+mn-lt"/>
                <a:cs typeface="+mn-cs"/>
              </a:rPr>
              <a:t>появи́тся</a:t>
            </a:r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,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Еще саблею блеснет,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Или в лаврах возвратится,</a:t>
            </a:r>
          </a:p>
          <a:p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Иль на лаврах </a:t>
            </a:r>
            <a:r>
              <a:rPr lang="ru-RU" altLang="ru-RU" sz="2400" b="1" dirty="0" smtClean="0">
                <a:solidFill>
                  <a:schemeClr val="lt1"/>
                </a:solidFill>
                <a:latin typeface="+mn-lt"/>
                <a:cs typeface="+mn-cs"/>
              </a:rPr>
              <a:t>мертв</a:t>
            </a:r>
            <a:br>
              <a:rPr lang="ru-RU" altLang="ru-RU" sz="2400" b="1" dirty="0" smtClean="0">
                <a:solidFill>
                  <a:schemeClr val="lt1"/>
                </a:solidFill>
                <a:latin typeface="+mn-lt"/>
                <a:cs typeface="+mn-cs"/>
              </a:rPr>
            </a:br>
            <a:r>
              <a:rPr lang="ru-RU" altLang="ru-RU" sz="2400" b="1" dirty="0" smtClean="0">
                <a:solidFill>
                  <a:schemeClr val="lt1"/>
                </a:solidFill>
                <a:latin typeface="+mn-lt"/>
                <a:cs typeface="+mn-cs"/>
              </a:rPr>
              <a:t>падет</a:t>
            </a:r>
            <a:r>
              <a:rPr lang="ru-RU" altLang="ru-RU" sz="2400" b="1" dirty="0">
                <a:solidFill>
                  <a:schemeClr val="lt1"/>
                </a:solidFill>
                <a:latin typeface="+mn-lt"/>
                <a:cs typeface="+mn-cs"/>
              </a:rPr>
              <a:t>!.. </a:t>
            </a:r>
          </a:p>
        </p:txBody>
      </p:sp>
      <p:sp>
        <p:nvSpPr>
          <p:cNvPr id="35845" name="Прямоугольник 6"/>
          <p:cNvSpPr>
            <a:spLocks noChangeArrowheads="1"/>
          </p:cNvSpPr>
          <p:nvPr/>
        </p:nvSpPr>
        <p:spPr bwMode="auto">
          <a:xfrm>
            <a:off x="6788635" y="4016739"/>
            <a:ext cx="2082237" cy="369332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lt1"/>
                </a:solidFill>
                <a:latin typeface="+mn-lt"/>
                <a:cs typeface="+mn-cs"/>
              </a:rPr>
              <a:t> Денис Давыдов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3048000" y="4462753"/>
            <a:ext cx="5880906" cy="646331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n>
                  <a:solidFill>
                    <a:schemeClr val="tx1"/>
                  </a:solidFill>
                </a:ln>
                <a:latin typeface="+mn-lt"/>
              </a:rPr>
              <a:t>Какова  параллель между </a:t>
            </a:r>
            <a:r>
              <a:rPr lang="ru-RU" altLang="ru-RU" b="1" dirty="0">
                <a:ln>
                  <a:solidFill>
                    <a:schemeClr val="tx1"/>
                  </a:solidFill>
                </a:ln>
                <a:latin typeface="+mn-lt"/>
              </a:rPr>
              <a:t>Денисом Давыдовым </a:t>
            </a:r>
            <a:r>
              <a:rPr lang="ru-RU" altLang="ru-RU" b="1" dirty="0" smtClean="0">
                <a:ln>
                  <a:solidFill>
                    <a:schemeClr val="tx1"/>
                  </a:solidFill>
                </a:ln>
                <a:latin typeface="+mn-lt"/>
              </a:rPr>
              <a:t/>
            </a:r>
            <a:br>
              <a:rPr lang="ru-RU" altLang="ru-RU" b="1" dirty="0" smtClean="0">
                <a:ln>
                  <a:solidFill>
                    <a:schemeClr val="tx1"/>
                  </a:solidFill>
                </a:ln>
                <a:latin typeface="+mn-lt"/>
              </a:rPr>
            </a:br>
            <a:r>
              <a:rPr lang="ru-RU" altLang="ru-RU" b="1" dirty="0" smtClean="0">
                <a:ln>
                  <a:solidFill>
                    <a:schemeClr val="tx1"/>
                  </a:solidFill>
                </a:ln>
                <a:latin typeface="+mn-lt"/>
              </a:rPr>
              <a:t>и </a:t>
            </a:r>
            <a:r>
              <a:rPr lang="ru-RU" altLang="ru-RU" b="1" dirty="0">
                <a:ln>
                  <a:solidFill>
                    <a:schemeClr val="tx1"/>
                  </a:solidFill>
                </a:ln>
                <a:latin typeface="+mn-lt"/>
              </a:rPr>
              <a:t>нынешним  временем.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17820612">
            <a:off x="-279008" y="2288662"/>
            <a:ext cx="5720059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4400" b="1" spc="0" dirty="0"/>
              <a:t>Назовите   </a:t>
            </a:r>
            <a:r>
              <a:rPr lang="ru-RU" sz="4400" b="1" spc="0" dirty="0" smtClean="0"/>
              <a:t>поэта</a:t>
            </a:r>
            <a:endParaRPr lang="ru-RU" sz="4400" b="1" spc="0" dirty="0"/>
          </a:p>
        </p:txBody>
      </p:sp>
      <p:sp>
        <p:nvSpPr>
          <p:cNvPr id="9" name="Полилиния 8"/>
          <p:cNvSpPr/>
          <p:nvPr/>
        </p:nvSpPr>
        <p:spPr bwMode="auto">
          <a:xfrm>
            <a:off x="28575" y="1259987"/>
            <a:ext cx="2669011" cy="3840651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50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4" grpId="0" animBg="1"/>
      <p:bldP spid="35845" grpId="0" animBg="1"/>
      <p:bldP spid="35846" grpId="0" animBg="1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1752600" y="57150"/>
            <a:ext cx="5715000" cy="990600"/>
          </a:xfrm>
          <a:prstGeom prst="roundRect">
            <a:avLst/>
          </a:prstGeom>
          <a:gradFill>
            <a:gsLst>
              <a:gs pos="0">
                <a:schemeClr val="accent2">
                  <a:shade val="15000"/>
                  <a:satMod val="180000"/>
                  <a:alpha val="20000"/>
                </a:schemeClr>
              </a:gs>
              <a:gs pos="50000">
                <a:schemeClr val="accent2">
                  <a:shade val="45000"/>
                  <a:satMod val="170000"/>
                  <a:alpha val="20000"/>
                </a:schemeClr>
              </a:gs>
              <a:gs pos="70000">
                <a:schemeClr val="accent2">
                  <a:tint val="99000"/>
                  <a:shade val="65000"/>
                  <a:satMod val="155000"/>
                  <a:alpha val="20000"/>
                </a:schemeClr>
              </a:gs>
              <a:gs pos="100000">
                <a:schemeClr val="accent2">
                  <a:tint val="95500"/>
                  <a:shade val="100000"/>
                  <a:satMod val="155000"/>
                  <a:alpha val="2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Подведение итогов</a:t>
            </a:r>
          </a:p>
        </p:txBody>
      </p:sp>
    </p:spTree>
    <p:extLst>
      <p:ext uri="{BB962C8B-B14F-4D97-AF65-F5344CB8AC3E}">
        <p14:creationId xmlns:p14="http://schemas.microsoft.com/office/powerpoint/2010/main" val="1601418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67162"/>
            <a:ext cx="5557798" cy="3877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2800" b="1" spc="0" dirty="0"/>
              <a:t>Не даром помнит вся Россия…</a:t>
            </a:r>
          </a:p>
        </p:txBody>
      </p:sp>
      <p:sp>
        <p:nvSpPr>
          <p:cNvPr id="4" name="Объект 2"/>
          <p:cNvSpPr>
            <a:spLocks noGrp="1"/>
          </p:cNvSpPr>
          <p:nvPr>
            <p:ph sz="quarter" idx="4294967295"/>
          </p:nvPr>
        </p:nvSpPr>
        <p:spPr>
          <a:xfrm>
            <a:off x="4724401" y="57150"/>
            <a:ext cx="4316412" cy="568325"/>
          </a:xfrm>
          <a:prstGeom prst="rect">
            <a:avLst/>
          </a:prstGeo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1800" b="1" dirty="0">
                <a:latin typeface="Calibri" pitchFamily="34" charset="0"/>
              </a:rPr>
              <a:t>1. Кто </a:t>
            </a:r>
            <a:r>
              <a:rPr lang="ru-RU" sz="1800" b="1" dirty="0" smtClean="0">
                <a:latin typeface="Calibri" pitchFamily="34" charset="0"/>
              </a:rPr>
              <a:t>командовал  русской </a:t>
            </a:r>
            <a:r>
              <a:rPr lang="ru-RU" sz="1800" b="1" dirty="0">
                <a:latin typeface="Calibri" pitchFamily="34" charset="0"/>
              </a:rPr>
              <a:t>армией в начале </a:t>
            </a:r>
            <a:r>
              <a:rPr lang="ru-RU" sz="1800" b="1" dirty="0" smtClean="0">
                <a:latin typeface="Calibri" pitchFamily="34" charset="0"/>
              </a:rPr>
              <a:t>войны </a:t>
            </a:r>
            <a:r>
              <a:rPr lang="ru-RU" sz="1800" b="1" dirty="0">
                <a:latin typeface="Calibri" pitchFamily="34" charset="0"/>
              </a:rPr>
              <a:t>1812 года? </a:t>
            </a:r>
            <a:r>
              <a:rPr lang="ru-RU" sz="1800" b="1" dirty="0" smtClean="0">
                <a:latin typeface="Calibri" pitchFamily="34" charset="0"/>
              </a:rPr>
              <a:t> </a:t>
            </a:r>
            <a:endParaRPr lang="ru-RU" sz="1800" b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974585" y="1389339"/>
            <a:ext cx="2081404" cy="36933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Corbel" pitchFamily="34" charset="0"/>
                <a:cs typeface="+mn-cs"/>
              </a:rPr>
              <a:t>около </a:t>
            </a:r>
            <a:r>
              <a:rPr lang="ru-RU" dirty="0">
                <a:latin typeface="Corbel" pitchFamily="34" charset="0"/>
                <a:cs typeface="+mn-cs"/>
              </a:rPr>
              <a:t>610 тыс. чел</a:t>
            </a:r>
            <a:r>
              <a:rPr lang="ru-RU" dirty="0" smtClean="0">
                <a:latin typeface="Corbel" pitchFamily="34" charset="0"/>
                <a:cs typeface="+mn-cs"/>
              </a:rPr>
              <a:t>.</a:t>
            </a:r>
            <a:endParaRPr lang="ru-RU" dirty="0">
              <a:latin typeface="Corbel" pitchFamily="34" charset="0"/>
              <a:cs typeface="+mn-cs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218900" y="2147371"/>
            <a:ext cx="837089" cy="36933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Corbel" pitchFamily="34" charset="0"/>
                <a:cs typeface="+mn-cs"/>
              </a:rPr>
              <a:t>Неман</a:t>
            </a:r>
            <a:endParaRPr lang="ru-RU" dirty="0">
              <a:latin typeface="Corbel" pitchFamily="34" charset="0"/>
              <a:cs typeface="+mn-cs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636737" y="3725627"/>
            <a:ext cx="2419252" cy="36933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Corbel" pitchFamily="34" charset="0"/>
                <a:cs typeface="+mn-cs"/>
              </a:rPr>
              <a:t>земляное укрепление</a:t>
            </a:r>
            <a:endParaRPr lang="ru-RU" dirty="0">
              <a:latin typeface="Corbel" pitchFamily="34" charset="0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926945" y="3065782"/>
            <a:ext cx="2129044" cy="36933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Corbel" pitchFamily="34" charset="0"/>
                <a:cs typeface="+mn-cs"/>
              </a:rPr>
              <a:t>Бородинская битва</a:t>
            </a:r>
            <a:endParaRPr lang="ru-RU" dirty="0">
              <a:latin typeface="Corbel" pitchFamily="34" charset="0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852501" y="576023"/>
            <a:ext cx="2203488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orbel" pitchFamily="34" charset="0"/>
              </a:rPr>
              <a:t>Барклай </a:t>
            </a:r>
            <a:r>
              <a:rPr lang="ru-RU" dirty="0">
                <a:solidFill>
                  <a:schemeClr val="tx1"/>
                </a:solidFill>
                <a:latin typeface="Corbel" pitchFamily="34" charset="0"/>
              </a:rPr>
              <a:t>- де - </a:t>
            </a:r>
            <a:r>
              <a:rPr lang="ru-RU" dirty="0" smtClean="0">
                <a:solidFill>
                  <a:schemeClr val="tx1"/>
                </a:solidFill>
                <a:latin typeface="Corbel" pitchFamily="34" charset="0"/>
              </a:rPr>
              <a:t>Толли</a:t>
            </a:r>
            <a:endParaRPr lang="ru-RU" dirty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4267200" y="897730"/>
            <a:ext cx="45720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>
                <a:latin typeface="Corbel" pitchFamily="34" charset="0"/>
              </a:rPr>
              <a:t>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. Какова была численность французской армии  на начало войны? </a:t>
            </a: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3644900" y="1809750"/>
            <a:ext cx="545465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3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. Какую реку пришлось форсировать французам? </a:t>
            </a: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146425" y="2724150"/>
            <a:ext cx="644525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4. Какое важное событие произошло 26 августа 1812года?</a:t>
            </a:r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2743200" y="3554811"/>
            <a:ext cx="214219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5. Что такое редут? 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438400" y="4171950"/>
            <a:ext cx="658264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6. Кто правил Российской империей во время Отечественной войны? 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6960800" y="4639470"/>
            <a:ext cx="2095189" cy="36933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Corbel" pitchFamily="34" charset="0"/>
                <a:cs typeface="+mn-cs"/>
              </a:rPr>
              <a:t>Александр Первый</a:t>
            </a:r>
            <a:endParaRPr lang="ru-RU" dirty="0">
              <a:latin typeface="Corbel" pitchFamily="34" charset="0"/>
              <a:cs typeface="+mn-cs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99652" y="52372"/>
            <a:ext cx="3217823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800" b="1" spc="0" dirty="0" smtClean="0"/>
              <a:t>Мы долго молча отступали…</a:t>
            </a:r>
            <a:endParaRPr lang="ru-RU" sz="2800" b="1" spc="0" dirty="0"/>
          </a:p>
        </p:txBody>
      </p:sp>
      <p:sp>
        <p:nvSpPr>
          <p:cNvPr id="18" name="Полилиния 17"/>
          <p:cNvSpPr/>
          <p:nvPr/>
        </p:nvSpPr>
        <p:spPr bwMode="auto">
          <a:xfrm>
            <a:off x="28575" y="1100138"/>
            <a:ext cx="285750" cy="4000500"/>
          </a:xfrm>
          <a:custGeom>
            <a:avLst/>
            <a:gdLst>
              <a:gd name="connsiteX0" fmla="*/ 0 w 285750"/>
              <a:gd name="connsiteY0" fmla="*/ 4000500 h 4000500"/>
              <a:gd name="connsiteX1" fmla="*/ 0 w 285750"/>
              <a:gd name="connsiteY1" fmla="*/ 4000500 h 4000500"/>
              <a:gd name="connsiteX2" fmla="*/ 14288 w 285750"/>
              <a:gd name="connsiteY2" fmla="*/ 3729037 h 4000500"/>
              <a:gd name="connsiteX3" fmla="*/ 128588 w 285750"/>
              <a:gd name="connsiteY3" fmla="*/ 3443287 h 4000500"/>
              <a:gd name="connsiteX4" fmla="*/ 214313 w 285750"/>
              <a:gd name="connsiteY4" fmla="*/ 3086100 h 4000500"/>
              <a:gd name="connsiteX5" fmla="*/ 242888 w 285750"/>
              <a:gd name="connsiteY5" fmla="*/ 1514475 h 4000500"/>
              <a:gd name="connsiteX6" fmla="*/ 285750 w 285750"/>
              <a:gd name="connsiteY6" fmla="*/ 1143000 h 4000500"/>
              <a:gd name="connsiteX7" fmla="*/ 271463 w 285750"/>
              <a:gd name="connsiteY7" fmla="*/ 400050 h 4000500"/>
              <a:gd name="connsiteX8" fmla="*/ 242888 w 285750"/>
              <a:gd name="connsiteY8" fmla="*/ 228600 h 4000500"/>
              <a:gd name="connsiteX9" fmla="*/ 228600 w 285750"/>
              <a:gd name="connsiteY9" fmla="*/ 128587 h 4000500"/>
              <a:gd name="connsiteX10" fmla="*/ 171450 w 285750"/>
              <a:gd name="connsiteY10" fmla="*/ 100012 h 4000500"/>
              <a:gd name="connsiteX11" fmla="*/ 157163 w 285750"/>
              <a:gd name="connsiteY11" fmla="*/ 57150 h 4000500"/>
              <a:gd name="connsiteX12" fmla="*/ 100013 w 285750"/>
              <a:gd name="connsiteY12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750" h="4000500">
                <a:moveTo>
                  <a:pt x="0" y="4000500"/>
                </a:moveTo>
                <a:lnTo>
                  <a:pt x="0" y="4000500"/>
                </a:lnTo>
                <a:cubicBezTo>
                  <a:pt x="4763" y="3910012"/>
                  <a:pt x="-6087" y="3817329"/>
                  <a:pt x="14288" y="3729037"/>
                </a:cubicBezTo>
                <a:cubicBezTo>
                  <a:pt x="37356" y="3629077"/>
                  <a:pt x="96880" y="3540851"/>
                  <a:pt x="128588" y="3443287"/>
                </a:cubicBezTo>
                <a:cubicBezTo>
                  <a:pt x="168793" y="3319579"/>
                  <a:pt x="189951" y="3207905"/>
                  <a:pt x="214313" y="3086100"/>
                </a:cubicBezTo>
                <a:cubicBezTo>
                  <a:pt x="259379" y="2365017"/>
                  <a:pt x="211056" y="3201559"/>
                  <a:pt x="242888" y="1514475"/>
                </a:cubicBezTo>
                <a:cubicBezTo>
                  <a:pt x="245049" y="1399939"/>
                  <a:pt x="269875" y="1254127"/>
                  <a:pt x="285750" y="1143000"/>
                </a:cubicBezTo>
                <a:cubicBezTo>
                  <a:pt x="280988" y="895350"/>
                  <a:pt x="283061" y="647474"/>
                  <a:pt x="271463" y="400050"/>
                </a:cubicBezTo>
                <a:cubicBezTo>
                  <a:pt x="268750" y="342175"/>
                  <a:pt x="251924" y="285829"/>
                  <a:pt x="242888" y="228600"/>
                </a:cubicBezTo>
                <a:cubicBezTo>
                  <a:pt x="237636" y="195336"/>
                  <a:pt x="244955" y="158025"/>
                  <a:pt x="228600" y="128587"/>
                </a:cubicBezTo>
                <a:cubicBezTo>
                  <a:pt x="218256" y="109969"/>
                  <a:pt x="190500" y="109537"/>
                  <a:pt x="171450" y="100012"/>
                </a:cubicBezTo>
                <a:cubicBezTo>
                  <a:pt x="166688" y="85725"/>
                  <a:pt x="165517" y="69681"/>
                  <a:pt x="157163" y="57150"/>
                </a:cubicBezTo>
                <a:lnTo>
                  <a:pt x="100013" y="0"/>
                </a:lnTo>
              </a:path>
            </a:pathLst>
          </a:custGeom>
          <a:noFill/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 bwMode="auto">
          <a:xfrm>
            <a:off x="28575" y="885825"/>
            <a:ext cx="2771775" cy="4214813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875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/>
      <p:bldP spid="11" grpId="0"/>
      <p:bldP spid="12" grpId="0"/>
      <p:bldP spid="13" grpId="0"/>
      <p:bldP spid="14" grpId="0"/>
      <p:bldP spid="15" grpId="0" animBg="1" autoUpdateAnimBg="0"/>
      <p:bldP spid="16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4648201" y="133350"/>
            <a:ext cx="4338066" cy="553998"/>
          </a:xfrm>
          <a:extLst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ru-RU" sz="2000" dirty="0">
                <a:latin typeface="Corbel" panose="020B0503020204020204" pitchFamily="34" charset="0"/>
                <a:cs typeface="Arial" pitchFamily="34" charset="0"/>
              </a:rPr>
              <a:t>1.     Кто командовал русской </a:t>
            </a:r>
            <a:br>
              <a:rPr lang="ru-RU" sz="2000" dirty="0">
                <a:latin typeface="Corbel" panose="020B0503020204020204" pitchFamily="34" charset="0"/>
                <a:cs typeface="Arial" pitchFamily="34" charset="0"/>
              </a:rPr>
            </a:br>
            <a:r>
              <a:rPr lang="ru-RU" sz="2000" dirty="0">
                <a:latin typeface="Corbel" panose="020B0503020204020204" pitchFamily="34" charset="0"/>
                <a:cs typeface="Arial" pitchFamily="34" charset="0"/>
              </a:rPr>
              <a:t>армией после Смоленской битвы? </a:t>
            </a:r>
          </a:p>
        </p:txBody>
      </p:sp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3972840" y="1047750"/>
            <a:ext cx="55090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latin typeface="Corbel" panose="020B0503020204020204" pitchFamily="34" charset="0"/>
              </a:rPr>
              <a:t>2.     Какова была численность </a:t>
            </a:r>
            <a:br>
              <a:rPr lang="ru-RU" altLang="ru-RU" sz="2000" dirty="0" smtClean="0">
                <a:latin typeface="Corbel" panose="020B0503020204020204" pitchFamily="34" charset="0"/>
              </a:rPr>
            </a:br>
            <a:r>
              <a:rPr lang="ru-RU" altLang="ru-RU" sz="2000" dirty="0" smtClean="0">
                <a:latin typeface="Corbel" panose="020B0503020204020204" pitchFamily="34" charset="0"/>
              </a:rPr>
              <a:t>русской армии к началу войны?</a:t>
            </a:r>
            <a:endParaRPr lang="ru-RU" altLang="ru-RU" sz="2000" dirty="0">
              <a:latin typeface="Corbel" panose="020B0503020204020204" pitchFamily="34" charset="0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7083930" y="1700452"/>
            <a:ext cx="2009268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</a:rPr>
              <a:t>О</a:t>
            </a:r>
            <a:r>
              <a:rPr lang="ru-RU" altLang="ru-RU" dirty="0" smtClean="0">
                <a:latin typeface="Corbel" pitchFamily="34" charset="0"/>
                <a:cs typeface="+mn-cs"/>
              </a:rPr>
              <a:t>коло </a:t>
            </a:r>
            <a:r>
              <a:rPr lang="ru-RU" altLang="ru-RU" dirty="0">
                <a:latin typeface="Corbel" pitchFamily="34" charset="0"/>
                <a:cs typeface="+mn-cs"/>
              </a:rPr>
              <a:t>200 </a:t>
            </a:r>
            <a:r>
              <a:rPr lang="ru-RU" altLang="ru-RU" dirty="0" err="1" smtClean="0">
                <a:latin typeface="Corbel" pitchFamily="34" charset="0"/>
                <a:cs typeface="+mn-cs"/>
              </a:rPr>
              <a:t>тыс.чел</a:t>
            </a:r>
            <a:endParaRPr lang="ru-RU" altLang="ru-RU" dirty="0">
              <a:latin typeface="Corbel" pitchFamily="34" charset="0"/>
              <a:cs typeface="+mn-cs"/>
            </a:endParaRPr>
          </a:p>
        </p:txBody>
      </p:sp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7935189" y="2812112"/>
            <a:ext cx="1158009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 smtClean="0">
                <a:latin typeface="Corbel" pitchFamily="34" charset="0"/>
                <a:cs typeface="+mn-cs"/>
              </a:rPr>
              <a:t>Смоленск</a:t>
            </a:r>
            <a:endParaRPr lang="ru-RU" altLang="ru-RU" dirty="0">
              <a:latin typeface="Corbel" pitchFamily="34" charset="0"/>
              <a:cs typeface="+mn-cs"/>
            </a:endParaRP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7483205" y="3496721"/>
            <a:ext cx="1609993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 smtClean="0">
                <a:latin typeface="Corbel" pitchFamily="34" charset="0"/>
                <a:cs typeface="+mn-cs"/>
              </a:rPr>
              <a:t>Совет </a:t>
            </a:r>
            <a:r>
              <a:rPr lang="ru-RU" altLang="ru-RU" dirty="0">
                <a:latin typeface="Corbel" pitchFamily="34" charset="0"/>
                <a:cs typeface="+mn-cs"/>
              </a:rPr>
              <a:t>в </a:t>
            </a:r>
            <a:r>
              <a:rPr lang="ru-RU" altLang="ru-RU" dirty="0" smtClean="0">
                <a:latin typeface="Corbel" pitchFamily="34" charset="0"/>
                <a:cs typeface="+mn-cs"/>
              </a:rPr>
              <a:t>Филях</a:t>
            </a:r>
            <a:endParaRPr lang="ru-RU" altLang="ru-RU" dirty="0">
              <a:latin typeface="Corbel" pitchFamily="34" charset="0"/>
              <a:cs typeface="+mn-cs"/>
            </a:endParaRPr>
          </a:p>
        </p:txBody>
      </p:sp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6952227" y="4115227"/>
            <a:ext cx="2140971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</a:rPr>
              <a:t>К</a:t>
            </a:r>
            <a:r>
              <a:rPr lang="ru-RU" altLang="ru-RU" dirty="0" smtClean="0">
                <a:latin typeface="Corbel" pitchFamily="34" charset="0"/>
                <a:cs typeface="+mn-cs"/>
              </a:rPr>
              <a:t>орм </a:t>
            </a:r>
            <a:r>
              <a:rPr lang="ru-RU" altLang="ru-RU" dirty="0">
                <a:latin typeface="Corbel" pitchFamily="34" charset="0"/>
                <a:cs typeface="+mn-cs"/>
              </a:rPr>
              <a:t>для </a:t>
            </a:r>
            <a:r>
              <a:rPr lang="ru-RU" altLang="ru-RU" dirty="0" smtClean="0">
                <a:latin typeface="Corbel" pitchFamily="34" charset="0"/>
                <a:cs typeface="+mn-cs"/>
              </a:rPr>
              <a:t>лошадей</a:t>
            </a:r>
            <a:endParaRPr lang="ru-RU" altLang="ru-RU" dirty="0">
              <a:latin typeface="Corbel" pitchFamily="34" charset="0"/>
              <a:cs typeface="+mn-cs"/>
            </a:endParaRPr>
          </a:p>
        </p:txBody>
      </p:sp>
      <p:sp>
        <p:nvSpPr>
          <p:cNvPr id="16393" name="Прямоугольник 8"/>
          <p:cNvSpPr>
            <a:spLocks noChangeArrowheads="1"/>
          </p:cNvSpPr>
          <p:nvPr/>
        </p:nvSpPr>
        <p:spPr bwMode="auto">
          <a:xfrm>
            <a:off x="7541042" y="742950"/>
            <a:ext cx="1552156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  <a:cs typeface="+mn-cs"/>
              </a:rPr>
              <a:t>Кутузов М.И.</a:t>
            </a:r>
          </a:p>
        </p:txBody>
      </p:sp>
      <p:sp>
        <p:nvSpPr>
          <p:cNvPr id="16394" name="Прямоугольник 9"/>
          <p:cNvSpPr>
            <a:spLocks noChangeArrowheads="1"/>
          </p:cNvSpPr>
          <p:nvPr/>
        </p:nvSpPr>
        <p:spPr bwMode="auto">
          <a:xfrm>
            <a:off x="5919124" y="4659690"/>
            <a:ext cx="3174074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  <a:cs typeface="+mn-cs"/>
              </a:rPr>
              <a:t>Русско-турецкой 1787-1791 </a:t>
            </a:r>
            <a:r>
              <a:rPr lang="ru-RU" altLang="ru-RU" dirty="0" err="1">
                <a:latin typeface="Corbel" pitchFamily="34" charset="0"/>
                <a:cs typeface="+mn-cs"/>
              </a:rPr>
              <a:t>г.г</a:t>
            </a:r>
            <a:r>
              <a:rPr lang="ru-RU" altLang="ru-RU" dirty="0">
                <a:latin typeface="Corbel" pitchFamily="34" charset="0"/>
                <a:cs typeface="+mn-cs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50712" y="2142699"/>
            <a:ext cx="5236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dirty="0">
                <a:latin typeface="Corbel" panose="020B0503020204020204" pitchFamily="34" charset="0"/>
              </a:rPr>
              <a:t>3.     В каком городе произошло первое сражение между русскими и </a:t>
            </a:r>
            <a:r>
              <a:rPr lang="ru-RU" altLang="ru-RU" sz="2000" dirty="0" smtClean="0">
                <a:latin typeface="Corbel" panose="020B0503020204020204" pitchFamily="34" charset="0"/>
              </a:rPr>
              <a:t>французами</a:t>
            </a:r>
            <a:endParaRPr lang="ru-RU" altLang="ru-RU" sz="2000" dirty="0">
              <a:latin typeface="Corbel" panose="020B05030202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62110" y="3017072"/>
            <a:ext cx="5519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dirty="0">
                <a:latin typeface="Corbel" panose="020B0503020204020204" pitchFamily="34" charset="0"/>
              </a:rPr>
              <a:t>4.     Какое важное событие </a:t>
            </a:r>
            <a:r>
              <a:rPr lang="ru-RU" altLang="ru-RU" sz="2000" dirty="0" smtClean="0">
                <a:latin typeface="Corbel" panose="020B0503020204020204" pitchFamily="34" charset="0"/>
              </a:rPr>
              <a:t>произошло</a:t>
            </a:r>
            <a:br>
              <a:rPr lang="ru-RU" altLang="ru-RU" sz="2000" dirty="0" smtClean="0">
                <a:latin typeface="Corbel" panose="020B0503020204020204" pitchFamily="34" charset="0"/>
              </a:rPr>
            </a:br>
            <a:r>
              <a:rPr lang="ru-RU" altLang="ru-RU" sz="2000" dirty="0" smtClean="0">
                <a:latin typeface="Corbel" panose="020B0503020204020204" pitchFamily="34" charset="0"/>
              </a:rPr>
              <a:t> </a:t>
            </a:r>
            <a:r>
              <a:rPr lang="ru-RU" altLang="ru-RU" sz="2000" dirty="0">
                <a:latin typeface="Corbel" panose="020B0503020204020204" pitchFamily="34" charset="0"/>
              </a:rPr>
              <a:t>1 сентября 1812 года?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7407" y="3792214"/>
            <a:ext cx="2466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latin typeface="Corbel" panose="020B0503020204020204" pitchFamily="34" charset="0"/>
              </a:rPr>
              <a:t>5.  Что такое фураж?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0695" y="425723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000" dirty="0">
                <a:latin typeface="Corbel" panose="020B0503020204020204" pitchFamily="34" charset="0"/>
              </a:rPr>
              <a:t>6.     В какой войне </a:t>
            </a:r>
            <a:r>
              <a:rPr lang="ru-RU" altLang="ru-RU" sz="2000" dirty="0" smtClean="0">
                <a:latin typeface="Corbel" panose="020B0503020204020204" pitchFamily="34" charset="0"/>
              </a:rPr>
              <a:t/>
            </a:r>
            <a:br>
              <a:rPr lang="ru-RU" altLang="ru-RU" sz="2000" dirty="0" smtClean="0">
                <a:latin typeface="Corbel" panose="020B0503020204020204" pitchFamily="34" charset="0"/>
              </a:rPr>
            </a:br>
            <a:r>
              <a:rPr lang="ru-RU" altLang="ru-RU" sz="2000" dirty="0" smtClean="0">
                <a:latin typeface="Corbel" panose="020B0503020204020204" pitchFamily="34" charset="0"/>
              </a:rPr>
              <a:t>Михаил Кутузов </a:t>
            </a:r>
            <a:r>
              <a:rPr lang="ru-RU" altLang="ru-RU" sz="2000" dirty="0">
                <a:latin typeface="Corbel" panose="020B0503020204020204" pitchFamily="34" charset="0"/>
              </a:rPr>
              <a:t>потерял глаз? </a:t>
            </a:r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39463"/>
            <a:ext cx="5557798" cy="4431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b="1" spc="800" dirty="0" smtClean="0"/>
              <a:t>Разведка боем…</a:t>
            </a:r>
            <a:endParaRPr lang="ru-RU" b="1" spc="800" dirty="0"/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0" y="57150"/>
            <a:ext cx="3217823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"/>
                <a:cs typeface="Arial" charset="0"/>
              </a:defRPr>
            </a:lvl9pPr>
          </a:lstStyle>
          <a:p>
            <a:pPr algn="ctr"/>
            <a:r>
              <a:rPr lang="ru-RU" sz="2800" b="1" spc="0" dirty="0" smtClean="0"/>
              <a:t>Досадно было боя ждали…</a:t>
            </a:r>
            <a:endParaRPr lang="ru-RU" sz="2800" b="1" spc="0" dirty="0"/>
          </a:p>
        </p:txBody>
      </p:sp>
      <p:sp>
        <p:nvSpPr>
          <p:cNvPr id="24" name="Полилиния 23"/>
          <p:cNvSpPr/>
          <p:nvPr/>
        </p:nvSpPr>
        <p:spPr bwMode="auto">
          <a:xfrm>
            <a:off x="28575" y="885825"/>
            <a:ext cx="2771775" cy="4214813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07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436" grpId="0"/>
      <p:bldP spid="16389" grpId="0" animBg="1"/>
      <p:bldP spid="16390" grpId="0" animBg="1"/>
      <p:bldP spid="16391" grpId="0" animBg="1"/>
      <p:bldP spid="16392" grpId="0" animBg="1"/>
      <p:bldP spid="16393" grpId="0" animBg="1"/>
      <p:bldP spid="16394" grpId="0" animBg="1"/>
      <p:bldP spid="3" grpId="0"/>
      <p:bldP spid="5" grpId="0"/>
      <p:bldP spid="6" grpId="0"/>
      <p:bldP spid="7" grpId="0"/>
      <p:bldP spid="19" grpId="0"/>
      <p:bldP spid="20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910944" y="1255360"/>
            <a:ext cx="2098716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  <a:cs typeface="+mn-cs"/>
              </a:rPr>
              <a:t>Николай Раевский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678555" y="2499891"/>
            <a:ext cx="3331105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  <a:cs typeface="+mn-cs"/>
              </a:rPr>
              <a:t>Василиса КОЖИНА</a:t>
            </a:r>
          </a:p>
          <a:p>
            <a:r>
              <a:rPr lang="ru-RU" altLang="ru-RU" dirty="0">
                <a:latin typeface="Corbel" pitchFamily="34" charset="0"/>
                <a:cs typeface="+mn-cs"/>
              </a:rPr>
              <a:t>Надежда Андреевна ДУРОВА)</a:t>
            </a:r>
          </a:p>
        </p:txBody>
      </p:sp>
      <p:sp>
        <p:nvSpPr>
          <p:cNvPr id="19461" name="Прямоугольник 5"/>
          <p:cNvSpPr>
            <a:spLocks noChangeArrowheads="1"/>
          </p:cNvSpPr>
          <p:nvPr/>
        </p:nvSpPr>
        <p:spPr bwMode="auto">
          <a:xfrm>
            <a:off x="3048000" y="3093022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5"/>
              </a:buClr>
            </a:pPr>
            <a:r>
              <a:rPr lang="ru-RU" altLang="ru-RU" sz="1600" dirty="0"/>
              <a:t>3. Какое важное решение </a:t>
            </a:r>
            <a:r>
              <a:rPr lang="ru-RU" altLang="ru-RU" sz="1600" dirty="0" smtClean="0"/>
              <a:t>было принято </a:t>
            </a:r>
            <a:r>
              <a:rPr lang="ru-RU" altLang="ru-RU" sz="1600" dirty="0"/>
              <a:t>на военном совете в Филях?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918942" y="3409950"/>
            <a:ext cx="309071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  <a:cs typeface="+mn-cs"/>
              </a:rPr>
              <a:t>Оставить Москву без боя</a:t>
            </a:r>
            <a:br>
              <a:rPr lang="ru-RU" altLang="ru-RU" dirty="0">
                <a:latin typeface="Corbel" pitchFamily="34" charset="0"/>
                <a:cs typeface="+mn-cs"/>
              </a:rPr>
            </a:br>
            <a:r>
              <a:rPr lang="ru-RU" altLang="ru-RU" dirty="0">
                <a:latin typeface="Corbel" pitchFamily="34" charset="0"/>
                <a:cs typeface="+mn-cs"/>
              </a:rPr>
              <a:t> и готовиться к отступлению.</a:t>
            </a:r>
          </a:p>
        </p:txBody>
      </p:sp>
      <p:sp>
        <p:nvSpPr>
          <p:cNvPr id="19463" name="Прямоугольник 7"/>
          <p:cNvSpPr>
            <a:spLocks noChangeArrowheads="1"/>
          </p:cNvSpPr>
          <p:nvPr/>
        </p:nvSpPr>
        <p:spPr bwMode="auto">
          <a:xfrm>
            <a:off x="2667000" y="4001662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5"/>
              </a:buClr>
            </a:pPr>
            <a:r>
              <a:rPr lang="ru-RU" altLang="ru-RU" sz="1600" dirty="0"/>
              <a:t> 2.Как назывались военные формирования, создававшиеся во время Отечественной войны 1812 года из горожан, крестьян, дворян?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573480" y="4619863"/>
            <a:ext cx="243618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latin typeface="Corbel" pitchFamily="34" charset="0"/>
                <a:cs typeface="+mn-cs"/>
              </a:rPr>
              <a:t>Народное ополчение.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628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r>
              <a:rPr lang="ru-RU" sz="1600" dirty="0"/>
              <a:t>1.   В бою у деревни </a:t>
            </a:r>
            <a:r>
              <a:rPr lang="ru-RU" sz="1600" dirty="0" err="1"/>
              <a:t>Салтановки</a:t>
            </a:r>
            <a:r>
              <a:rPr lang="ru-RU" sz="1600" dirty="0"/>
              <a:t> под Могилевом, чтобы воодушевить солдат, он вывел в атаку своих юных сыновей. Назовите имя этого </a:t>
            </a:r>
            <a:r>
              <a:rPr lang="ru-RU" sz="1600" dirty="0" smtClean="0"/>
              <a:t>генерала.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67960" y="1673456"/>
            <a:ext cx="5449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r>
              <a:rPr lang="ru-RU" sz="1600" dirty="0"/>
              <a:t>2.   </a:t>
            </a:r>
            <a:r>
              <a:rPr lang="ru-RU" sz="1600" dirty="0" smtClean="0"/>
              <a:t>История </a:t>
            </a:r>
            <a:r>
              <a:rPr lang="ru-RU" sz="1600" dirty="0"/>
              <a:t>войны 1812 года </a:t>
            </a:r>
            <a:r>
              <a:rPr lang="ru-RU" sz="1600" dirty="0" smtClean="0"/>
              <a:t>сохранила </a:t>
            </a:r>
            <a:r>
              <a:rPr lang="ru-RU" sz="1600" dirty="0"/>
              <a:t>имена двух женщин, </a:t>
            </a:r>
            <a:r>
              <a:rPr lang="ru-RU" sz="1600" dirty="0" smtClean="0"/>
              <a:t>сражавшихся </a:t>
            </a:r>
            <a:r>
              <a:rPr lang="ru-RU" sz="1600" dirty="0"/>
              <a:t>наравне с мужчинами. Как звали этих  дам? Кто из них первая  в России женщина – офицер? 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67162"/>
            <a:ext cx="5557798" cy="3877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2800" b="1" spc="0" dirty="0"/>
              <a:t>Россия! Встань и возвышайся!</a:t>
            </a:r>
          </a:p>
        </p:txBody>
      </p:sp>
      <p:sp>
        <p:nvSpPr>
          <p:cNvPr id="16" name="Полилиния 15"/>
          <p:cNvSpPr/>
          <p:nvPr/>
        </p:nvSpPr>
        <p:spPr bwMode="auto">
          <a:xfrm>
            <a:off x="28575" y="-2791"/>
            <a:ext cx="3356153" cy="5103429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15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/>
      <p:bldP spid="19461" grpId="0"/>
      <p:bldP spid="7" grpId="0" animBg="1"/>
      <p:bldP spid="19463" grpId="0"/>
      <p:bldP spid="9" grpId="0" animBg="1"/>
      <p:bldP spid="3" grpId="0"/>
      <p:bldP spid="6" grpId="0"/>
      <p:bldP spid="19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4800600" y="-19050"/>
            <a:ext cx="4283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1. Назовите первую часть фамилии генерал-фельдмаршала Кутузова</a:t>
            </a: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4190999" y="1013756"/>
            <a:ext cx="48928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2. Драгуны, кирасиры, кавалергарды, уланы – что общего у этих родов войск?</a:t>
            </a:r>
          </a:p>
        </p:txBody>
      </p:sp>
      <p:sp>
        <p:nvSpPr>
          <p:cNvPr id="20484" name="Прямоугольник 5"/>
          <p:cNvSpPr>
            <a:spLocks noChangeArrowheads="1"/>
          </p:cNvSpPr>
          <p:nvPr/>
        </p:nvSpPr>
        <p:spPr bwMode="auto">
          <a:xfrm>
            <a:off x="3505200" y="2039349"/>
            <a:ext cx="4382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3. Как полностью звучит поговорка: «Пришел Кутузов …..»?</a:t>
            </a:r>
          </a:p>
        </p:txBody>
      </p:sp>
      <p:sp>
        <p:nvSpPr>
          <p:cNvPr id="18437" name="Прямоугольник 7"/>
          <p:cNvSpPr>
            <a:spLocks noChangeArrowheads="1"/>
          </p:cNvSpPr>
          <p:nvPr/>
        </p:nvSpPr>
        <p:spPr bwMode="auto">
          <a:xfrm>
            <a:off x="7772400" y="717963"/>
            <a:ext cx="1311449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Corbel" panose="020B0503020204020204" pitchFamily="34" charset="0"/>
              </a:rPr>
              <a:t>Голенищев</a:t>
            </a:r>
          </a:p>
        </p:txBody>
      </p:sp>
      <p:sp>
        <p:nvSpPr>
          <p:cNvPr id="18438" name="Прямоугольник 8"/>
          <p:cNvSpPr>
            <a:spLocks noChangeArrowheads="1"/>
          </p:cNvSpPr>
          <p:nvPr/>
        </p:nvSpPr>
        <p:spPr bwMode="auto">
          <a:xfrm>
            <a:off x="7347476" y="1714979"/>
            <a:ext cx="17363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orbel" panose="020B0503020204020204" pitchFamily="34" charset="0"/>
              </a:rPr>
              <a:t> </a:t>
            </a:r>
            <a:r>
              <a:rPr lang="ru-RU" altLang="ru-RU" b="1" dirty="0" smtClean="0">
                <a:latin typeface="Corbel" panose="020B0503020204020204" pitchFamily="34" charset="0"/>
              </a:rPr>
              <a:t>Это кавалерия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18439" name="Прямоугольник 9"/>
          <p:cNvSpPr>
            <a:spLocks noChangeArrowheads="1"/>
          </p:cNvSpPr>
          <p:nvPr/>
        </p:nvSpPr>
        <p:spPr bwMode="auto">
          <a:xfrm>
            <a:off x="6988082" y="2544781"/>
            <a:ext cx="2095767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latin typeface="Corbel" panose="020B0503020204020204" pitchFamily="34" charset="0"/>
              </a:rPr>
              <a:t>…бить </a:t>
            </a:r>
            <a:r>
              <a:rPr lang="ru-RU" altLang="ru-RU" b="1" dirty="0">
                <a:latin typeface="Corbel" panose="020B0503020204020204" pitchFamily="34" charset="0"/>
              </a:rPr>
              <a:t>французов!</a:t>
            </a:r>
          </a:p>
        </p:txBody>
      </p:sp>
      <p:sp>
        <p:nvSpPr>
          <p:cNvPr id="20488" name="Прямоугольник 10"/>
          <p:cNvSpPr>
            <a:spLocks noChangeArrowheads="1"/>
          </p:cNvSpPr>
          <p:nvPr/>
        </p:nvSpPr>
        <p:spPr bwMode="auto">
          <a:xfrm>
            <a:off x="2971800" y="2945061"/>
            <a:ext cx="5364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 4. Кто по национальности был БАГРАТИОН? </a:t>
            </a:r>
          </a:p>
        </p:txBody>
      </p:sp>
      <p:sp>
        <p:nvSpPr>
          <p:cNvPr id="18441" name="Прямоугольник 11"/>
          <p:cNvSpPr>
            <a:spLocks noChangeArrowheads="1"/>
          </p:cNvSpPr>
          <p:nvPr/>
        </p:nvSpPr>
        <p:spPr bwMode="auto">
          <a:xfrm>
            <a:off x="8195721" y="3303323"/>
            <a:ext cx="888128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latin typeface="Corbel" panose="020B0503020204020204" pitchFamily="34" charset="0"/>
              </a:rPr>
              <a:t>Грузин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20490" name="Прямоугольник 12"/>
          <p:cNvSpPr>
            <a:spLocks noChangeArrowheads="1"/>
          </p:cNvSpPr>
          <p:nvPr/>
        </p:nvSpPr>
        <p:spPr bwMode="auto">
          <a:xfrm>
            <a:off x="2819400" y="3552830"/>
            <a:ext cx="30837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5. Чем знаменит Фигнер? </a:t>
            </a:r>
          </a:p>
        </p:txBody>
      </p:sp>
      <p:sp>
        <p:nvSpPr>
          <p:cNvPr id="18443" name="Прямоугольник 13"/>
          <p:cNvSpPr>
            <a:spLocks noChangeArrowheads="1"/>
          </p:cNvSpPr>
          <p:nvPr/>
        </p:nvSpPr>
        <p:spPr bwMode="auto">
          <a:xfrm>
            <a:off x="4511851" y="4012878"/>
            <a:ext cx="4571998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orbel" panose="020B0503020204020204" pitchFamily="34" charset="0"/>
              </a:rPr>
              <a:t> </a:t>
            </a:r>
            <a:r>
              <a:rPr lang="ru-RU" altLang="ru-RU" b="1" dirty="0" smtClean="0">
                <a:latin typeface="Corbel" panose="020B0503020204020204" pitchFamily="34" charset="0"/>
              </a:rPr>
              <a:t>Он был партизан</a:t>
            </a:r>
            <a:r>
              <a:rPr lang="ru-RU" altLang="ru-RU" b="1" dirty="0">
                <a:latin typeface="Corbel" panose="020B0503020204020204" pitchFamily="34" charset="0"/>
              </a:rPr>
              <a:t>, хотел  убить </a:t>
            </a:r>
            <a:r>
              <a:rPr lang="ru-RU" altLang="ru-RU" b="1" dirty="0" smtClean="0">
                <a:latin typeface="Corbel" panose="020B0503020204020204" pitchFamily="34" charset="0"/>
              </a:rPr>
              <a:t>Наполеона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20492" name="Прямоугольник 14"/>
          <p:cNvSpPr>
            <a:spLocks noChangeArrowheads="1"/>
          </p:cNvSpPr>
          <p:nvPr/>
        </p:nvSpPr>
        <p:spPr bwMode="auto">
          <a:xfrm>
            <a:off x="2438400" y="4410899"/>
            <a:ext cx="4831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Corbel" panose="020B0503020204020204" pitchFamily="34" charset="0"/>
              </a:rPr>
              <a:t>6. Поэт, гусар, герой войны 1812 года? </a:t>
            </a:r>
          </a:p>
        </p:txBody>
      </p:sp>
      <p:sp>
        <p:nvSpPr>
          <p:cNvPr id="18445" name="Прямоугольник 15"/>
          <p:cNvSpPr>
            <a:spLocks noChangeArrowheads="1"/>
          </p:cNvSpPr>
          <p:nvPr/>
        </p:nvSpPr>
        <p:spPr bwMode="auto">
          <a:xfrm>
            <a:off x="7270276" y="4672229"/>
            <a:ext cx="18135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latin typeface="Corbel" panose="020B0503020204020204" pitchFamily="34" charset="0"/>
              </a:rPr>
              <a:t>Денис Давыдов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4435"/>
            <a:ext cx="33522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3200" b="1" spc="50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«Не робей!»</a:t>
            </a:r>
          </a:p>
        </p:txBody>
      </p:sp>
      <p:sp>
        <p:nvSpPr>
          <p:cNvPr id="17" name="Полилиния 16"/>
          <p:cNvSpPr/>
          <p:nvPr/>
        </p:nvSpPr>
        <p:spPr bwMode="auto">
          <a:xfrm>
            <a:off x="28575" y="885825"/>
            <a:ext cx="2771775" cy="4214813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11762"/>
            <a:ext cx="5557798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b="1" spc="500" dirty="0"/>
              <a:t>Конкурс </a:t>
            </a:r>
            <a:r>
              <a:rPr lang="ru-RU" sz="3600" b="1" spc="500" dirty="0"/>
              <a:t>капитанов</a:t>
            </a:r>
            <a:r>
              <a:rPr lang="ru-RU" b="1" spc="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138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  <p:bldP spid="20484" grpId="0"/>
      <p:bldP spid="18437" grpId="0" animBg="1"/>
      <p:bldP spid="18438" grpId="0" animBg="1"/>
      <p:bldP spid="18439" grpId="0" animBg="1"/>
      <p:bldP spid="20488" grpId="0"/>
      <p:bldP spid="18441" grpId="0" animBg="1"/>
      <p:bldP spid="20490" grpId="0"/>
      <p:bldP spid="18443" grpId="0" animBg="1"/>
      <p:bldP spid="20492" grpId="0"/>
      <p:bldP spid="18445" grpId="0" animBg="1"/>
      <p:bldP spid="2" grpId="0"/>
      <p:bldP spid="1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4639517" y="2688193"/>
            <a:ext cx="4422665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chemeClr val="lt1"/>
                </a:solidFill>
                <a:latin typeface="Corbel" pitchFamily="34" charset="0"/>
                <a:cs typeface="+mn-cs"/>
              </a:rPr>
              <a:t>Барклай-де-Толли</a:t>
            </a:r>
            <a:r>
              <a:rPr lang="ru-RU" altLang="ru-RU" dirty="0">
                <a:latin typeface="Corbel" pitchFamily="34" charset="0"/>
              </a:rPr>
              <a:t>, </a:t>
            </a:r>
            <a:r>
              <a:rPr lang="ru-RU" altLang="ru-RU" dirty="0" smtClean="0">
                <a:latin typeface="Corbel" pitchFamily="34" charset="0"/>
              </a:rPr>
              <a:t>генерал-фельдмаршал</a:t>
            </a:r>
            <a:endParaRPr lang="ru-RU" altLang="ru-RU" dirty="0">
              <a:solidFill>
                <a:schemeClr val="lt1"/>
              </a:solidFill>
              <a:latin typeface="Corbel" pitchFamily="34" charset="0"/>
              <a:cs typeface="+mn-cs"/>
            </a:endParaRPr>
          </a:p>
        </p:txBody>
      </p:sp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4805694" y="-21624"/>
            <a:ext cx="43213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Corbel" panose="020B0503020204020204" pitchFamily="34" charset="0"/>
              </a:rPr>
              <a:t>1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. Он </a:t>
            </a:r>
            <a:r>
              <a:rPr lang="ru-RU" altLang="ru-RU" sz="1600" b="1" dirty="0">
                <a:latin typeface="Corbel" panose="020B0503020204020204" pitchFamily="34" charset="0"/>
              </a:rPr>
              <a:t>дважды получил смертельные раны в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голову. </a:t>
            </a:r>
            <a:r>
              <a:rPr lang="ru-RU" altLang="ru-RU" sz="1600" b="1" dirty="0">
                <a:latin typeface="Corbel" panose="020B0503020204020204" pitchFamily="34" charset="0"/>
              </a:rPr>
              <a:t>Прожил после ранения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20 </a:t>
            </a:r>
            <a:r>
              <a:rPr lang="ru-RU" altLang="ru-RU" sz="1600" b="1" dirty="0">
                <a:latin typeface="Corbel" panose="020B0503020204020204" pitchFamily="34" charset="0"/>
              </a:rPr>
              <a:t>лет и свои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 </a:t>
            </a:r>
            <a:r>
              <a:rPr lang="ru-RU" altLang="ru-RU" sz="1600" b="1" dirty="0">
                <a:latin typeface="Corbel" panose="020B0503020204020204" pitchFamily="34" charset="0"/>
              </a:rPr>
              <a:t>военные подвиги совершил на склоне лет. Как его звали? </a:t>
            </a:r>
          </a:p>
        </p:txBody>
      </p:sp>
      <p:sp>
        <p:nvSpPr>
          <p:cNvPr id="19463" name="Прямоугольник 5"/>
          <p:cNvSpPr>
            <a:spLocks noChangeArrowheads="1"/>
          </p:cNvSpPr>
          <p:nvPr/>
        </p:nvSpPr>
        <p:spPr bwMode="auto">
          <a:xfrm>
            <a:off x="3978075" y="1004583"/>
            <a:ext cx="5084107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lt1"/>
                </a:solidFill>
                <a:latin typeface="Corbel" pitchFamily="34" charset="0"/>
                <a:cs typeface="+mn-cs"/>
              </a:rPr>
              <a:t>М. И. Голенищев-Кутузов</a:t>
            </a:r>
            <a:r>
              <a:rPr lang="ru-RU" altLang="ru-RU" dirty="0" smtClean="0">
                <a:solidFill>
                  <a:schemeClr val="lt1"/>
                </a:solidFill>
                <a:latin typeface="Corbel" pitchFamily="34" charset="0"/>
                <a:cs typeface="+mn-cs"/>
              </a:rPr>
              <a:t>, генерал-фельдмаршал</a:t>
            </a:r>
            <a:endParaRPr lang="ru-RU" altLang="ru-RU" dirty="0">
              <a:solidFill>
                <a:schemeClr val="lt1"/>
              </a:solidFill>
              <a:latin typeface="Corbel" pitchFamily="34" charset="0"/>
              <a:cs typeface="+mn-cs"/>
            </a:endParaRPr>
          </a:p>
        </p:txBody>
      </p:sp>
      <p:sp>
        <p:nvSpPr>
          <p:cNvPr id="21512" name="Прямоугольник 8"/>
          <p:cNvSpPr>
            <a:spLocks noChangeArrowheads="1"/>
          </p:cNvSpPr>
          <p:nvPr/>
        </p:nvSpPr>
        <p:spPr bwMode="auto">
          <a:xfrm>
            <a:off x="2816335" y="3057525"/>
            <a:ext cx="63276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Corbel" panose="020B0503020204020204" pitchFamily="34" charset="0"/>
              </a:rPr>
              <a:t>3. “Я был рожден для рокового 1812 года”, — писал он в автобиографии ..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Он </a:t>
            </a:r>
            <a:r>
              <a:rPr lang="ru-RU" altLang="ru-RU" sz="1600" b="1" dirty="0">
                <a:latin typeface="Corbel" panose="020B0503020204020204" pitchFamily="34" charset="0"/>
              </a:rPr>
              <a:t>предложил Багратиону проект партизанской войны. Проект был одобрен Кутузовым,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 </a:t>
            </a:r>
            <a:r>
              <a:rPr lang="ru-RU" altLang="ru-RU" sz="1600" b="1" dirty="0">
                <a:latin typeface="Corbel" panose="020B0503020204020204" pitchFamily="34" charset="0"/>
              </a:rPr>
              <a:t>25 августа, накануне Бородинской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битвы.  Во </a:t>
            </a:r>
            <a:r>
              <a:rPr lang="ru-RU" altLang="ru-RU" sz="1600" b="1" dirty="0">
                <a:latin typeface="Corbel" panose="020B0503020204020204" pitchFamily="34" charset="0"/>
              </a:rPr>
              <a:t>главе отряда из пятидесяти гусар и восьмидесяти казаков направился в тыл врага. Успешные действия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отряда </a:t>
            </a:r>
            <a:r>
              <a:rPr lang="ru-RU" altLang="ru-RU" sz="1600" b="1" dirty="0">
                <a:latin typeface="Corbel" panose="020B0503020204020204" pitchFamily="34" charset="0"/>
              </a:rPr>
              <a:t>послужили примером для создания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 </a:t>
            </a:r>
            <a:r>
              <a:rPr lang="ru-RU" altLang="ru-RU" sz="1600" b="1" dirty="0">
                <a:latin typeface="Corbel" panose="020B0503020204020204" pitchFamily="34" charset="0"/>
              </a:rPr>
              <a:t>партизанских отрядов.</a:t>
            </a:r>
          </a:p>
        </p:txBody>
      </p:sp>
      <p:sp>
        <p:nvSpPr>
          <p:cNvPr id="19465" name="Прямоугольник 9"/>
          <p:cNvSpPr>
            <a:spLocks noChangeArrowheads="1"/>
          </p:cNvSpPr>
          <p:nvPr/>
        </p:nvSpPr>
        <p:spPr bwMode="auto">
          <a:xfrm>
            <a:off x="5666252" y="4627185"/>
            <a:ext cx="339593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lt1"/>
                </a:solidFill>
                <a:latin typeface="Corbel" pitchFamily="34" charset="0"/>
                <a:cs typeface="+mn-cs"/>
              </a:rPr>
              <a:t>Д. В. Давыдов, генерал-майор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2333" y="1373915"/>
            <a:ext cx="53678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latin typeface="Corbel" panose="020B0503020204020204" pitchFamily="34" charset="0"/>
              </a:rPr>
              <a:t>2. По свидетельству современников, в момент Бородинской битвы он с ледяным спокойствием оказывался в самых опасных местах, как будто намерено искал смерть. Под ним было убито 5 </a:t>
            </a:r>
            <a:r>
              <a:rPr lang="ru-RU" sz="1600" b="1" dirty="0" err="1">
                <a:latin typeface="Corbel" panose="020B0503020204020204" pitchFamily="34" charset="0"/>
              </a:rPr>
              <a:t>лощадей</a:t>
            </a:r>
            <a:r>
              <a:rPr lang="ru-RU" sz="1600" b="1" dirty="0">
                <a:latin typeface="Corbel" panose="020B0503020204020204" pitchFamily="34" charset="0"/>
              </a:rPr>
              <a:t>, рядом с ним погибли 2 его адъютанта. Кто это был? 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11762"/>
            <a:ext cx="5557798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b="1" spc="500" dirty="0"/>
              <a:t>Конкурс </a:t>
            </a:r>
            <a:r>
              <a:rPr lang="ru-RU" sz="3600" b="1" spc="500" dirty="0"/>
              <a:t>капитанов</a:t>
            </a:r>
            <a:r>
              <a:rPr lang="ru-RU" b="1" spc="500" dirty="0"/>
              <a:t> </a:t>
            </a:r>
          </a:p>
        </p:txBody>
      </p:sp>
      <p:pic>
        <p:nvPicPr>
          <p:cNvPr id="19460" name="Picture 4" descr="http://www.sdelanounih.ru/wp-content/uploads/2014/04/0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242202"/>
            <a:ext cx="2298421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94435"/>
            <a:ext cx="33522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3200" b="1" spc="50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«Не робей!»</a:t>
            </a:r>
          </a:p>
        </p:txBody>
      </p:sp>
      <p:sp>
        <p:nvSpPr>
          <p:cNvPr id="14" name="Полилиния 13"/>
          <p:cNvSpPr/>
          <p:nvPr/>
        </p:nvSpPr>
        <p:spPr bwMode="auto">
          <a:xfrm>
            <a:off x="28575" y="885825"/>
            <a:ext cx="2771775" cy="4214813"/>
          </a:xfrm>
          <a:custGeom>
            <a:avLst/>
            <a:gdLst>
              <a:gd name="connsiteX0" fmla="*/ 2728912 w 2771775"/>
              <a:gd name="connsiteY0" fmla="*/ 0 h 4214813"/>
              <a:gd name="connsiteX1" fmla="*/ 0 w 2771775"/>
              <a:gd name="connsiteY1" fmla="*/ 0 h 4214813"/>
              <a:gd name="connsiteX2" fmla="*/ 0 w 2771775"/>
              <a:gd name="connsiteY2" fmla="*/ 4214813 h 4214813"/>
              <a:gd name="connsiteX3" fmla="*/ 614362 w 2771775"/>
              <a:gd name="connsiteY3" fmla="*/ 4214813 h 4214813"/>
              <a:gd name="connsiteX4" fmla="*/ 2771775 w 2771775"/>
              <a:gd name="connsiteY4" fmla="*/ 0 h 4214813"/>
              <a:gd name="connsiteX5" fmla="*/ 2728912 w 2771775"/>
              <a:gd name="connsiteY5" fmla="*/ 0 h 4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75" h="4214813">
                <a:moveTo>
                  <a:pt x="2728912" y="0"/>
                </a:moveTo>
                <a:lnTo>
                  <a:pt x="0" y="0"/>
                </a:lnTo>
                <a:lnTo>
                  <a:pt x="0" y="4214813"/>
                </a:lnTo>
                <a:lnTo>
                  <a:pt x="614362" y="4214813"/>
                </a:lnTo>
                <a:lnTo>
                  <a:pt x="2771775" y="0"/>
                </a:lnTo>
                <a:lnTo>
                  <a:pt x="2728912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96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21509" grpId="0"/>
      <p:bldP spid="19463" grpId="0" animBg="1"/>
      <p:bldP spid="21512" grpId="0"/>
      <p:bldP spid="19465" grpId="0" animBg="1"/>
      <p:bldP spid="3" grpId="0"/>
      <p:bldP spid="13" grpId="0"/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506826" y="3789438"/>
            <a:ext cx="1453988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Corbel" panose="020B0503020204020204" pitchFamily="34" charset="0"/>
              </a:rPr>
              <a:t>Александр </a:t>
            </a:r>
            <a:r>
              <a:rPr lang="en-US" altLang="ru-RU" b="1" dirty="0">
                <a:latin typeface="Corbel" panose="020B0503020204020204" pitchFamily="34" charset="0"/>
              </a:rPr>
              <a:t>I</a:t>
            </a:r>
            <a:r>
              <a:rPr lang="ru-RU" altLang="ru-RU" b="1" dirty="0" smtClean="0">
                <a:latin typeface="Corbel" panose="020B0503020204020204" pitchFamily="34" charset="0"/>
              </a:rPr>
              <a:t> 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3207" y="3421618"/>
            <a:ext cx="1269130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Corbel" panose="020B0503020204020204" pitchFamily="34" charset="0"/>
              </a:rPr>
              <a:t>Багратион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749905" y="1568416"/>
            <a:ext cx="1210909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Corbel" panose="020B0503020204020204" pitchFamily="34" charset="0"/>
              </a:rPr>
              <a:t>Наполеон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1133" y="2008405"/>
            <a:ext cx="60028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ru-RU" sz="1600" b="1" dirty="0" smtClean="0"/>
              <a:t>     3. Он </a:t>
            </a:r>
            <a:r>
              <a:rPr lang="ru-RU" sz="1600" b="1" dirty="0"/>
              <a:t>был главным лицом, определяющим судьбу государства. В памяти потомков он остался, как человек просвещенный, искренне стремящийся к процветанию России. К началу Отечественной войны 1812 года он был верховным  главнокомандующим русской </a:t>
            </a:r>
            <a:r>
              <a:rPr lang="ru-RU" sz="1600" b="1" dirty="0" smtClean="0"/>
              <a:t>армии. Он </a:t>
            </a:r>
            <a:r>
              <a:rPr lang="ru-RU" sz="1600" b="1" dirty="0"/>
              <a:t>получил    имя- Победитель. После смерти потомки дали ему еще одно высокое имя- Благословенный.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5800" y="-19050"/>
            <a:ext cx="4791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2. Блестящий полководец, необыкновенный умница, обаятельная </a:t>
            </a:r>
            <a:r>
              <a:rPr lang="ru-RU" sz="1600" b="1" dirty="0" smtClean="0"/>
              <a:t>личность. Сделал </a:t>
            </a:r>
            <a:r>
              <a:rPr lang="ru-RU" sz="1600" b="1" dirty="0"/>
              <a:t>стремительную военную карьеру. Это стремительное возвышение вскружило ему голову и заставило поверить в собственную гениальность, в предназначении управлять судьбами и государствами.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952" y="571820"/>
            <a:ext cx="24673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1. </a:t>
            </a:r>
            <a:r>
              <a:rPr lang="ru-RU" sz="1600" b="1" dirty="0"/>
              <a:t>Его армия во </a:t>
            </a:r>
            <a:r>
              <a:rPr lang="ru-RU" sz="1600" b="1" dirty="0" smtClean="0"/>
              <a:t>время Бородинского  </a:t>
            </a:r>
            <a:r>
              <a:rPr lang="ru-RU" sz="1600" b="1" dirty="0"/>
              <a:t>сражения приняла главный удар</a:t>
            </a:r>
            <a:r>
              <a:rPr lang="ru-RU" sz="1600" b="1" dirty="0" smtClean="0"/>
              <a:t>. Он </a:t>
            </a:r>
            <a:r>
              <a:rPr lang="ru-RU" sz="1600" b="1" dirty="0"/>
              <a:t>лично повел своих солдат в атаку во время </a:t>
            </a:r>
            <a:r>
              <a:rPr lang="ru-RU" sz="1600" b="1" dirty="0" smtClean="0"/>
              <a:t>сражения и был тяжело ранен. </a:t>
            </a:r>
            <a:br>
              <a:rPr lang="ru-RU" sz="1600" b="1" dirty="0" smtClean="0"/>
            </a:br>
            <a:r>
              <a:rPr lang="ru-RU" sz="1600" b="1" dirty="0" smtClean="0"/>
              <a:t>Его </a:t>
            </a:r>
            <a:r>
              <a:rPr lang="ru-RU" sz="1600" b="1" dirty="0"/>
              <a:t>прах похоронен на Бородинском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поле</a:t>
            </a:r>
            <a:r>
              <a:rPr lang="ru-RU" sz="1600" b="1" dirty="0"/>
              <a:t>. 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11762"/>
            <a:ext cx="5557798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b="1" spc="500" dirty="0"/>
              <a:t>Конкурс </a:t>
            </a:r>
            <a:r>
              <a:rPr lang="ru-RU" sz="3600" b="1" spc="500" dirty="0"/>
              <a:t>капитанов</a:t>
            </a:r>
            <a:r>
              <a:rPr lang="ru-RU" b="1" spc="500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57150"/>
            <a:ext cx="33522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3200" b="1" spc="50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«Не робей!»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698702" y="4096279"/>
            <a:ext cx="3037579" cy="969928"/>
            <a:chOff x="1981200" y="4095750"/>
            <a:chExt cx="3037579" cy="96992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981200" y="4095750"/>
              <a:ext cx="1867919" cy="969928"/>
              <a:chOff x="3079990" y="1923599"/>
              <a:chExt cx="1867919" cy="969928"/>
            </a:xfrm>
          </p:grpSpPr>
          <p:pic>
            <p:nvPicPr>
              <p:cNvPr id="7170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90" y="1923599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191" y="1932313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67" y="1941027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708" y="1938954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09" y="1930240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3150860" y="4095750"/>
              <a:ext cx="1867919" cy="969928"/>
              <a:chOff x="3079990" y="1923599"/>
              <a:chExt cx="1867919" cy="969928"/>
            </a:xfrm>
          </p:grpSpPr>
          <p:pic>
            <p:nvPicPr>
              <p:cNvPr id="17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90" y="1923599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191" y="1932313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67" y="1941027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708" y="1938954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09" y="1930240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6" name="Группа 45"/>
          <p:cNvGrpSpPr/>
          <p:nvPr/>
        </p:nvGrpSpPr>
        <p:grpSpPr>
          <a:xfrm>
            <a:off x="4043722" y="4096279"/>
            <a:ext cx="2988079" cy="972001"/>
            <a:chOff x="3923060" y="5739170"/>
            <a:chExt cx="2988079" cy="97200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3923060" y="5741243"/>
              <a:ext cx="1867919" cy="969928"/>
              <a:chOff x="3079990" y="1923599"/>
              <a:chExt cx="1867919" cy="969928"/>
            </a:xfrm>
          </p:grpSpPr>
          <p:pic>
            <p:nvPicPr>
              <p:cNvPr id="23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90" y="1923599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191" y="1932313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67" y="1941027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708" y="1938954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09" y="1930240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Группа 27"/>
            <p:cNvGrpSpPr/>
            <p:nvPr/>
          </p:nvGrpSpPr>
          <p:grpSpPr>
            <a:xfrm>
              <a:off x="5043220" y="5739170"/>
              <a:ext cx="1867919" cy="969928"/>
              <a:chOff x="3079990" y="1923599"/>
              <a:chExt cx="1867919" cy="969928"/>
            </a:xfrm>
          </p:grpSpPr>
          <p:pic>
            <p:nvPicPr>
              <p:cNvPr id="29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90" y="1923599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191" y="1932313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67" y="1941027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708" y="1938954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09" y="1930240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" name="Группа 46"/>
          <p:cNvGrpSpPr/>
          <p:nvPr/>
        </p:nvGrpSpPr>
        <p:grpSpPr>
          <a:xfrm>
            <a:off x="6351286" y="4096279"/>
            <a:ext cx="3021314" cy="969928"/>
            <a:chOff x="6500809" y="4096279"/>
            <a:chExt cx="3021314" cy="969928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6500809" y="4096279"/>
              <a:ext cx="1867919" cy="969928"/>
              <a:chOff x="3079990" y="1923599"/>
              <a:chExt cx="1867919" cy="969928"/>
            </a:xfrm>
          </p:grpSpPr>
          <p:pic>
            <p:nvPicPr>
              <p:cNvPr id="35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90" y="1923599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191" y="1932313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67" y="1941027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708" y="1938954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09" y="1930240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7654204" y="4096279"/>
              <a:ext cx="1867919" cy="969928"/>
              <a:chOff x="3079990" y="1923599"/>
              <a:chExt cx="1867919" cy="969928"/>
            </a:xfrm>
          </p:grpSpPr>
          <p:pic>
            <p:nvPicPr>
              <p:cNvPr id="41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90" y="1923599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191" y="1932313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67" y="1941027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708" y="1938954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http://www.vysoketatry.com/vianoce/vianoce/vianoce056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09" y="1930240"/>
                <a:ext cx="9525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04062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/>
      <p:bldP spid="4" grpId="0"/>
      <p:bldP spid="9" grpId="0"/>
      <p:bldP spid="1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117388" y="611148"/>
            <a:ext cx="2854411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700" b="1" dirty="0" smtClean="0">
                <a:latin typeface="Corbel" panose="020B0503020204020204" pitchFamily="34" charset="0"/>
              </a:rPr>
              <a:t> Как называется картина? </a:t>
            </a:r>
          </a:p>
          <a:p>
            <a:pPr eaLnBrk="1" hangingPunct="1"/>
            <a:r>
              <a:rPr lang="ru-RU" altLang="ru-RU" sz="1700" b="1" dirty="0" smtClean="0">
                <a:latin typeface="Corbel" panose="020B0503020204020204" pitchFamily="34" charset="0"/>
              </a:rPr>
              <a:t>1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. Военный 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совет 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.</a:t>
            </a:r>
            <a:endParaRPr lang="ru-RU" altLang="ru-RU" sz="1700" b="1" dirty="0" smtClean="0">
              <a:latin typeface="Corbel" panose="020B0503020204020204" pitchFamily="34" charset="0"/>
            </a:endParaRPr>
          </a:p>
          <a:p>
            <a:pPr eaLnBrk="1" hangingPunct="1"/>
            <a:r>
              <a:rPr lang="ru-RU" altLang="ru-RU" sz="1700" b="1" dirty="0" smtClean="0">
                <a:latin typeface="Corbel" panose="020B0503020204020204" pitchFamily="34" charset="0"/>
              </a:rPr>
              <a:t>2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. Военный 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совет в Филях. </a:t>
            </a:r>
          </a:p>
          <a:p>
            <a:pPr eaLnBrk="1" hangingPunct="1"/>
            <a:r>
              <a:rPr lang="ru-RU" altLang="ru-RU" sz="1700" b="1" dirty="0" smtClean="0">
                <a:latin typeface="Corbel" panose="020B0503020204020204" pitchFamily="34" charset="0"/>
              </a:rPr>
              <a:t>3. Военный совет в Филях</a:t>
            </a:r>
            <a:br>
              <a:rPr lang="ru-RU" altLang="ru-RU" sz="1700" b="1" dirty="0" smtClean="0">
                <a:latin typeface="Corbel" panose="020B0503020204020204" pitchFamily="34" charset="0"/>
              </a:rPr>
            </a:br>
            <a:r>
              <a:rPr lang="ru-RU" altLang="ru-RU" sz="1700" b="1" dirty="0" smtClean="0">
                <a:latin typeface="Corbel" panose="020B0503020204020204" pitchFamily="34" charset="0"/>
              </a:rPr>
              <a:t> 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   в </a:t>
            </a:r>
            <a:r>
              <a:rPr lang="ru-RU" altLang="ru-RU" sz="1700" b="1" dirty="0" smtClean="0">
                <a:latin typeface="Corbel" panose="020B0503020204020204" pitchFamily="34" charset="0"/>
              </a:rPr>
              <a:t>1812 году.</a:t>
            </a:r>
            <a:endParaRPr lang="ru-RU" altLang="ru-RU" sz="1700" b="1" dirty="0">
              <a:latin typeface="Corbel" panose="020B0503020204020204" pitchFamily="34" charset="0"/>
            </a:endParaRPr>
          </a:p>
        </p:txBody>
      </p:sp>
      <p:sp>
        <p:nvSpPr>
          <p:cNvPr id="20485" name="Прямоугольник 5"/>
          <p:cNvSpPr>
            <a:spLocks noChangeArrowheads="1"/>
          </p:cNvSpPr>
          <p:nvPr/>
        </p:nvSpPr>
        <p:spPr bwMode="auto">
          <a:xfrm>
            <a:off x="4648200" y="114687"/>
            <a:ext cx="472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Corbel" panose="020B0503020204020204" pitchFamily="34" charset="0"/>
              </a:rPr>
              <a:t>Какие события описывают эти строки?</a:t>
            </a:r>
          </a:p>
          <a:p>
            <a:pPr eaLnBrk="1" hangingPunct="1"/>
            <a:r>
              <a:rPr lang="ru-RU" altLang="ru-RU" sz="1600" b="1" dirty="0">
                <a:latin typeface="Corbel" panose="020B0503020204020204" pitchFamily="34" charset="0"/>
              </a:rPr>
              <a:t>Сентябрь. Вокруг мужицкого елового стола, на котором лежали карты, планы, карандаши, бумаги, собралось так много народа, что денщики принесли еще лавку и поставили у стола.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На </a:t>
            </a:r>
            <a:r>
              <a:rPr lang="ru-RU" altLang="ru-RU" sz="1600" b="1" dirty="0">
                <a:latin typeface="Corbel" panose="020B0503020204020204" pitchFamily="34" charset="0"/>
              </a:rPr>
              <a:t>лавку эту сели пришедшие…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86600" y="1699164"/>
            <a:ext cx="1717393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latin typeface="Corbel" panose="020B0503020204020204" pitchFamily="34" charset="0"/>
              </a:defRPr>
            </a:lvl1pPr>
          </a:lstStyle>
          <a:p>
            <a:r>
              <a:rPr lang="ru-RU" altLang="ru-RU" dirty="0"/>
              <a:t>Совет в Филях</a:t>
            </a:r>
          </a:p>
        </p:txBody>
      </p:sp>
      <p:pic>
        <p:nvPicPr>
          <p:cNvPr id="17410" name="Picture 2" descr="http://historydoc.edu.ru/attach.asp?a_no=369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6200" y="2145798"/>
            <a:ext cx="5013325" cy="29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 rot="17820612">
            <a:off x="-160225" y="2311762"/>
            <a:ext cx="5557798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b="1" spc="500" dirty="0"/>
              <a:t>Конкурс </a:t>
            </a:r>
            <a:r>
              <a:rPr lang="ru-RU" sz="3600" b="1" spc="500" dirty="0"/>
              <a:t>капитанов</a:t>
            </a:r>
            <a:r>
              <a:rPr lang="ru-RU" b="1" spc="500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73415" y="57150"/>
            <a:ext cx="4107215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000" b="1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" pitchFamily="34" charset="0"/>
                <a:cs typeface="Arial" charset="0"/>
              </a:rPr>
              <a:t>Отгадай – ка!</a:t>
            </a:r>
            <a:endParaRPr lang="ru-RU" sz="4000" b="1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" pitchFamily="34" charset="0"/>
              <a:cs typeface="Arial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100541" y="2145798"/>
            <a:ext cx="1676400" cy="1392198"/>
          </a:xfrm>
          <a:prstGeom prst="round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22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5" grpId="0"/>
      <p:bldP spid="6" grpId="0" animBg="1"/>
      <p:bldP spid="8" grpId="0"/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1_MGX08 General Session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10986</TotalTime>
  <Words>1561</Words>
  <Application>Microsoft Office PowerPoint</Application>
  <PresentationFormat>Экран (16:9)</PresentationFormat>
  <Paragraphs>299</Paragraphs>
  <Slides>24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Arial Black</vt:lpstr>
      <vt:lpstr>Calibri</vt:lpstr>
      <vt:lpstr>Corbel</vt:lpstr>
      <vt:lpstr>Courier New</vt:lpstr>
      <vt:lpstr>Segoe</vt:lpstr>
      <vt:lpstr>Segoe UI</vt:lpstr>
      <vt:lpstr>Tunga</vt:lpstr>
      <vt:lpstr>Wingdings</vt:lpstr>
      <vt:lpstr>1_MGX08 General Session TEMPLATE</vt:lpstr>
      <vt:lpstr>Лист</vt:lpstr>
      <vt:lpstr>Война 1812 года</vt:lpstr>
      <vt:lpstr>Поди туда-не знаю куда!</vt:lpstr>
      <vt:lpstr>Не даром помнит вся Россия…</vt:lpstr>
      <vt:lpstr>Разведка боем…</vt:lpstr>
      <vt:lpstr>Россия! Встань и возвышайся!</vt:lpstr>
      <vt:lpstr>Конкурс капитанов </vt:lpstr>
      <vt:lpstr>Конкурс капитанов </vt:lpstr>
      <vt:lpstr>Конкурс капитанов </vt:lpstr>
      <vt:lpstr>Конкурс капитанов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Восстановите  и прочтите  стихотворение</vt:lpstr>
      <vt:lpstr>Восстановите  и прочтите  стихотворение</vt:lpstr>
      <vt:lpstr>Презентация PowerPoint</vt:lpstr>
      <vt:lpstr>Презентация PowerPoint</vt:lpstr>
      <vt:lpstr>В ужасах войны кровавой Я опасности искал, Я горел бессмертной славой, Разрушением дышал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2010</dc:title>
  <dc:creator>mdayley@microsoft.com</dc:creator>
  <cp:lastModifiedBy>Pioner_lenovo</cp:lastModifiedBy>
  <cp:revision>1784</cp:revision>
  <cp:lastPrinted>2011-06-02T08:01:26Z</cp:lastPrinted>
  <dcterms:created xsi:type="dcterms:W3CDTF">2009-06-05T14:19:03Z</dcterms:created>
  <dcterms:modified xsi:type="dcterms:W3CDTF">2018-10-13T19:43:22Z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0x0101009444A158FC466844B1CF544556F7C04C</vt:lpwstr>
  </property>
</Properties>
</file>