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8"/>
  </p:handoutMasterIdLst>
  <p:sldIdLst>
    <p:sldId id="272" r:id="rId2"/>
    <p:sldId id="266" r:id="rId3"/>
    <p:sldId id="268" r:id="rId4"/>
    <p:sldId id="273" r:id="rId5"/>
    <p:sldId id="275" r:id="rId6"/>
    <p:sldId id="274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42C7C62C-6075-426B-B9CE-B65FA7FF71B9}">
          <p14:sldIdLst>
            <p14:sldId id="256"/>
            <p14:sldId id="26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5896"/>
    <a:srgbClr val="EB752B"/>
    <a:srgbClr val="F1F1F1"/>
    <a:srgbClr val="C6D4DF"/>
    <a:srgbClr val="F3F0ED"/>
    <a:srgbClr val="E1DAD2"/>
    <a:srgbClr val="FEFEFE"/>
    <a:srgbClr val="C1C9CD"/>
    <a:srgbClr val="7C96A3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-102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52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10/7/2018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57500">
                <a:srgbClr val="FFFFFF"/>
              </a:gs>
              <a:gs pos="0">
                <a:schemeClr val="bg1">
                  <a:alpha val="0"/>
                </a:schemeClr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287254"/>
            <a:ext cx="7869890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163208"/>
            <a:ext cx="7886698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202936"/>
            <a:ext cx="2340864" cy="1655064"/>
          </a:xfrm>
          <a:prstGeom prst="rect">
            <a:avLst/>
          </a:prstGeom>
        </p:spPr>
      </p:pic>
      <p:sp>
        <p:nvSpPr>
          <p:cNvPr id="60" name="Rectangle 59"/>
          <p:cNvSpPr/>
          <p:nvPr userDrawn="1"/>
        </p:nvSpPr>
        <p:spPr>
          <a:xfrm>
            <a:off x="1170432" y="5202936"/>
            <a:ext cx="1170432" cy="165506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 userDrawn="1"/>
        </p:nvSpPr>
        <p:spPr>
          <a:xfrm rot="5400000">
            <a:off x="-304676" y="3245482"/>
            <a:ext cx="2259843" cy="165506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 userDrawn="1"/>
        </p:nvSpPr>
        <p:spPr>
          <a:xfrm rot="10800000">
            <a:off x="2340864" y="5202936"/>
            <a:ext cx="2259843" cy="165506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Груздева Ольга  Анатольевна</a:t>
            </a:r>
            <a:r>
              <a:rPr lang="ru-RU" sz="1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/>
            </a:r>
            <a:br>
              <a:rPr lang="ru-RU" sz="1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</a:br>
            <a:endParaRPr lang="ru-RU" sz="2400" dirty="0"/>
          </a:p>
        </p:txBody>
      </p:sp>
      <p:pic>
        <p:nvPicPr>
          <p:cNvPr id="4" name="Содержимое 3" descr="ОльгаАнатол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3420" y="816120"/>
            <a:ext cx="2333663" cy="3476287"/>
          </a:xfrm>
        </p:spPr>
      </p:pic>
      <p:sp>
        <p:nvSpPr>
          <p:cNvPr id="5" name="Прямоугольник 4"/>
          <p:cNvSpPr/>
          <p:nvPr/>
        </p:nvSpPr>
        <p:spPr>
          <a:xfrm>
            <a:off x="3178098" y="892098"/>
            <a:ext cx="56982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ru-RU" b="1" i="1" dirty="0" smtClean="0">
                <a:solidFill>
                  <a:srgbClr val="336600"/>
                </a:solidFill>
                <a:latin typeface="Cambria" panose="02040503050406030204" pitchFamily="18" charset="0"/>
              </a:rPr>
              <a:t>Место работы:</a:t>
            </a:r>
          </a:p>
          <a:p>
            <a:pPr algn="r">
              <a:buNone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smtClean="0">
                <a:latin typeface="Cambria" panose="02040503050406030204" pitchFamily="18" charset="0"/>
              </a:rPr>
              <a:t>МБДОУ «Детский сад № 452</a:t>
            </a:r>
          </a:p>
          <a:p>
            <a:pPr algn="r">
              <a:buNone/>
            </a:pPr>
            <a:r>
              <a:rPr lang="ru-RU" b="1" i="1" dirty="0" smtClean="0">
                <a:latin typeface="Cambria" panose="02040503050406030204" pitchFamily="18" charset="0"/>
              </a:rPr>
              <a:t> «Родничок» г. Нижний Новгород</a:t>
            </a:r>
          </a:p>
          <a:p>
            <a:pPr algn="r">
              <a:buNone/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Должность:</a:t>
            </a:r>
          </a:p>
          <a:p>
            <a:pPr algn="r">
              <a:buNone/>
            </a:pPr>
            <a:r>
              <a:rPr lang="ru-RU" b="1" i="1" dirty="0" smtClean="0">
                <a:latin typeface="Cambria" panose="02040503050406030204" pitchFamily="18" charset="0"/>
              </a:rPr>
              <a:t>воспитатель</a:t>
            </a:r>
            <a:r>
              <a:rPr lang="ru-RU" b="1" i="1" dirty="0" smtClean="0">
                <a:solidFill>
                  <a:srgbClr val="008000"/>
                </a:solidFill>
                <a:latin typeface="Cambria" panose="02040503050406030204" pitchFamily="18" charset="0"/>
              </a:rPr>
              <a:t> </a:t>
            </a:r>
          </a:p>
          <a:p>
            <a:pPr algn="r">
              <a:buNone/>
            </a:pPr>
            <a:r>
              <a:rPr lang="ru-RU" b="1" i="1" dirty="0" smtClean="0">
                <a:solidFill>
                  <a:srgbClr val="336600"/>
                </a:solidFill>
                <a:latin typeface="Cambria" panose="02040503050406030204" pitchFamily="18" charset="0"/>
                <a:cs typeface="Times New Roman" pitchFamily="18" charset="0"/>
              </a:rPr>
              <a:t>Профессиональное </a:t>
            </a:r>
            <a:r>
              <a:rPr lang="ru-RU" b="1" i="1" dirty="0" smtClean="0">
                <a:solidFill>
                  <a:srgbClr val="336600"/>
                </a:solidFill>
                <a:latin typeface="Cambria" panose="02040503050406030204" pitchFamily="18" charset="0"/>
                <a:cs typeface="Times New Roman" pitchFamily="18" charset="0"/>
              </a:rPr>
              <a:t>кредо: </a:t>
            </a:r>
          </a:p>
          <a:p>
            <a:pPr algn="r">
              <a:buNone/>
            </a:pPr>
            <a:endParaRPr lang="ru-RU" b="1" i="1" dirty="0" smtClean="0">
              <a:solidFill>
                <a:srgbClr val="336600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b="1" i="1" dirty="0" smtClean="0">
                <a:solidFill>
                  <a:srgbClr val="336600"/>
                </a:solidFill>
                <a:latin typeface="Cambria" panose="02040503050406030204" pitchFamily="18" charset="0"/>
                <a:cs typeface="Times New Roman" pitchFamily="18" charset="0"/>
              </a:rPr>
              <a:t>«Стараться </a:t>
            </a:r>
            <a:r>
              <a:rPr lang="ru-RU" b="1" i="1" dirty="0" smtClean="0">
                <a:solidFill>
                  <a:srgbClr val="336600"/>
                </a:solidFill>
                <a:latin typeface="Cambria" panose="02040503050406030204" pitchFamily="18" charset="0"/>
                <a:cs typeface="Times New Roman" pitchFamily="18" charset="0"/>
              </a:rPr>
              <a:t>увидеть в душе ребенка то зернышко, ухаживая за которым можно вырастить настоящее дерево »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058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ectangle 26"/>
          <p:cNvSpPr/>
          <p:nvPr/>
        </p:nvSpPr>
        <p:spPr>
          <a:xfrm>
            <a:off x="0" y="4747437"/>
            <a:ext cx="9144000" cy="195320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286074" y="5724037"/>
            <a:ext cx="4761077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n/>
                <a:solidFill>
                  <a:srgbClr val="3A5896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Тематическое оформление пространственной развивающей среды группы</a:t>
            </a:r>
            <a:endParaRPr lang="en-US" sz="3200" b="1" dirty="0">
              <a:ln/>
              <a:solidFill>
                <a:srgbClr val="3A5896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993300"/>
                </a:solidFill>
                <a:latin typeface="Cambria" pitchFamily="18" charset="0"/>
              </a:rPr>
              <a:t>Цель: создание </a:t>
            </a:r>
            <a:r>
              <a:rPr lang="ru-RU" sz="2400" b="1" dirty="0" smtClean="0">
                <a:solidFill>
                  <a:srgbClr val="993300"/>
                </a:solidFill>
                <a:latin typeface="Cambria" pitchFamily="18" charset="0"/>
              </a:rPr>
              <a:t> комфортных условий </a:t>
            </a:r>
            <a:r>
              <a:rPr lang="ru-RU" sz="2400" b="1" dirty="0" smtClean="0">
                <a:solidFill>
                  <a:srgbClr val="993300"/>
                </a:solidFill>
                <a:latin typeface="Cambria" pitchFamily="18" charset="0"/>
              </a:rPr>
              <a:t>для развития </a:t>
            </a:r>
            <a:r>
              <a:rPr lang="ru-RU" sz="2400" b="1" dirty="0" smtClean="0">
                <a:solidFill>
                  <a:srgbClr val="993300"/>
                </a:solidFill>
                <a:latin typeface="Cambria" pitchFamily="18" charset="0"/>
              </a:rPr>
              <a:t>детей   </a:t>
            </a:r>
            <a:r>
              <a:rPr lang="ru-RU" sz="2400" b="1" dirty="0" smtClean="0">
                <a:solidFill>
                  <a:srgbClr val="993300"/>
                </a:solidFill>
                <a:latin typeface="Cambria" pitchFamily="18" charset="0"/>
              </a:rPr>
              <a:t/>
            </a:r>
            <a:br>
              <a:rPr lang="ru-RU" sz="2400" b="1" dirty="0" smtClean="0">
                <a:solidFill>
                  <a:srgbClr val="993300"/>
                </a:solidFill>
                <a:latin typeface="Cambria" pitchFamily="18" charset="0"/>
              </a:rPr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b="1" dirty="0" smtClean="0">
                <a:solidFill>
                  <a:srgbClr val="336600"/>
                </a:solidFill>
                <a:latin typeface="Cambria" pitchFamily="18" charset="0"/>
              </a:rPr>
              <a:t>Задачи:</a:t>
            </a:r>
          </a:p>
          <a:p>
            <a:pPr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ru-RU" sz="1800" dirty="0" smtClean="0"/>
              <a:t> 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 Развитие познавательных способностей детей 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1800" b="1" dirty="0" err="1" smtClean="0">
                <a:solidFill>
                  <a:schemeClr val="accent6">
                    <a:lumMod val="75000"/>
                  </a:schemeClr>
                </a:solidFill>
              </a:rPr>
              <a:t>креативного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 мышления</a:t>
            </a:r>
            <a:endParaRPr lang="ru-RU" sz="1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  <a:buClr>
                <a:srgbClr val="FF0000"/>
              </a:buClr>
              <a:buNone/>
              <a:defRPr/>
            </a:pPr>
            <a:endParaRPr lang="ru-RU" sz="1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Развитие умения 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 слаженно работать в коллективе, помогать воспитателю и друг другу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 </a:t>
            </a:r>
          </a:p>
          <a:p>
            <a:pPr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Развитие активности, 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самостоятельности</a:t>
            </a:r>
            <a:endParaRPr lang="ru-RU" sz="1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Развитие мелкой моторики рук</a:t>
            </a:r>
            <a:endParaRPr lang="ru-RU" sz="1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0"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развитие творческого  мышления и воображения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Лето в гости к нам спешит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SAM_08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19740" y="1362635"/>
            <a:ext cx="6428115" cy="424030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Этапы работы </a:t>
            </a:r>
            <a:br>
              <a:rPr lang="ru-RU" altLang="ru-RU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59367" y="869795"/>
            <a:ext cx="7455982" cy="489538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sz="2300" dirty="0" smtClean="0"/>
          </a:p>
          <a:p>
            <a:r>
              <a:rPr lang="ru-RU" sz="2300" dirty="0" smtClean="0">
                <a:solidFill>
                  <a:schemeClr val="accent6">
                    <a:lumMod val="75000"/>
                  </a:schemeClr>
                </a:solidFill>
              </a:rPr>
              <a:t>1. </a:t>
            </a:r>
            <a:r>
              <a:rPr lang="ru-RU" sz="2300" dirty="0" err="1" smtClean="0">
                <a:solidFill>
                  <a:schemeClr val="accent6">
                    <a:lumMod val="75000"/>
                  </a:schemeClr>
                </a:solidFill>
              </a:rPr>
              <a:t>Целеполагание</a:t>
            </a:r>
            <a:r>
              <a:rPr lang="ru-RU" sz="2300" dirty="0" smtClean="0">
                <a:solidFill>
                  <a:schemeClr val="accent6">
                    <a:lumMod val="75000"/>
                  </a:schemeClr>
                </a:solidFill>
              </a:rPr>
              <a:t> : педагог </a:t>
            </a:r>
            <a:r>
              <a:rPr lang="ru-RU" sz="2300" dirty="0" smtClean="0">
                <a:solidFill>
                  <a:schemeClr val="accent6">
                    <a:lumMod val="75000"/>
                  </a:schemeClr>
                </a:solidFill>
              </a:rPr>
              <a:t>совместно с детьми выбрал тему( картину) оформления. В данном случае мы выбрали рисунок с открытки</a:t>
            </a:r>
            <a:endParaRPr lang="ru-RU" sz="23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300" dirty="0" smtClean="0">
                <a:solidFill>
                  <a:schemeClr val="accent6">
                    <a:lumMod val="75000"/>
                  </a:schemeClr>
                </a:solidFill>
              </a:rPr>
              <a:t>2. Разработка </a:t>
            </a:r>
            <a:r>
              <a:rPr lang="ru-RU" sz="2300" dirty="0" smtClean="0">
                <a:solidFill>
                  <a:schemeClr val="accent6">
                    <a:lumMod val="75000"/>
                  </a:schemeClr>
                </a:solidFill>
              </a:rPr>
              <a:t>плана </a:t>
            </a:r>
            <a:r>
              <a:rPr lang="ru-RU" sz="2300" dirty="0" smtClean="0">
                <a:solidFill>
                  <a:schemeClr val="accent6">
                    <a:lumMod val="75000"/>
                  </a:schemeClr>
                </a:solidFill>
              </a:rPr>
              <a:t>деятельности по достижению цели:</a:t>
            </a:r>
          </a:p>
          <a:p>
            <a:pPr>
              <a:buNone/>
            </a:pPr>
            <a:r>
              <a:rPr lang="ru-RU" sz="2300" dirty="0" smtClean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ru-RU" sz="2300" dirty="0" smtClean="0">
                <a:solidFill>
                  <a:schemeClr val="accent6">
                    <a:lumMod val="75000"/>
                  </a:schemeClr>
                </a:solidFill>
              </a:rPr>
              <a:t>как сделать ( нарисовать на ватмане, перенести рисунок на плотный материал);</a:t>
            </a:r>
            <a:endParaRPr lang="ru-RU" sz="23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300" dirty="0" smtClean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ru-RU" sz="2300" dirty="0" smtClean="0">
                <a:solidFill>
                  <a:schemeClr val="accent6">
                    <a:lumMod val="75000"/>
                  </a:schemeClr>
                </a:solidFill>
              </a:rPr>
              <a:t>какие </a:t>
            </a:r>
            <a:r>
              <a:rPr lang="ru-RU" sz="2300" dirty="0" smtClean="0">
                <a:solidFill>
                  <a:schemeClr val="accent6">
                    <a:lumMod val="75000"/>
                  </a:schemeClr>
                </a:solidFill>
              </a:rPr>
              <a:t>материалы использовать ( мы использовали подложку для </a:t>
            </a:r>
            <a:r>
              <a:rPr lang="ru-RU" sz="2300" dirty="0" err="1" smtClean="0">
                <a:solidFill>
                  <a:schemeClr val="accent6">
                    <a:lumMod val="75000"/>
                  </a:schemeClr>
                </a:solidFill>
              </a:rPr>
              <a:t>ламината</a:t>
            </a:r>
            <a:r>
              <a:rPr lang="ru-RU" sz="2300" dirty="0" smtClean="0">
                <a:solidFill>
                  <a:schemeClr val="accent6">
                    <a:lumMod val="75000"/>
                  </a:schemeClr>
                </a:solidFill>
              </a:rPr>
              <a:t>, самоклеющуюся пленку, декоративные  цветы, цветные нитки);</a:t>
            </a:r>
            <a:endParaRPr lang="ru-RU" sz="23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300" dirty="0" smtClean="0">
                <a:solidFill>
                  <a:schemeClr val="accent6">
                    <a:lumMod val="75000"/>
                  </a:schemeClr>
                </a:solidFill>
              </a:rPr>
              <a:t>- с какими предметами научиться работать для достижения </a:t>
            </a:r>
            <a:r>
              <a:rPr lang="ru-RU" sz="2300" dirty="0" smtClean="0">
                <a:solidFill>
                  <a:schemeClr val="accent6">
                    <a:lumMod val="75000"/>
                  </a:schemeClr>
                </a:solidFill>
              </a:rPr>
              <a:t>цели( клей, ножницы)</a:t>
            </a:r>
            <a:endParaRPr lang="ru-RU" sz="23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300" dirty="0" smtClean="0">
                <a:solidFill>
                  <a:schemeClr val="accent6">
                    <a:lumMod val="75000"/>
                  </a:schemeClr>
                </a:solidFill>
              </a:rPr>
              <a:t>3. Выполнение </a:t>
            </a:r>
            <a:r>
              <a:rPr lang="ru-RU" sz="2300" dirty="0" smtClean="0">
                <a:solidFill>
                  <a:schemeClr val="accent6">
                    <a:lumMod val="75000"/>
                  </a:schemeClr>
                </a:solidFill>
              </a:rPr>
              <a:t>работы</a:t>
            </a:r>
            <a:r>
              <a:rPr lang="ru-RU" sz="23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300" dirty="0" smtClean="0">
                <a:solidFill>
                  <a:schemeClr val="accent6">
                    <a:lumMod val="75000"/>
                  </a:schemeClr>
                </a:solidFill>
              </a:rPr>
              <a:t>– практическая </a:t>
            </a:r>
            <a:r>
              <a:rPr lang="ru-RU" sz="2300" dirty="0" smtClean="0">
                <a:solidFill>
                  <a:schemeClr val="accent6">
                    <a:lumMod val="75000"/>
                  </a:schemeClr>
                </a:solidFill>
              </a:rPr>
              <a:t>часть ( дети помогали воспитателю)</a:t>
            </a:r>
            <a:endParaRPr lang="ru-RU" sz="23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300" dirty="0" smtClean="0">
                <a:solidFill>
                  <a:schemeClr val="accent6">
                    <a:lumMod val="75000"/>
                  </a:schemeClr>
                </a:solidFill>
              </a:rPr>
              <a:t>4. Подведение итогов – </a:t>
            </a:r>
            <a:r>
              <a:rPr lang="ru-RU" sz="2300" dirty="0" smtClean="0">
                <a:solidFill>
                  <a:schemeClr val="accent6">
                    <a:lumMod val="75000"/>
                  </a:schemeClr>
                </a:solidFill>
              </a:rPr>
              <a:t>рефлексия</a:t>
            </a:r>
            <a:endParaRPr lang="ru-RU" sz="23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2013-08-23 07.50.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53624" y="1425389"/>
            <a:ext cx="5486774" cy="4016187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797</TotalTime>
  <Words>166</Words>
  <Application>Microsoft Office PowerPoint</Application>
  <PresentationFormat>Экран (4:3)</PresentationFormat>
  <Paragraphs>28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Груздева Ольга  Анатольевна </vt:lpstr>
      <vt:lpstr>Слайд 2</vt:lpstr>
      <vt:lpstr>Цель: создание  комфортных условий для развития детей    </vt:lpstr>
      <vt:lpstr>Лето в гости к нам спешит</vt:lpstr>
      <vt:lpstr>Этапы работы  </vt:lpstr>
      <vt:lpstr>Слайд 6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UserXP</cp:lastModifiedBy>
  <cp:revision>175</cp:revision>
  <dcterms:created xsi:type="dcterms:W3CDTF">2016-11-18T14:12:19Z</dcterms:created>
  <dcterms:modified xsi:type="dcterms:W3CDTF">2018-10-07T19:14:37Z</dcterms:modified>
</cp:coreProperties>
</file>