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9" r:id="rId4"/>
    <p:sldId id="259" r:id="rId5"/>
    <p:sldId id="258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0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3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7" y="404664"/>
            <a:ext cx="74888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Calibri" pitchFamily="34" charset="0"/>
              </a:rPr>
              <a:t>Пётр Ильич Чайковский</a:t>
            </a:r>
            <a:endParaRPr lang="ru-RU" sz="5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1628800"/>
            <a:ext cx="352839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Детский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Альбом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Рисунок 5" descr="1480700604_chaikovsky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586814"/>
            <a:ext cx="3312368" cy="37727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5656" y="551723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(1840 – 1893)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7944" y="4437112"/>
            <a:ext cx="417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itchFamily="34" charset="0"/>
              </a:rPr>
              <a:t>Презентация </a:t>
            </a:r>
            <a:r>
              <a:rPr lang="ru-RU" sz="2400" smtClean="0">
                <a:latin typeface="Calibri" pitchFamily="34" charset="0"/>
              </a:rPr>
              <a:t>музыкального руководителя </a:t>
            </a:r>
            <a:endParaRPr lang="ru-RU" sz="2400" dirty="0" smtClean="0">
              <a:latin typeface="Calibri" pitchFamily="34" charset="0"/>
            </a:endParaRPr>
          </a:p>
          <a:p>
            <a:r>
              <a:rPr lang="ru-RU" sz="2400" dirty="0" smtClean="0">
                <a:latin typeface="Calibri" pitchFamily="34" charset="0"/>
              </a:rPr>
              <a:t>Гимназии №44 г.Сочи</a:t>
            </a:r>
          </a:p>
          <a:p>
            <a:r>
              <a:rPr lang="ru-RU" sz="2400" dirty="0" err="1" smtClean="0">
                <a:latin typeface="Calibri" pitchFamily="34" charset="0"/>
              </a:rPr>
              <a:t>Завгородняя</a:t>
            </a:r>
            <a:r>
              <a:rPr lang="ru-RU" sz="2400" dirty="0" smtClean="0">
                <a:latin typeface="Calibri" pitchFamily="34" charset="0"/>
              </a:rPr>
              <a:t> Ксения Дмитриевна</a:t>
            </a:r>
            <a:endParaRPr lang="ru-RU" sz="2400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1" y="260648"/>
            <a:ext cx="4680521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«БАБА ЯГА»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776" y="1484784"/>
            <a:ext cx="288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itchFamily="34" charset="0"/>
              </a:rPr>
              <a:t>Из колких аккордов «Няниной сказки» словно вырастает ночной кошмар «Бабы-Яги»</a:t>
            </a:r>
            <a:endParaRPr lang="ru-RU" sz="2400" dirty="0">
              <a:latin typeface="Calibri" pitchFamily="34" charset="0"/>
            </a:endParaRPr>
          </a:p>
        </p:txBody>
      </p:sp>
      <p:pic>
        <p:nvPicPr>
          <p:cNvPr id="4" name="Рисунок 3" descr="44114702_f_4970426f564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556792"/>
            <a:ext cx="3409580" cy="5013176"/>
          </a:xfrm>
          <a:prstGeom prst="rect">
            <a:avLst/>
          </a:prstGeom>
        </p:spPr>
      </p:pic>
      <p:pic>
        <p:nvPicPr>
          <p:cNvPr id="5" name="Рисунок 4" descr="pre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4664"/>
            <a:ext cx="2160240" cy="2232248"/>
          </a:xfrm>
          <a:prstGeom prst="rect">
            <a:avLst/>
          </a:prstGeom>
        </p:spPr>
      </p:pic>
      <p:pic>
        <p:nvPicPr>
          <p:cNvPr id="6" name="Рисунок 5" descr="7368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429000"/>
            <a:ext cx="4032448" cy="302433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9" y="476672"/>
            <a:ext cx="43970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«ВАЛЬС»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412776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«Вальс» — начало миниатюрной танцевальной сюиты, объединяющей три номера («Вальс», «Полька», «Мазурка») и завершающей ряд «домашних» пьес.</a:t>
            </a:r>
            <a:endParaRPr lang="ru-RU" sz="2000" dirty="0"/>
          </a:p>
        </p:txBody>
      </p:sp>
      <p:pic>
        <p:nvPicPr>
          <p:cNvPr id="4" name="Рисунок 3" descr="scrn_big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537519"/>
            <a:ext cx="7272808" cy="413184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54726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«Полька»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772816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libri" pitchFamily="34" charset="0"/>
              </a:rPr>
              <a:t>Кружение вальса сменяется веселой «Полькой»</a:t>
            </a:r>
            <a:endParaRPr lang="ru-RU" sz="2800" dirty="0">
              <a:latin typeface="Calibri" pitchFamily="34" charset="0"/>
            </a:endParaRPr>
          </a:p>
        </p:txBody>
      </p:sp>
      <p:pic>
        <p:nvPicPr>
          <p:cNvPr id="4" name="Рисунок 3" descr="cache_3341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2492896"/>
            <a:ext cx="4184622" cy="3960440"/>
          </a:xfrm>
          <a:prstGeom prst="rect">
            <a:avLst/>
          </a:prstGeom>
        </p:spPr>
      </p:pic>
      <p:pic>
        <p:nvPicPr>
          <p:cNvPr id="5" name="Рисунок 4" descr="nvchft6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996952"/>
            <a:ext cx="2857500" cy="295232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5" y="1628800"/>
            <a:ext cx="5400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libri" pitchFamily="34" charset="0"/>
              </a:rPr>
              <a:t>Это музыкальный пейзаж с образом прелестной птички и её незабываемыми трелями.</a:t>
            </a:r>
            <a:endParaRPr lang="ru-RU" sz="2400" b="1" dirty="0">
              <a:latin typeface="Calibri" pitchFamily="34" charset="0"/>
            </a:endParaRPr>
          </a:p>
        </p:txBody>
      </p:sp>
      <p:pic>
        <p:nvPicPr>
          <p:cNvPr id="4" name="Рисунок 3" descr="Без названия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996952"/>
            <a:ext cx="6264696" cy="3456384"/>
          </a:xfrm>
          <a:prstGeom prst="rect">
            <a:avLst/>
          </a:prstGeom>
        </p:spPr>
      </p:pic>
      <p:pic>
        <p:nvPicPr>
          <p:cNvPr id="5" name="Рисунок 4" descr="javoronok-kartinki-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60648"/>
            <a:ext cx="3131840" cy="240107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1560" y="548680"/>
            <a:ext cx="50405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«Песня Жаворонка»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009" y="764704"/>
            <a:ext cx="759933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 descr="14577f44872dd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996952"/>
            <a:ext cx="3024336" cy="187220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7"/>
            <a:ext cx="1752600" cy="2160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548680"/>
            <a:ext cx="52565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alibri" pitchFamily="34" charset="0"/>
              </a:rPr>
              <a:t>П. И. Чайковский был первым русским композитором, создавшим для детей альбом фортепианных пьес в 1878 году. Ему было легко это сделать, потому что он понимал и любил детей.</a:t>
            </a:r>
            <a:endParaRPr lang="ru-RU" sz="2000" b="1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924944"/>
            <a:ext cx="597666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Сегодня мы с вами пройдемся по страницам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«Детского альбома»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и послушаем музыкальные зарисовки, пьесы, некоторые из них наверняка вам уже знакомы. В сборнике </a:t>
            </a:r>
            <a:r>
              <a:rPr lang="ru-RU" sz="2400" dirty="0" smtClean="0"/>
              <a:t>24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пьесы, где просматривается несколько сюжетных линий. Мы с вами послушаем часть из них.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988840"/>
            <a:ext cx="2000250" cy="187220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7984" y="188640"/>
            <a:ext cx="4716016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sz="1400" b="1" dirty="0" smtClean="0">
              <a:latin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latin typeface="+mj-lt"/>
              </a:rPr>
              <a:t>Утренняя молитва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latin typeface="+mj-lt"/>
              </a:rPr>
              <a:t>Зимнее утро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latin typeface="+mj-lt"/>
              </a:rPr>
              <a:t>Мама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latin typeface="+mj-lt"/>
              </a:rPr>
              <a:t>Игра в лошадки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latin typeface="+mj-lt"/>
              </a:rPr>
              <a:t>Марш деревянных солдатиков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latin typeface="+mj-lt"/>
              </a:rPr>
              <a:t>Болезнь куклы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latin typeface="+mj-lt"/>
              </a:rPr>
              <a:t>Похороны куклы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latin typeface="+mj-lt"/>
              </a:rPr>
              <a:t>Вальс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latin typeface="+mj-lt"/>
              </a:rPr>
              <a:t>Новая кукла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latin typeface="+mj-lt"/>
              </a:rPr>
              <a:t>Мазурка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latin typeface="+mj-lt"/>
              </a:rPr>
              <a:t>Русская песня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latin typeface="+mj-lt"/>
              </a:rPr>
              <a:t>Мужик на гармонике играет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latin typeface="+mj-lt"/>
              </a:rPr>
              <a:t>Камаринская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latin typeface="+mj-lt"/>
              </a:rPr>
              <a:t>Полька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latin typeface="+mj-lt"/>
              </a:rPr>
              <a:t>Итальянская </a:t>
            </a:r>
            <a:r>
              <a:rPr lang="ru-RU" sz="1600" b="1" dirty="0" err="1" smtClean="0">
                <a:latin typeface="+mj-lt"/>
              </a:rPr>
              <a:t>песенкa</a:t>
            </a:r>
            <a:endParaRPr lang="ru-RU" sz="1600" b="1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latin typeface="+mj-lt"/>
              </a:rPr>
              <a:t>Старинная французская песенка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latin typeface="+mj-lt"/>
              </a:rPr>
              <a:t>Немецкая песенка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latin typeface="+mj-lt"/>
              </a:rPr>
              <a:t>Неаполитанская песенка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latin typeface="+mj-lt"/>
              </a:rPr>
              <a:t>Нянина сказка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latin typeface="+mj-lt"/>
              </a:rPr>
              <a:t>Баба-Яга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latin typeface="+mj-lt"/>
              </a:rPr>
              <a:t>Сладкая грёза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latin typeface="+mj-lt"/>
              </a:rPr>
              <a:t>Песня жаворонка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latin typeface="+mj-lt"/>
              </a:rPr>
              <a:t>Шарманщик поёт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latin typeface="+mj-lt"/>
              </a:rPr>
              <a:t>В церкви</a:t>
            </a:r>
            <a:r>
              <a:rPr lang="ru-RU" sz="1400" b="1" dirty="0" smtClean="0">
                <a:latin typeface="Calibri" pitchFamily="34" charset="0"/>
              </a:rPr>
              <a:t/>
            </a:r>
            <a:br>
              <a:rPr lang="ru-RU" sz="1400" b="1" dirty="0" smtClean="0">
                <a:latin typeface="Calibri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5" y="404664"/>
            <a:ext cx="388843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«Детский альбом» 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188640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Содержание: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 descr="Без назван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564904"/>
            <a:ext cx="2124075" cy="215265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268760"/>
            <a:ext cx="7560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Необычайно трогательные звуки умиротворенности и покоя. Сразу же перед нами встаёт светлый образ матери и все, что связано с вечным символом материнства. Мы чувствуем её нежные руки, слышим ласковый голос, чувствуем защиту и дружескую поддержку, видя её спокойный взгляд.</a:t>
            </a:r>
          </a:p>
          <a:p>
            <a:r>
              <a:rPr lang="ru-RU" dirty="0" smtClean="0"/>
              <a:t>Наверное, это были воспоминания Петра Ильича о своей маме, которую он безмерно любил. Недаром всю жизнь он вспоминал её необыкновенные глаза. Послушаем пьесу «Мама» из детского альбома П.И. Чайковского.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94672" y="476672"/>
            <a:ext cx="29546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«МАМА»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tL9Nu-FNNb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933056"/>
            <a:ext cx="3688184" cy="2536271"/>
          </a:xfrm>
          <a:prstGeom prst="rect">
            <a:avLst/>
          </a:prstGeom>
        </p:spPr>
      </p:pic>
      <p:pic>
        <p:nvPicPr>
          <p:cNvPr id="6" name="Рисунок 5" descr="7257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717032"/>
            <a:ext cx="3707904" cy="288032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«ИГРА В ЛОШАДКИ»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124744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Весёлая мелодия второй сюжетной линии. Мы погружаемся в безудержное веселье, смех и радость. Не было у детей ни машинок, ни самолетиков во времена Чайковского, поэтому для любого мальчика того времени – оловянные солдатики, барабан или игрушечная лошадка были предметом особой гордости. Послушайте, как необычно звучит музыка пьесы «Игра в лошадки».</a:t>
            </a:r>
            <a:br>
              <a:rPr lang="ru-RU" b="1" dirty="0" smtClean="0">
                <a:latin typeface="Calibri" pitchFamily="34" charset="0"/>
              </a:rPr>
            </a:br>
            <a:r>
              <a:rPr lang="ru-RU" b="1" dirty="0" smtClean="0">
                <a:latin typeface="Calibri" pitchFamily="34" charset="0"/>
              </a:rPr>
              <a:t/>
            </a:r>
            <a:br>
              <a:rPr lang="ru-RU" b="1" dirty="0" smtClean="0">
                <a:latin typeface="Calibri" pitchFamily="34" charset="0"/>
              </a:rPr>
            </a:br>
            <a:endParaRPr lang="ru-RU" b="1" dirty="0">
              <a:latin typeface="Calibri" pitchFamily="34" charset="0"/>
            </a:endParaRPr>
          </a:p>
        </p:txBody>
      </p:sp>
      <p:pic>
        <p:nvPicPr>
          <p:cNvPr id="5" name="Рисунок 4" descr="7257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996952"/>
            <a:ext cx="6912768" cy="364838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660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«Марш деревянных солдатиков»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196752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libri" pitchFamily="34" charset="0"/>
              </a:rPr>
              <a:t>А в коробке с игрушками лежат новенькие, красивые солдатики, которые так и притягивают к себе. Они совсем как настоящие, их и выстроить можно, и отправить на парад. Вот отчеканивает шаг в забавном марше игрушечное войско.</a:t>
            </a:r>
            <a:endParaRPr lang="ru-RU" sz="2000" dirty="0">
              <a:latin typeface="Calibri" pitchFamily="34" charset="0"/>
            </a:endParaRPr>
          </a:p>
        </p:txBody>
      </p:sp>
      <p:pic>
        <p:nvPicPr>
          <p:cNvPr id="4" name="Рисунок 3" descr="5. Марш деревянных солдатиков.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708920"/>
            <a:ext cx="6192688" cy="3888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3284984"/>
            <a:ext cx="23762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Ать-два, левой, правой,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Ать-два, левой, правой,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Мы легко и весело идем.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Ать-два, левой, правой,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Ать-два, левой, правой,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Песню деревянную поем.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0" y="1412776"/>
            <a:ext cx="4464496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Медленное, тягучее движение (во время болезни обычно ведь «скучно») с грустными интонациями мелодии, где, подобно вздохам передает печальное настроение девочки, у которой заболела кукла.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67010" y="404664"/>
            <a:ext cx="60099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«Болезнь куклы»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Рисунок 3" descr="Болезнь кукл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356992"/>
            <a:ext cx="4320480" cy="3284984"/>
          </a:xfrm>
          <a:prstGeom prst="rect">
            <a:avLst/>
          </a:prstGeom>
        </p:spPr>
      </p:pic>
      <p:pic>
        <p:nvPicPr>
          <p:cNvPr id="5" name="Рисунок 4" descr="04labli6913273302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556792"/>
            <a:ext cx="3324225" cy="501317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вая кукл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4982766" cy="52565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36096" y="1700808"/>
            <a:ext cx="33123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«НОВАЯ КУКЛА»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548680"/>
            <a:ext cx="3589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u="sng" dirty="0" smtClean="0">
                <a:solidFill>
                  <a:schemeClr val="accent2">
                    <a:lumMod val="75000"/>
                  </a:schemeClr>
                </a:solidFill>
              </a:rPr>
              <a:t>«НЯНИНЫ СКАЗКИ»</a:t>
            </a:r>
            <a:endParaRPr lang="ru-RU" sz="2800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268760"/>
            <a:ext cx="69127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 и в те далекие времена, полный разных впечатлений день заканчивается хорошей доброй сказкой. С затаённым дыханием малыши слушают свои любимые сказки, искренне переживая за любимых героев.</a:t>
            </a:r>
          </a:p>
          <a:p>
            <a:r>
              <a:rPr lang="ru-RU" b="1" dirty="0" smtClean="0"/>
              <a:t>«Нянина сказка» </a:t>
            </a:r>
            <a:r>
              <a:rPr lang="ru-RU" dirty="0" smtClean="0"/>
              <a:t>имеет замысловатый ритмический рисунок, создающий атмосферу сказочности и тревоги. А какие только сюжеты не предлагают дети, слушая пьесу «Нянины сказки» Вот уж где простор для полета детских фантазий! Давайте и мы послушаем эту музыку.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kakomu-mesjacu-posvjashhena-pesa-U-kamel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3999" y="3717032"/>
            <a:ext cx="4792115" cy="2952328"/>
          </a:xfrm>
          <a:prstGeom prst="rect">
            <a:avLst/>
          </a:prstGeom>
        </p:spPr>
      </p:pic>
      <p:pic>
        <p:nvPicPr>
          <p:cNvPr id="5" name="Рисунок 4" descr="kam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149080"/>
            <a:ext cx="3024336" cy="24208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79</TotalTime>
  <Words>544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Музыка</cp:lastModifiedBy>
  <cp:revision>10</cp:revision>
  <dcterms:created xsi:type="dcterms:W3CDTF">2018-03-20T14:16:40Z</dcterms:created>
  <dcterms:modified xsi:type="dcterms:W3CDTF">2002-01-02T13:01:06Z</dcterms:modified>
</cp:coreProperties>
</file>