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320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69" r:id="rId11"/>
    <p:sldId id="271" r:id="rId12"/>
    <p:sldId id="276" r:id="rId13"/>
    <p:sldId id="277" r:id="rId14"/>
    <p:sldId id="322" r:id="rId15"/>
    <p:sldId id="324" r:id="rId16"/>
    <p:sldId id="325" r:id="rId17"/>
    <p:sldId id="281" r:id="rId18"/>
    <p:sldId id="287" r:id="rId19"/>
    <p:sldId id="288" r:id="rId20"/>
    <p:sldId id="294" r:id="rId21"/>
    <p:sldId id="296" r:id="rId22"/>
    <p:sldId id="298" r:id="rId23"/>
    <p:sldId id="299" r:id="rId24"/>
    <p:sldId id="300" r:id="rId25"/>
    <p:sldId id="302" r:id="rId26"/>
    <p:sldId id="305" r:id="rId27"/>
    <p:sldId id="321" r:id="rId28"/>
    <p:sldId id="311" r:id="rId29"/>
    <p:sldId id="312" r:id="rId30"/>
    <p:sldId id="314" r:id="rId31"/>
    <p:sldId id="315" r:id="rId32"/>
    <p:sldId id="316" r:id="rId33"/>
    <p:sldId id="31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AEE21-D68E-4B52-B17C-962CBD942B9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724FE9-85BC-4A8B-BE7E-A64756641B1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u="none" dirty="0" smtClean="0">
              <a:solidFill>
                <a:srgbClr val="FF0066"/>
              </a:solidFill>
              <a:latin typeface="Book Antiqua" pitchFamily="18" charset="0"/>
            </a:rPr>
            <a:t>Обеспечение условий для освоения воспитанниками форм деятельности, первичных математических представлений и образов, используемых в жизни</a:t>
          </a:r>
          <a:endParaRPr lang="ru-RU" sz="1800" u="none" dirty="0"/>
        </a:p>
      </dgm:t>
    </dgm:pt>
    <dgm:pt modelId="{AC04FB16-50CA-496E-9006-D8A3D569B383}" type="parTrans" cxnId="{638BAD48-9F47-4F64-AE14-AB8500E2F0FC}">
      <dgm:prSet/>
      <dgm:spPr/>
      <dgm:t>
        <a:bodyPr/>
        <a:lstStyle/>
        <a:p>
          <a:endParaRPr lang="ru-RU"/>
        </a:p>
      </dgm:t>
    </dgm:pt>
    <dgm:pt modelId="{8774392A-ED0F-4D30-9456-2E8E1CC5C1BD}" type="sibTrans" cxnId="{638BAD48-9F47-4F64-AE14-AB8500E2F0FC}">
      <dgm:prSet/>
      <dgm:spPr/>
      <dgm:t>
        <a:bodyPr/>
        <a:lstStyle/>
        <a:p>
          <a:endParaRPr lang="ru-RU"/>
        </a:p>
      </dgm:t>
    </dgm:pt>
    <dgm:pt modelId="{BB7D0F8F-FF40-4646-AEED-3A2B765FAC9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Book Antiqua" pitchFamily="18" charset="0"/>
            </a:rPr>
            <a:t>Создание развивающей предметно-пространственной среды</a:t>
          </a:r>
          <a:endParaRPr lang="ru-RU" sz="1600" dirty="0">
            <a:solidFill>
              <a:schemeClr val="tx1"/>
            </a:solidFill>
            <a:latin typeface="Book Antiqua" pitchFamily="18" charset="0"/>
          </a:endParaRPr>
        </a:p>
      </dgm:t>
    </dgm:pt>
    <dgm:pt modelId="{B5351EBC-D109-4741-9452-CD31B1FA70AD}" type="parTrans" cxnId="{47D0AEED-B8E1-43C8-A8CF-FA1F697080E0}">
      <dgm:prSet/>
      <dgm:spPr/>
      <dgm:t>
        <a:bodyPr/>
        <a:lstStyle/>
        <a:p>
          <a:endParaRPr lang="ru-RU"/>
        </a:p>
      </dgm:t>
    </dgm:pt>
    <dgm:pt modelId="{743F08AD-82D8-4145-944F-F097050F0C6F}" type="sibTrans" cxnId="{47D0AEED-B8E1-43C8-A8CF-FA1F697080E0}">
      <dgm:prSet/>
      <dgm:spPr/>
      <dgm:t>
        <a:bodyPr/>
        <a:lstStyle/>
        <a:p>
          <a:endParaRPr lang="ru-RU"/>
        </a:p>
      </dgm:t>
    </dgm:pt>
    <dgm:pt modelId="{178958A6-770C-464A-B8E0-113CE2E0B50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Book Antiqua" pitchFamily="18" charset="0"/>
            </a:rPr>
            <a:t>Создание образовательных ситуаций</a:t>
          </a:r>
          <a:endParaRPr lang="ru-RU" sz="1600" dirty="0">
            <a:solidFill>
              <a:schemeClr val="tx1"/>
            </a:solidFill>
            <a:latin typeface="Book Antiqua" pitchFamily="18" charset="0"/>
          </a:endParaRPr>
        </a:p>
      </dgm:t>
    </dgm:pt>
    <dgm:pt modelId="{4D884856-5EE9-4483-B7F9-801534DF9F4E}" type="parTrans" cxnId="{9605626C-F21E-4E15-89D9-0BFA9D88FAB5}">
      <dgm:prSet/>
      <dgm:spPr/>
      <dgm:t>
        <a:bodyPr/>
        <a:lstStyle/>
        <a:p>
          <a:endParaRPr lang="ru-RU"/>
        </a:p>
      </dgm:t>
    </dgm:pt>
    <dgm:pt modelId="{B0EBDCEA-BBE2-473E-8484-37261B903CB0}" type="sibTrans" cxnId="{9605626C-F21E-4E15-89D9-0BFA9D88FAB5}">
      <dgm:prSet/>
      <dgm:spPr/>
      <dgm:t>
        <a:bodyPr/>
        <a:lstStyle/>
        <a:p>
          <a:endParaRPr lang="ru-RU"/>
        </a:p>
      </dgm:t>
    </dgm:pt>
    <dgm:pt modelId="{143598CE-82F3-4BA0-9869-50255B63A5A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Book Antiqua" pitchFamily="18" charset="0"/>
            </a:rPr>
            <a:t>Создание средств педагогической поддержки ребенка</a:t>
          </a:r>
          <a:endParaRPr lang="ru-RU" sz="1600" dirty="0">
            <a:solidFill>
              <a:schemeClr val="tx1"/>
            </a:solidFill>
            <a:latin typeface="Book Antiqua" pitchFamily="18" charset="0"/>
          </a:endParaRPr>
        </a:p>
      </dgm:t>
    </dgm:pt>
    <dgm:pt modelId="{88199179-F1C1-4AC2-B6A0-64BF182D133D}" type="parTrans" cxnId="{E7912DC9-84C5-43CB-8245-63EE23AFFC9B}">
      <dgm:prSet/>
      <dgm:spPr/>
      <dgm:t>
        <a:bodyPr/>
        <a:lstStyle/>
        <a:p>
          <a:endParaRPr lang="ru-RU"/>
        </a:p>
      </dgm:t>
    </dgm:pt>
    <dgm:pt modelId="{55D65181-ECA4-4C93-8E18-2AE0B124F910}" type="sibTrans" cxnId="{E7912DC9-84C5-43CB-8245-63EE23AFFC9B}">
      <dgm:prSet/>
      <dgm:spPr/>
      <dgm:t>
        <a:bodyPr/>
        <a:lstStyle/>
        <a:p>
          <a:endParaRPr lang="ru-RU"/>
        </a:p>
      </dgm:t>
    </dgm:pt>
    <dgm:pt modelId="{6C56D305-0559-4882-BA56-30708E7DDCAA}" type="pres">
      <dgm:prSet presAssocID="{9A1AEE21-D68E-4B52-B17C-962CBD942B9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842A7B-CC7D-4CB2-9E80-E73C71F668D1}" type="pres">
      <dgm:prSet presAssocID="{9A1AEE21-D68E-4B52-B17C-962CBD942B98}" presName="radial" presStyleCnt="0">
        <dgm:presLayoutVars>
          <dgm:animLvl val="ctr"/>
        </dgm:presLayoutVars>
      </dgm:prSet>
      <dgm:spPr/>
    </dgm:pt>
    <dgm:pt modelId="{A64ECA53-4D9F-4693-8992-21D59170AA78}" type="pres">
      <dgm:prSet presAssocID="{90724FE9-85BC-4A8B-BE7E-A64756641B14}" presName="centerShape" presStyleLbl="vennNode1" presStyleIdx="0" presStyleCnt="4" custScaleX="133377" custScaleY="124717"/>
      <dgm:spPr/>
      <dgm:t>
        <a:bodyPr/>
        <a:lstStyle/>
        <a:p>
          <a:endParaRPr lang="ru-RU"/>
        </a:p>
      </dgm:t>
    </dgm:pt>
    <dgm:pt modelId="{6684DD32-09FF-4865-9837-0178C124FC4C}" type="pres">
      <dgm:prSet presAssocID="{BB7D0F8F-FF40-4646-AEED-3A2B765FAC92}" presName="node" presStyleLbl="vennNode1" presStyleIdx="1" presStyleCnt="4" custScaleX="180166" custScaleY="95684" custRadScaleRad="107004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CFFD7-F845-4E37-9FFF-20CF53E110BA}" type="pres">
      <dgm:prSet presAssocID="{143598CE-82F3-4BA0-9869-50255B63A5A6}" presName="node" presStyleLbl="vennNode1" presStyleIdx="2" presStyleCnt="4" custScaleX="159316" custScaleY="130358" custRadScaleRad="136741" custRadScaleInc="-9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89C2-ACB8-46CE-8F52-91A555E0E77F}" type="pres">
      <dgm:prSet presAssocID="{178958A6-770C-464A-B8E0-113CE2E0B504}" presName="node" presStyleLbl="vennNode1" presStyleIdx="3" presStyleCnt="4" custScaleX="161951" custScaleY="124518" custRadScaleRad="145841" custRadScaleInc="8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E36EA-BCCF-4D07-A0C5-F3CE34465AEA}" type="presOf" srcId="{9A1AEE21-D68E-4B52-B17C-962CBD942B98}" destId="{6C56D305-0559-4882-BA56-30708E7DDCAA}" srcOrd="0" destOrd="0" presId="urn:microsoft.com/office/officeart/2005/8/layout/radial3"/>
    <dgm:cxn modelId="{0F763BB0-B916-4D9E-A900-5FE7639E65EA}" type="presOf" srcId="{178958A6-770C-464A-B8E0-113CE2E0B504}" destId="{641E89C2-ACB8-46CE-8F52-91A555E0E77F}" srcOrd="0" destOrd="0" presId="urn:microsoft.com/office/officeart/2005/8/layout/radial3"/>
    <dgm:cxn modelId="{5D71DFF7-D138-4C8E-8B9F-0C7BB84A8211}" type="presOf" srcId="{143598CE-82F3-4BA0-9869-50255B63A5A6}" destId="{0E3CFFD7-F845-4E37-9FFF-20CF53E110BA}" srcOrd="0" destOrd="0" presId="urn:microsoft.com/office/officeart/2005/8/layout/radial3"/>
    <dgm:cxn modelId="{638BAD48-9F47-4F64-AE14-AB8500E2F0FC}" srcId="{9A1AEE21-D68E-4B52-B17C-962CBD942B98}" destId="{90724FE9-85BC-4A8B-BE7E-A64756641B14}" srcOrd="0" destOrd="0" parTransId="{AC04FB16-50CA-496E-9006-D8A3D569B383}" sibTransId="{8774392A-ED0F-4D30-9456-2E8E1CC5C1BD}"/>
    <dgm:cxn modelId="{2A1E516D-6423-40E9-9921-114EDCDE94E6}" type="presOf" srcId="{90724FE9-85BC-4A8B-BE7E-A64756641B14}" destId="{A64ECA53-4D9F-4693-8992-21D59170AA78}" srcOrd="0" destOrd="0" presId="urn:microsoft.com/office/officeart/2005/8/layout/radial3"/>
    <dgm:cxn modelId="{9605626C-F21E-4E15-89D9-0BFA9D88FAB5}" srcId="{90724FE9-85BC-4A8B-BE7E-A64756641B14}" destId="{178958A6-770C-464A-B8E0-113CE2E0B504}" srcOrd="2" destOrd="0" parTransId="{4D884856-5EE9-4483-B7F9-801534DF9F4E}" sibTransId="{B0EBDCEA-BBE2-473E-8484-37261B903CB0}"/>
    <dgm:cxn modelId="{E7912DC9-84C5-43CB-8245-63EE23AFFC9B}" srcId="{90724FE9-85BC-4A8B-BE7E-A64756641B14}" destId="{143598CE-82F3-4BA0-9869-50255B63A5A6}" srcOrd="1" destOrd="0" parTransId="{88199179-F1C1-4AC2-B6A0-64BF182D133D}" sibTransId="{55D65181-ECA4-4C93-8E18-2AE0B124F910}"/>
    <dgm:cxn modelId="{47D0AEED-B8E1-43C8-A8CF-FA1F697080E0}" srcId="{90724FE9-85BC-4A8B-BE7E-A64756641B14}" destId="{BB7D0F8F-FF40-4646-AEED-3A2B765FAC92}" srcOrd="0" destOrd="0" parTransId="{B5351EBC-D109-4741-9452-CD31B1FA70AD}" sibTransId="{743F08AD-82D8-4145-944F-F097050F0C6F}"/>
    <dgm:cxn modelId="{90364F92-BDAE-443F-B9F4-CF2D617CDDCD}" type="presOf" srcId="{BB7D0F8F-FF40-4646-AEED-3A2B765FAC92}" destId="{6684DD32-09FF-4865-9837-0178C124FC4C}" srcOrd="0" destOrd="0" presId="urn:microsoft.com/office/officeart/2005/8/layout/radial3"/>
    <dgm:cxn modelId="{EC5D571D-25F6-4949-997A-6D45CC47BB71}" type="presParOf" srcId="{6C56D305-0559-4882-BA56-30708E7DDCAA}" destId="{3F842A7B-CC7D-4CB2-9E80-E73C71F668D1}" srcOrd="0" destOrd="0" presId="urn:microsoft.com/office/officeart/2005/8/layout/radial3"/>
    <dgm:cxn modelId="{03AD81AB-5374-493A-B646-6C39CAD57421}" type="presParOf" srcId="{3F842A7B-CC7D-4CB2-9E80-E73C71F668D1}" destId="{A64ECA53-4D9F-4693-8992-21D59170AA78}" srcOrd="0" destOrd="0" presId="urn:microsoft.com/office/officeart/2005/8/layout/radial3"/>
    <dgm:cxn modelId="{7514B0CB-22C1-437B-B0AE-F3EA768B28E3}" type="presParOf" srcId="{3F842A7B-CC7D-4CB2-9E80-E73C71F668D1}" destId="{6684DD32-09FF-4865-9837-0178C124FC4C}" srcOrd="1" destOrd="0" presId="urn:microsoft.com/office/officeart/2005/8/layout/radial3"/>
    <dgm:cxn modelId="{EED7BF88-9837-49BB-99F8-83291543F8AD}" type="presParOf" srcId="{3F842A7B-CC7D-4CB2-9E80-E73C71F668D1}" destId="{0E3CFFD7-F845-4E37-9FFF-20CF53E110BA}" srcOrd="2" destOrd="0" presId="urn:microsoft.com/office/officeart/2005/8/layout/radial3"/>
    <dgm:cxn modelId="{629E21EE-5928-4317-B7CC-346D04EBB3A8}" type="presParOf" srcId="{3F842A7B-CC7D-4CB2-9E80-E73C71F668D1}" destId="{641E89C2-ACB8-46CE-8F52-91A555E0E77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81690D-B295-4C01-BDA9-B9F01326839E}" type="doc">
      <dgm:prSet loTypeId="urn:microsoft.com/office/officeart/2005/8/layout/cycle7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82E21A1-643A-4B4B-8558-6E5E532F47EC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Сюжетная игра</a:t>
          </a:r>
          <a:endParaRPr lang="ru-RU" dirty="0">
            <a:latin typeface="Book Antiqua" pitchFamily="18" charset="0"/>
          </a:endParaRPr>
        </a:p>
      </dgm:t>
    </dgm:pt>
    <dgm:pt modelId="{A520AAFE-1653-46A1-8CA6-648282EA3EBE}" type="parTrans" cxnId="{0D3417BC-F407-4059-8C37-A58201902D34}">
      <dgm:prSet/>
      <dgm:spPr/>
      <dgm:t>
        <a:bodyPr/>
        <a:lstStyle/>
        <a:p>
          <a:endParaRPr lang="ru-RU"/>
        </a:p>
      </dgm:t>
    </dgm:pt>
    <dgm:pt modelId="{FADC95D6-1B07-4B91-93EC-1E493AA07BC1}" type="sibTrans" cxnId="{0D3417BC-F407-4059-8C37-A58201902D34}">
      <dgm:prSet/>
      <dgm:spPr/>
      <dgm:t>
        <a:bodyPr/>
        <a:lstStyle/>
        <a:p>
          <a:endParaRPr lang="ru-RU"/>
        </a:p>
      </dgm:t>
    </dgm:pt>
    <dgm:pt modelId="{7B5573A1-68A8-42BF-9F29-DE05F5768346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Роль</a:t>
          </a:r>
          <a:endParaRPr lang="ru-RU" dirty="0">
            <a:latin typeface="Book Antiqua" pitchFamily="18" charset="0"/>
          </a:endParaRPr>
        </a:p>
      </dgm:t>
    </dgm:pt>
    <dgm:pt modelId="{766AD443-B586-4E09-ABDB-28EF99439117}" type="parTrans" cxnId="{5FBE6061-D8BD-4595-8EB6-4B56EB6EBC75}">
      <dgm:prSet/>
      <dgm:spPr/>
      <dgm:t>
        <a:bodyPr/>
        <a:lstStyle/>
        <a:p>
          <a:endParaRPr lang="ru-RU"/>
        </a:p>
      </dgm:t>
    </dgm:pt>
    <dgm:pt modelId="{E0BCCBD6-1FEB-45F5-80E8-DABC4CA77EC2}" type="sibTrans" cxnId="{5FBE6061-D8BD-4595-8EB6-4B56EB6EBC75}">
      <dgm:prSet/>
      <dgm:spPr/>
      <dgm:t>
        <a:bodyPr/>
        <a:lstStyle/>
        <a:p>
          <a:endParaRPr lang="ru-RU"/>
        </a:p>
      </dgm:t>
    </dgm:pt>
    <dgm:pt modelId="{9374BA0B-F10D-430A-95F0-C68639FDA07B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Сюжет</a:t>
          </a:r>
          <a:endParaRPr lang="ru-RU" dirty="0">
            <a:latin typeface="Book Antiqua" pitchFamily="18" charset="0"/>
          </a:endParaRPr>
        </a:p>
      </dgm:t>
    </dgm:pt>
    <dgm:pt modelId="{A57D9D33-3FB0-49E2-BFAF-3336C6E4BF76}" type="parTrans" cxnId="{3F005035-2413-4BFA-9038-CF54D7280047}">
      <dgm:prSet/>
      <dgm:spPr/>
      <dgm:t>
        <a:bodyPr/>
        <a:lstStyle/>
        <a:p>
          <a:endParaRPr lang="ru-RU"/>
        </a:p>
      </dgm:t>
    </dgm:pt>
    <dgm:pt modelId="{17245FCF-F986-4605-A0DB-638601555FED}" type="sibTrans" cxnId="{3F005035-2413-4BFA-9038-CF54D7280047}">
      <dgm:prSet/>
      <dgm:spPr/>
      <dgm:t>
        <a:bodyPr/>
        <a:lstStyle/>
        <a:p>
          <a:endParaRPr lang="ru-RU"/>
        </a:p>
      </dgm:t>
    </dgm:pt>
    <dgm:pt modelId="{5450FC3D-9816-489E-897B-CAF64E410097}" type="pres">
      <dgm:prSet presAssocID="{0D81690D-B295-4C01-BDA9-B9F0132683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82455-E413-4EB4-B3DE-52A2EED15E2B}" type="pres">
      <dgm:prSet presAssocID="{F82E21A1-643A-4B4B-8558-6E5E532F47EC}" presName="node" presStyleLbl="node1" presStyleIdx="0" presStyleCnt="3" custScaleX="127386" custScaleY="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01694-77A5-46BB-B6B7-D552699E8ADF}" type="pres">
      <dgm:prSet presAssocID="{FADC95D6-1B07-4B91-93EC-1E493AA07BC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8847C59-D68A-4679-A24B-5DE144B7AE76}" type="pres">
      <dgm:prSet presAssocID="{FADC95D6-1B07-4B91-93EC-1E493AA07BC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FE49385-7143-4371-B4F3-8E78055106F5}" type="pres">
      <dgm:prSet presAssocID="{7B5573A1-68A8-42BF-9F29-DE05F5768346}" presName="node" presStyleLbl="node1" presStyleIdx="1" presStyleCnt="3" custRadScaleRad="132007" custRadScaleInc="-15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8F332-66E5-406E-8263-8C1009B9C6E2}" type="pres">
      <dgm:prSet presAssocID="{E0BCCBD6-1FEB-45F5-80E8-DABC4CA77EC2}" presName="sibTrans" presStyleLbl="sibTrans2D1" presStyleIdx="1" presStyleCnt="3" custAng="0" custLinFactNeighborX="-1254" custLinFactNeighborY="-18138"/>
      <dgm:spPr/>
      <dgm:t>
        <a:bodyPr/>
        <a:lstStyle/>
        <a:p>
          <a:endParaRPr lang="ru-RU"/>
        </a:p>
      </dgm:t>
    </dgm:pt>
    <dgm:pt modelId="{796E84D7-10FA-43E0-AF48-953A7BABFA5C}" type="pres">
      <dgm:prSet presAssocID="{E0BCCBD6-1FEB-45F5-80E8-DABC4CA77EC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2CAC47E-2195-4543-8E79-97D065D1DC9F}" type="pres">
      <dgm:prSet presAssocID="{9374BA0B-F10D-430A-95F0-C68639FDA07B}" presName="node" presStyleLbl="node1" presStyleIdx="2" presStyleCnt="3" custRadScaleRad="124334" custRadScaleInc="9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89B33-20BE-4B16-AF0F-7444DB35663D}" type="pres">
      <dgm:prSet presAssocID="{17245FCF-F986-4605-A0DB-638601555FE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81F2296-B946-485D-8C77-6048E811BF2C}" type="pres">
      <dgm:prSet presAssocID="{17245FCF-F986-4605-A0DB-638601555FED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AEA0FD3-50B3-40D2-921C-075E3EE19464}" type="presOf" srcId="{E0BCCBD6-1FEB-45F5-80E8-DABC4CA77EC2}" destId="{796E84D7-10FA-43E0-AF48-953A7BABFA5C}" srcOrd="1" destOrd="0" presId="urn:microsoft.com/office/officeart/2005/8/layout/cycle7"/>
    <dgm:cxn modelId="{E3365E39-1D96-44F2-A66B-F6E257825957}" type="presOf" srcId="{17245FCF-F986-4605-A0DB-638601555FED}" destId="{D81F2296-B946-485D-8C77-6048E811BF2C}" srcOrd="1" destOrd="0" presId="urn:microsoft.com/office/officeart/2005/8/layout/cycle7"/>
    <dgm:cxn modelId="{7325E056-3A96-49A2-A7F5-A34262CFE00B}" type="presOf" srcId="{FADC95D6-1B07-4B91-93EC-1E493AA07BC1}" destId="{78847C59-D68A-4679-A24B-5DE144B7AE76}" srcOrd="1" destOrd="0" presId="urn:microsoft.com/office/officeart/2005/8/layout/cycle7"/>
    <dgm:cxn modelId="{1C28D6D1-EEB6-43A5-800F-18344E872F1F}" type="presOf" srcId="{7B5573A1-68A8-42BF-9F29-DE05F5768346}" destId="{BFE49385-7143-4371-B4F3-8E78055106F5}" srcOrd="0" destOrd="0" presId="urn:microsoft.com/office/officeart/2005/8/layout/cycle7"/>
    <dgm:cxn modelId="{52999E58-9AB8-4D1F-9E4E-31D15D74F6B1}" type="presOf" srcId="{FADC95D6-1B07-4B91-93EC-1E493AA07BC1}" destId="{23201694-77A5-46BB-B6B7-D552699E8ADF}" srcOrd="0" destOrd="0" presId="urn:microsoft.com/office/officeart/2005/8/layout/cycle7"/>
    <dgm:cxn modelId="{348B1399-99FA-43EC-8B6A-5F64DDB49FE1}" type="presOf" srcId="{E0BCCBD6-1FEB-45F5-80E8-DABC4CA77EC2}" destId="{1CF8F332-66E5-406E-8263-8C1009B9C6E2}" srcOrd="0" destOrd="0" presId="urn:microsoft.com/office/officeart/2005/8/layout/cycle7"/>
    <dgm:cxn modelId="{5FBE6061-D8BD-4595-8EB6-4B56EB6EBC75}" srcId="{0D81690D-B295-4C01-BDA9-B9F01326839E}" destId="{7B5573A1-68A8-42BF-9F29-DE05F5768346}" srcOrd="1" destOrd="0" parTransId="{766AD443-B586-4E09-ABDB-28EF99439117}" sibTransId="{E0BCCBD6-1FEB-45F5-80E8-DABC4CA77EC2}"/>
    <dgm:cxn modelId="{51F1C1E7-8E0C-4242-992C-0CDD452152D7}" type="presOf" srcId="{F82E21A1-643A-4B4B-8558-6E5E532F47EC}" destId="{CB282455-E413-4EB4-B3DE-52A2EED15E2B}" srcOrd="0" destOrd="0" presId="urn:microsoft.com/office/officeart/2005/8/layout/cycle7"/>
    <dgm:cxn modelId="{40E9FFFF-7BCC-4EFF-95C3-988CF8093869}" type="presOf" srcId="{9374BA0B-F10D-430A-95F0-C68639FDA07B}" destId="{D2CAC47E-2195-4543-8E79-97D065D1DC9F}" srcOrd="0" destOrd="0" presId="urn:microsoft.com/office/officeart/2005/8/layout/cycle7"/>
    <dgm:cxn modelId="{3F005035-2413-4BFA-9038-CF54D7280047}" srcId="{0D81690D-B295-4C01-BDA9-B9F01326839E}" destId="{9374BA0B-F10D-430A-95F0-C68639FDA07B}" srcOrd="2" destOrd="0" parTransId="{A57D9D33-3FB0-49E2-BFAF-3336C6E4BF76}" sibTransId="{17245FCF-F986-4605-A0DB-638601555FED}"/>
    <dgm:cxn modelId="{CC6903B2-1B47-41F9-8056-AC897E034986}" type="presOf" srcId="{17245FCF-F986-4605-A0DB-638601555FED}" destId="{AC789B33-20BE-4B16-AF0F-7444DB35663D}" srcOrd="0" destOrd="0" presId="urn:microsoft.com/office/officeart/2005/8/layout/cycle7"/>
    <dgm:cxn modelId="{9858C1B1-B6BA-4520-A520-4A242E671FD0}" type="presOf" srcId="{0D81690D-B295-4C01-BDA9-B9F01326839E}" destId="{5450FC3D-9816-489E-897B-CAF64E410097}" srcOrd="0" destOrd="0" presId="urn:microsoft.com/office/officeart/2005/8/layout/cycle7"/>
    <dgm:cxn modelId="{0D3417BC-F407-4059-8C37-A58201902D34}" srcId="{0D81690D-B295-4C01-BDA9-B9F01326839E}" destId="{F82E21A1-643A-4B4B-8558-6E5E532F47EC}" srcOrd="0" destOrd="0" parTransId="{A520AAFE-1653-46A1-8CA6-648282EA3EBE}" sibTransId="{FADC95D6-1B07-4B91-93EC-1E493AA07BC1}"/>
    <dgm:cxn modelId="{4C9C2879-B12D-4AB0-8BC4-1CC4314B70AF}" type="presParOf" srcId="{5450FC3D-9816-489E-897B-CAF64E410097}" destId="{CB282455-E413-4EB4-B3DE-52A2EED15E2B}" srcOrd="0" destOrd="0" presId="urn:microsoft.com/office/officeart/2005/8/layout/cycle7"/>
    <dgm:cxn modelId="{D14BE980-CAAC-4B4B-95A9-6D303EC9203F}" type="presParOf" srcId="{5450FC3D-9816-489E-897B-CAF64E410097}" destId="{23201694-77A5-46BB-B6B7-D552699E8ADF}" srcOrd="1" destOrd="0" presId="urn:microsoft.com/office/officeart/2005/8/layout/cycle7"/>
    <dgm:cxn modelId="{F5FD5D07-2B33-4DF8-BC40-608691BF228E}" type="presParOf" srcId="{23201694-77A5-46BB-B6B7-D552699E8ADF}" destId="{78847C59-D68A-4679-A24B-5DE144B7AE76}" srcOrd="0" destOrd="0" presId="urn:microsoft.com/office/officeart/2005/8/layout/cycle7"/>
    <dgm:cxn modelId="{EEF277E7-2BF3-4130-BB52-021AF3E08567}" type="presParOf" srcId="{5450FC3D-9816-489E-897B-CAF64E410097}" destId="{BFE49385-7143-4371-B4F3-8E78055106F5}" srcOrd="2" destOrd="0" presId="urn:microsoft.com/office/officeart/2005/8/layout/cycle7"/>
    <dgm:cxn modelId="{02AA55E3-9332-4737-B98F-0E8D9A077636}" type="presParOf" srcId="{5450FC3D-9816-489E-897B-CAF64E410097}" destId="{1CF8F332-66E5-406E-8263-8C1009B9C6E2}" srcOrd="3" destOrd="0" presId="urn:microsoft.com/office/officeart/2005/8/layout/cycle7"/>
    <dgm:cxn modelId="{656838BB-2431-4BD3-8086-9246B1356965}" type="presParOf" srcId="{1CF8F332-66E5-406E-8263-8C1009B9C6E2}" destId="{796E84D7-10FA-43E0-AF48-953A7BABFA5C}" srcOrd="0" destOrd="0" presId="urn:microsoft.com/office/officeart/2005/8/layout/cycle7"/>
    <dgm:cxn modelId="{DF512FF0-E11D-47EA-A450-6B0FC229FD0B}" type="presParOf" srcId="{5450FC3D-9816-489E-897B-CAF64E410097}" destId="{D2CAC47E-2195-4543-8E79-97D065D1DC9F}" srcOrd="4" destOrd="0" presId="urn:microsoft.com/office/officeart/2005/8/layout/cycle7"/>
    <dgm:cxn modelId="{1F7CC7E4-FAC3-4967-87C8-2C6310789D8E}" type="presParOf" srcId="{5450FC3D-9816-489E-897B-CAF64E410097}" destId="{AC789B33-20BE-4B16-AF0F-7444DB35663D}" srcOrd="5" destOrd="0" presId="urn:microsoft.com/office/officeart/2005/8/layout/cycle7"/>
    <dgm:cxn modelId="{9C51D82B-3BA4-4ECB-9ED8-C0145ACBB84F}" type="presParOf" srcId="{AC789B33-20BE-4B16-AF0F-7444DB35663D}" destId="{D81F2296-B946-485D-8C77-6048E811BF2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4ECA53-4D9F-4693-8992-21D59170AA78}">
      <dsp:nvSpPr>
        <dsp:cNvPr id="0" name=""/>
        <dsp:cNvSpPr/>
      </dsp:nvSpPr>
      <dsp:spPr>
        <a:xfrm>
          <a:off x="1812702" y="937748"/>
          <a:ext cx="4038406" cy="3776197"/>
        </a:xfrm>
        <a:prstGeom prst="ellipse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>
              <a:solidFill>
                <a:srgbClr val="FF0066"/>
              </a:solidFill>
              <a:latin typeface="Book Antiqua" pitchFamily="18" charset="0"/>
            </a:rPr>
            <a:t>Обеспечение условий для освоения воспитанниками форм деятельности, первичных математических представлений и образов, используемых в жизни</a:t>
          </a:r>
          <a:endParaRPr lang="ru-RU" sz="1800" u="none" kern="1200" dirty="0"/>
        </a:p>
      </dsp:txBody>
      <dsp:txXfrm>
        <a:off x="1812702" y="937748"/>
        <a:ext cx="4038406" cy="3776197"/>
      </dsp:txXfrm>
    </dsp:sp>
    <dsp:sp modelId="{6684DD32-09FF-4865-9837-0178C124FC4C}">
      <dsp:nvSpPr>
        <dsp:cNvPr id="0" name=""/>
        <dsp:cNvSpPr/>
      </dsp:nvSpPr>
      <dsp:spPr>
        <a:xfrm>
          <a:off x="2468133" y="0"/>
          <a:ext cx="2727544" cy="1448566"/>
        </a:xfrm>
        <a:prstGeom prst="ellipse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itchFamily="18" charset="0"/>
            </a:rPr>
            <a:t>Создание развивающей предметно-пространственной среды</a:t>
          </a:r>
          <a:endParaRPr lang="ru-RU" sz="16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2468133" y="0"/>
        <a:ext cx="2727544" cy="1448566"/>
      </dsp:txXfrm>
    </dsp:sp>
    <dsp:sp modelId="{0E3CFFD7-F845-4E37-9FFF-20CF53E110BA}">
      <dsp:nvSpPr>
        <dsp:cNvPr id="0" name=""/>
        <dsp:cNvSpPr/>
      </dsp:nvSpPr>
      <dsp:spPr>
        <a:xfrm>
          <a:off x="5175726" y="2707606"/>
          <a:ext cx="2411895" cy="1973498"/>
        </a:xfrm>
        <a:prstGeom prst="ellipse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itchFamily="18" charset="0"/>
            </a:rPr>
            <a:t>Создание средств педагогической поддержки ребенка</a:t>
          </a:r>
          <a:endParaRPr lang="ru-RU" sz="16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5175726" y="2707606"/>
        <a:ext cx="2411895" cy="1973498"/>
      </dsp:txXfrm>
    </dsp:sp>
    <dsp:sp modelId="{641E89C2-ACB8-46CE-8F52-91A555E0E77F}">
      <dsp:nvSpPr>
        <dsp:cNvPr id="0" name=""/>
        <dsp:cNvSpPr/>
      </dsp:nvSpPr>
      <dsp:spPr>
        <a:xfrm>
          <a:off x="0" y="2846432"/>
          <a:ext cx="2451786" cy="1885086"/>
        </a:xfrm>
        <a:prstGeom prst="ellipse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Book Antiqua" pitchFamily="18" charset="0"/>
            </a:rPr>
            <a:t>Создание образовательных ситуаций</a:t>
          </a:r>
          <a:endParaRPr lang="ru-RU" sz="16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0" y="2846432"/>
        <a:ext cx="2451786" cy="18850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282455-E413-4EB4-B3DE-52A2EED15E2B}">
      <dsp:nvSpPr>
        <dsp:cNvPr id="0" name=""/>
        <dsp:cNvSpPr/>
      </dsp:nvSpPr>
      <dsp:spPr>
        <a:xfrm>
          <a:off x="2857521" y="14028"/>
          <a:ext cx="2214574" cy="8432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 Antiqua" pitchFamily="18" charset="0"/>
            </a:rPr>
            <a:t>Сюжетная игра</a:t>
          </a:r>
          <a:endParaRPr lang="ru-RU" sz="2200" kern="1200" dirty="0">
            <a:latin typeface="Book Antiqua" pitchFamily="18" charset="0"/>
          </a:endParaRPr>
        </a:p>
      </dsp:txBody>
      <dsp:txXfrm>
        <a:off x="2857521" y="14028"/>
        <a:ext cx="2214574" cy="843230"/>
      </dsp:txXfrm>
    </dsp:sp>
    <dsp:sp modelId="{23201694-77A5-46BB-B6B7-D552699E8ADF}">
      <dsp:nvSpPr>
        <dsp:cNvPr id="0" name=""/>
        <dsp:cNvSpPr/>
      </dsp:nvSpPr>
      <dsp:spPr>
        <a:xfrm rot="2991090">
          <a:off x="4165299" y="1490959"/>
          <a:ext cx="1636022" cy="3042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991090">
        <a:off x="4165299" y="1490959"/>
        <a:ext cx="1636022" cy="304233"/>
      </dsp:txXfrm>
    </dsp:sp>
    <dsp:sp modelId="{BFE49385-7143-4371-B4F3-8E78055106F5}">
      <dsp:nvSpPr>
        <dsp:cNvPr id="0" name=""/>
        <dsp:cNvSpPr/>
      </dsp:nvSpPr>
      <dsp:spPr>
        <a:xfrm>
          <a:off x="5143542" y="2428893"/>
          <a:ext cx="1738475" cy="869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 Antiqua" pitchFamily="18" charset="0"/>
            </a:rPr>
            <a:t>Роль</a:t>
          </a:r>
          <a:endParaRPr lang="ru-RU" sz="2200" kern="1200" dirty="0">
            <a:latin typeface="Book Antiqua" pitchFamily="18" charset="0"/>
          </a:endParaRPr>
        </a:p>
      </dsp:txBody>
      <dsp:txXfrm>
        <a:off x="5143542" y="2428893"/>
        <a:ext cx="1738475" cy="869237"/>
      </dsp:txXfrm>
    </dsp:sp>
    <dsp:sp modelId="{1CF8F332-66E5-406E-8263-8C1009B9C6E2}">
      <dsp:nvSpPr>
        <dsp:cNvPr id="0" name=""/>
        <dsp:cNvSpPr/>
      </dsp:nvSpPr>
      <dsp:spPr>
        <a:xfrm rot="10747985">
          <a:off x="3209707" y="2685941"/>
          <a:ext cx="1636022" cy="3042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747985">
        <a:off x="3209707" y="2685941"/>
        <a:ext cx="1636022" cy="304233"/>
      </dsp:txXfrm>
    </dsp:sp>
    <dsp:sp modelId="{D2CAC47E-2195-4543-8E79-97D065D1DC9F}">
      <dsp:nvSpPr>
        <dsp:cNvPr id="0" name=""/>
        <dsp:cNvSpPr/>
      </dsp:nvSpPr>
      <dsp:spPr>
        <a:xfrm>
          <a:off x="1214449" y="2488348"/>
          <a:ext cx="1738475" cy="869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 Antiqua" pitchFamily="18" charset="0"/>
            </a:rPr>
            <a:t>Сюжет</a:t>
          </a:r>
          <a:endParaRPr lang="ru-RU" sz="2200" kern="1200" dirty="0">
            <a:latin typeface="Book Antiqua" pitchFamily="18" charset="0"/>
          </a:endParaRPr>
        </a:p>
      </dsp:txBody>
      <dsp:txXfrm>
        <a:off x="1214449" y="2488348"/>
        <a:ext cx="1738475" cy="869237"/>
      </dsp:txXfrm>
    </dsp:sp>
    <dsp:sp modelId="{AC789B33-20BE-4B16-AF0F-7444DB35663D}">
      <dsp:nvSpPr>
        <dsp:cNvPr id="0" name=""/>
        <dsp:cNvSpPr/>
      </dsp:nvSpPr>
      <dsp:spPr>
        <a:xfrm rot="18425977">
          <a:off x="2211154" y="1520686"/>
          <a:ext cx="1636022" cy="3042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8425977">
        <a:off x="2211154" y="1520686"/>
        <a:ext cx="1636022" cy="304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7FC7E-7CEE-4615-9652-445DEC84F9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8A773-F66D-485E-A152-C852A8E4A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A773-F66D-485E-A152-C852A8E4A70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E1459-FAD4-4437-8E47-FDF1CDB7E69C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0AB87-663D-4F77-B191-05B07AA40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E1459-FAD4-4437-8E47-FDF1CDB7E69C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0AB87-663D-4F77-B191-05B07AA4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E1459-FAD4-4437-8E47-FDF1CDB7E69C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0AB87-663D-4F77-B191-05B07AA4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E1459-FAD4-4437-8E47-FDF1CDB7E69C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0AB87-663D-4F77-B191-05B07AA4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E1459-FAD4-4437-8E47-FDF1CDB7E69C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0AB87-663D-4F77-B191-05B07AA40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E1459-FAD4-4437-8E47-FDF1CDB7E69C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0AB87-663D-4F77-B191-05B07AA4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E1459-FAD4-4437-8E47-FDF1CDB7E69C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0AB87-663D-4F77-B191-05B07AA4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E1459-FAD4-4437-8E47-FDF1CDB7E69C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0AB87-663D-4F77-B191-05B07AA4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E1459-FAD4-4437-8E47-FDF1CDB7E69C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0AB87-663D-4F77-B191-05B07AA40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E1459-FAD4-4437-8E47-FDF1CDB7E69C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0AB87-663D-4F77-B191-05B07AA40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E1459-FAD4-4437-8E47-FDF1CDB7E69C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0AB87-663D-4F77-B191-05B07AA40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BFE1459-FAD4-4437-8E47-FDF1CDB7E69C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E10AB87-663D-4F77-B191-05B07AA40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6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214313"/>
            <a:ext cx="7500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kern="0" dirty="0">
                <a:latin typeface="Book Antiqua" pitchFamily="18" charset="0"/>
              </a:rPr>
              <a:t>государственное бюджетное общеобразовательное учреждение Самарской области основная общеобразовательная школа поселка Верхняя Подстепновка </a:t>
            </a:r>
            <a:br>
              <a:rPr lang="ru-RU" sz="1400" kern="0" dirty="0">
                <a:latin typeface="Book Antiqua" pitchFamily="18" charset="0"/>
              </a:rPr>
            </a:br>
            <a:r>
              <a:rPr lang="ru-RU" sz="1400" kern="0" dirty="0">
                <a:latin typeface="Book Antiqua" pitchFamily="18" charset="0"/>
              </a:rPr>
              <a:t>муниципального района Волжский Самарской области </a:t>
            </a:r>
            <a:br>
              <a:rPr lang="ru-RU" sz="1400" kern="0" dirty="0">
                <a:latin typeface="Book Antiqua" pitchFamily="18" charset="0"/>
              </a:rPr>
            </a:br>
            <a:r>
              <a:rPr lang="ru-RU" sz="1400" b="1" kern="0" dirty="0">
                <a:latin typeface="Book Antiqua" pitchFamily="18" charset="0"/>
              </a:rPr>
              <a:t>филиал «Детский сад «Семицветик»</a:t>
            </a:r>
            <a:endParaRPr lang="ru-RU" sz="1400" dirty="0">
              <a:latin typeface="Book Antiqua" pitchFamily="18" charset="0"/>
            </a:endParaRPr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2" cstate="print"/>
          <a:srcRect l="13913" t="6981" r="13391" b="6039"/>
          <a:stretch>
            <a:fillRect/>
          </a:stretch>
        </p:blipFill>
        <p:spPr bwMode="auto">
          <a:xfrm>
            <a:off x="1214414" y="642918"/>
            <a:ext cx="10747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08063" y="2000240"/>
            <a:ext cx="8135937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 </a:t>
            </a:r>
            <a:br>
              <a:rPr lang="ru-RU" dirty="0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«НОВАЯ ЗАНИМАТИКА ДЛЯ МАЛЕНЬКИХ МАТЕМАТИКОВ» </a:t>
            </a:r>
            <a:endParaRPr lang="ru-RU" sz="24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-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дидактические и сюжетные игры с математическим оборудованием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143380"/>
            <a:ext cx="55006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600" b="1" i="1" kern="0" dirty="0" smtClean="0">
                <a:latin typeface="Book Antiqua" pitchFamily="18" charset="0"/>
              </a:rPr>
              <a:t>Батаева Юлия Александровна</a:t>
            </a:r>
            <a:endParaRPr lang="ru-RU" sz="1600" b="1" i="1" kern="0" dirty="0">
              <a:latin typeface="Book Antiqua" pitchFamily="18" charset="0"/>
            </a:endParaRPr>
          </a:p>
          <a:p>
            <a:pPr algn="r">
              <a:defRPr/>
            </a:pPr>
            <a:r>
              <a:rPr lang="ru-RU" sz="1600" i="1" kern="0" dirty="0">
                <a:latin typeface="Book Antiqua" pitchFamily="18" charset="0"/>
              </a:rPr>
              <a:t>воспитатель ГБОУ ООШ пос. Верхняя Подстепновка</a:t>
            </a:r>
          </a:p>
          <a:p>
            <a:pPr algn="r">
              <a:defRPr/>
            </a:pPr>
            <a:r>
              <a:rPr lang="ru-RU" sz="1600" i="1" kern="0" dirty="0">
                <a:latin typeface="Book Antiqua" pitchFamily="18" charset="0"/>
              </a:rPr>
              <a:t>филиала «Детский сад «Семицветик»</a:t>
            </a:r>
            <a:endParaRPr lang="ru-RU" sz="1600" i="1" dirty="0">
              <a:latin typeface="Book Antiqua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71670" y="5715016"/>
            <a:ext cx="5940425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0000"/>
                </a:solidFill>
              </a:rPr>
              <a:t/>
            </a:r>
            <a:br>
              <a:rPr lang="ru-RU" altLang="ru-RU" sz="1600" dirty="0">
                <a:solidFill>
                  <a:srgbClr val="000000"/>
                </a:solidFill>
              </a:rPr>
            </a:br>
            <a:r>
              <a:rPr lang="ru-RU" altLang="ru-RU" sz="1600" dirty="0">
                <a:solidFill>
                  <a:srgbClr val="000000"/>
                </a:solidFill>
              </a:rPr>
              <a:t>2017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Модификация игры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81464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sz="2400" dirty="0">
                <a:latin typeface="Bookman Old Style" pitchFamily="18" charset="0"/>
              </a:rPr>
              <a:t>Взрослый предлагает разделиться на команды. Выигрывает та команда, которая не ошибалась в выборе фигур и правильно собрала пирамидку.</a:t>
            </a:r>
          </a:p>
          <a:p>
            <a:pPr lvl="0" algn="just"/>
            <a:r>
              <a:rPr lang="ru-RU" sz="2400" dirty="0">
                <a:latin typeface="Bookman Old Style" pitchFamily="18" charset="0"/>
              </a:rPr>
              <a:t>Вариант кодированных карточек может содержать не контуры основных фигур, а цифру с обозначением количества углов и сторон данной фигуры.</a:t>
            </a:r>
          </a:p>
          <a:p>
            <a:pPr lvl="0" algn="just"/>
            <a:r>
              <a:rPr lang="ru-RU" sz="2400" dirty="0">
                <a:latin typeface="Bookman Old Style" pitchFamily="18" charset="0"/>
              </a:rPr>
              <a:t>Дети составляют рассказ о фигуре без опоры на кодированную карточку.</a:t>
            </a:r>
          </a:p>
          <a:p>
            <a:pPr algn="just">
              <a:buNone/>
            </a:pPr>
            <a:r>
              <a:rPr lang="ru-RU" dirty="0">
                <a:latin typeface="Bookman Old Style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>
                <a:solidFill>
                  <a:srgbClr val="FF0000"/>
                </a:solidFill>
                <a:effectLst/>
                <a:latin typeface="Bookman Old Style" pitchFamily="18" charset="0"/>
              </a:rPr>
              <a:t>Юные экологи</a:t>
            </a:r>
            <a:r>
              <a:rPr lang="ru-RU" b="1" dirty="0">
                <a:solidFill>
                  <a:schemeClr val="tx2"/>
                </a:solidFill>
                <a:effectLst/>
                <a:latin typeface="Bookman Old Style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/>
                <a:latin typeface="Bookman Old Style" pitchFamily="18" charset="0"/>
              </a:rPr>
            </a:br>
            <a:r>
              <a:rPr lang="ru-RU" sz="2200" b="1" dirty="0">
                <a:solidFill>
                  <a:schemeClr val="tx2"/>
                </a:solidFill>
                <a:effectLst/>
                <a:latin typeface="Bookman Old Style" pitchFamily="18" charset="0"/>
              </a:rPr>
              <a:t>(игра для детей 6-7 лет)</a:t>
            </a:r>
            <a:br>
              <a:rPr lang="ru-RU" sz="2200" b="1" dirty="0">
                <a:solidFill>
                  <a:schemeClr val="tx2"/>
                </a:solidFill>
                <a:effectLst/>
                <a:latin typeface="Bookman Old Style" pitchFamily="18" charset="0"/>
              </a:rPr>
            </a:br>
            <a:endParaRPr lang="ru-RU" sz="2200" b="1" dirty="0">
              <a:solidFill>
                <a:schemeClr val="tx2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857232"/>
            <a:ext cx="5279532" cy="2552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b="1" dirty="0">
                <a:latin typeface="Bookman Old Style" pitchFamily="18" charset="0"/>
              </a:rPr>
              <a:t>Дидактические задачи</a:t>
            </a:r>
            <a:r>
              <a:rPr lang="ru-RU" sz="1700" b="1" dirty="0" smtClean="0">
                <a:latin typeface="Bookman Old Style" pitchFamily="18" charset="0"/>
              </a:rPr>
              <a:t>:</a:t>
            </a:r>
          </a:p>
          <a:p>
            <a:r>
              <a:rPr lang="ru-RU" sz="1700" dirty="0" smtClean="0">
                <a:latin typeface="Bookman Old Style" pitchFamily="18" charset="0"/>
              </a:rPr>
              <a:t>закреплять </a:t>
            </a:r>
            <a:r>
              <a:rPr lang="ru-RU" sz="1700" dirty="0">
                <a:latin typeface="Bookman Old Style" pitchFamily="18" charset="0"/>
              </a:rPr>
              <a:t>прямой счет в пределах </a:t>
            </a:r>
            <a:r>
              <a:rPr lang="ru-RU" sz="1700" dirty="0" smtClean="0">
                <a:latin typeface="Bookman Old Style" pitchFamily="18" charset="0"/>
              </a:rPr>
              <a:t>10;</a:t>
            </a:r>
          </a:p>
          <a:p>
            <a:r>
              <a:rPr lang="ru-RU" sz="1700" dirty="0">
                <a:latin typeface="Bookman Old Style" pitchFamily="18" charset="0"/>
              </a:rPr>
              <a:t>у</a:t>
            </a:r>
            <a:r>
              <a:rPr lang="ru-RU" sz="1700" dirty="0" smtClean="0">
                <a:latin typeface="Bookman Old Style" pitchFamily="18" charset="0"/>
              </a:rPr>
              <a:t>пражнять </a:t>
            </a:r>
            <a:r>
              <a:rPr lang="ru-RU" sz="1700" dirty="0">
                <a:latin typeface="Bookman Old Style" pitchFamily="18" charset="0"/>
              </a:rPr>
              <a:t>в решении простейших арифметических </a:t>
            </a:r>
            <a:r>
              <a:rPr lang="ru-RU" sz="1700" dirty="0" smtClean="0">
                <a:latin typeface="Bookman Old Style" pitchFamily="18" charset="0"/>
              </a:rPr>
              <a:t>задач;</a:t>
            </a:r>
          </a:p>
          <a:p>
            <a:r>
              <a:rPr lang="ru-RU" sz="1700" dirty="0" smtClean="0">
                <a:latin typeface="Bookman Old Style" pitchFamily="18" charset="0"/>
              </a:rPr>
              <a:t>закреплять </a:t>
            </a:r>
            <a:r>
              <a:rPr lang="ru-RU" sz="1700" dirty="0">
                <a:latin typeface="Bookman Old Style" pitchFamily="18" charset="0"/>
              </a:rPr>
              <a:t>знания о деревьях, кустарниках, цветах, их значении в окружающей среде для </a:t>
            </a:r>
            <a:r>
              <a:rPr lang="ru-RU" sz="1700" dirty="0" smtClean="0">
                <a:latin typeface="Bookman Old Style" pitchFamily="18" charset="0"/>
              </a:rPr>
              <a:t>человека;</a:t>
            </a:r>
          </a:p>
          <a:p>
            <a:r>
              <a:rPr lang="ru-RU" sz="1700" dirty="0" smtClean="0">
                <a:latin typeface="Bookman Old Style" pitchFamily="18" charset="0"/>
              </a:rPr>
              <a:t> </a:t>
            </a:r>
            <a:r>
              <a:rPr lang="ru-RU" sz="1700" dirty="0">
                <a:latin typeface="Bookman Old Style" pitchFamily="18" charset="0"/>
              </a:rPr>
              <a:t>Развивать активный словарь </a:t>
            </a:r>
            <a:r>
              <a:rPr lang="ru-RU" sz="1700" dirty="0" smtClean="0">
                <a:latin typeface="Bookman Old Style" pitchFamily="18" charset="0"/>
              </a:rPr>
              <a:t>детей</a:t>
            </a:r>
            <a:endParaRPr lang="ru-RU" sz="1700" dirty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orensnab-56.ru/assets/images/img/6313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142984"/>
            <a:ext cx="278608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3429000"/>
            <a:ext cx="4929222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ookman Old Style" pitchFamily="18" charset="0"/>
                <a:ea typeface="+mn-ea"/>
                <a:cs typeface="+mn-cs"/>
              </a:rPr>
              <a:t>Игровая задача и игровые действия: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«Посадить» («погрузить») определенное количество саженцев (ящиков) с целью озеленения территории города Самара.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28662" y="4572008"/>
            <a:ext cx="8005026" cy="207170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Правила игры:</a:t>
            </a:r>
            <a:b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</a:b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 игре могут участвовать от 2 человек и более, в зависимости от количества комплектов игрового оборудования.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За качество работы (правильность посадки определенного количества ящиков, погрузки ящиков) по озеленению территории города участник награждается значком «Лучший эколог Самары».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Выигрывают те дети, которые правильно справились с заданием и имели значки.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 волшебники\IMG_20160406_07470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3" y="332656"/>
            <a:ext cx="42244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Фото волшебники\IMG_20160406_0747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3000372"/>
            <a:ext cx="4764021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Модификация игры: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24274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sz="2400" dirty="0">
                <a:latin typeface="Bookman Old Style" pitchFamily="18" charset="0"/>
              </a:rPr>
              <a:t>Дети самостоятельно принимают решение по поводу озеленения, благоустройства территории города, дворов, площадок, парков и других объектов: определяют виды и место насаждений, количество ящиков, количество «Погрузчиков».  Самостоятельно играют в игру.</a:t>
            </a:r>
          </a:p>
          <a:p>
            <a:pPr lvl="0" algn="just"/>
            <a:r>
              <a:rPr lang="ru-RU" sz="2400" dirty="0">
                <a:latin typeface="Bookman Old Style" pitchFamily="18" charset="0"/>
              </a:rPr>
              <a:t>Сюжетно-ролевая игра «Спасатели планеты</a:t>
            </a:r>
            <a:r>
              <a:rPr lang="ru-RU" sz="2400" dirty="0" smtClean="0">
                <a:latin typeface="Bookman Old Style" pitchFamily="18" charset="0"/>
              </a:rPr>
              <a:t>».</a:t>
            </a:r>
            <a:endParaRPr lang="ru-RU" sz="2400" dirty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3500" dirty="0">
                <a:latin typeface="Bookman Old Style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Из частей – целое</a:t>
            </a:r>
            <a:r>
              <a:rPr lang="ru-RU" b="1" dirty="0" smtClean="0">
                <a:effectLst/>
                <a:latin typeface="Bookman Old Style" pitchFamily="18" charset="0"/>
              </a:rPr>
              <a:t/>
            </a:r>
            <a:br>
              <a:rPr lang="ru-RU" b="1" dirty="0" smtClean="0">
                <a:effectLst/>
                <a:latin typeface="Bookman Old Style" pitchFamily="18" charset="0"/>
              </a:rPr>
            </a:br>
            <a:r>
              <a:rPr lang="ru-RU" sz="2200" b="1" dirty="0" smtClean="0">
                <a:effectLst/>
                <a:latin typeface="Bookman Old Style" pitchFamily="18" charset="0"/>
              </a:rPr>
              <a:t>(игра для детей 6-7 лет)</a:t>
            </a:r>
            <a:br>
              <a:rPr lang="ru-RU" sz="2200" b="1" dirty="0" smtClean="0">
                <a:effectLst/>
                <a:latin typeface="Bookman Old Style" pitchFamily="18" charset="0"/>
              </a:rPr>
            </a:br>
            <a:endParaRPr lang="ru-RU" sz="2200" b="1" dirty="0"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928670"/>
            <a:ext cx="5493846" cy="24098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Дидактические задачи: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Bookman Old Style" pitchFamily="18" charset="0"/>
              </a:rPr>
              <a:t>Уточнить представление о взаимосвязи части и целого.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Bookman Old Style" pitchFamily="18" charset="0"/>
              </a:rPr>
              <a:t>Упражнять в составлении целого из частей, в делении целого на части.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Bookman Old Style" pitchFamily="18" charset="0"/>
              </a:rPr>
              <a:t>Упражнять в понимании и употреблении количественных понятий (одна вторая, одна третья…одна десятая).</a:t>
            </a:r>
          </a:p>
          <a:p>
            <a:pPr>
              <a:buNone/>
            </a:pPr>
            <a:endParaRPr lang="ru-RU" sz="1800" b="1" dirty="0">
              <a:latin typeface="Bookman Old Style" pitchFamily="18" charset="0"/>
            </a:endParaRPr>
          </a:p>
        </p:txBody>
      </p:sp>
      <p:pic>
        <p:nvPicPr>
          <p:cNvPr id="4" name="Рисунок 3" descr="C:\Documents and Settings\kulikova\Рабочий стол\85031_a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15074" y="928670"/>
            <a:ext cx="2643174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42976" y="3500438"/>
            <a:ext cx="7498080" cy="2266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Игровая задача и игровые действия: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Отгадать, сколько гостей попробовали торт, собрать новый, целый торт из долей.</a:t>
            </a:r>
            <a:endParaRPr lang="ru-RU" dirty="0" smtClean="0">
              <a:latin typeface="Bookman Old Style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Правила игры: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Количество не более 9 человек.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Выигрывает тот, кто сложит больше всех тортов.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Умники\IMG_20170309_155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214290"/>
            <a:ext cx="3905276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D:\Фото Умники\IMG_20170309_1553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643050"/>
            <a:ext cx="3905278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D:\Фото Умники\IMG_20170309_1553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3571876"/>
            <a:ext cx="4033207" cy="3024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Модификация игры: </a:t>
            </a:r>
            <a:r>
              <a:rPr lang="ru-RU" b="1" dirty="0" smtClean="0">
                <a:effectLst/>
                <a:latin typeface="Bookman Old Style" pitchFamily="18" charset="0"/>
              </a:rPr>
              <a:t/>
            </a:r>
            <a:br>
              <a:rPr lang="ru-RU" b="1" dirty="0" smtClean="0">
                <a:effectLst/>
                <a:latin typeface="Bookman Old Style" pitchFamily="18" charset="0"/>
              </a:rPr>
            </a:br>
            <a:endParaRPr lang="ru-RU" b="1" dirty="0"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Bookman Old Style" pitchFamily="18" charset="0"/>
              </a:rPr>
              <a:t>Педагог просит детей, назвать какого цвета они сложили торты и из скольких частей он состоит.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D:\Фото Умники\IMG_20170309_155358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2714620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7394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Не такая как все</a:t>
            </a:r>
            <a:r>
              <a:rPr lang="ru-RU" b="1" dirty="0" smtClean="0">
                <a:effectLst/>
                <a:latin typeface="Bookman Old Style" pitchFamily="18" charset="0"/>
              </a:rPr>
              <a:t/>
            </a:r>
            <a:br>
              <a:rPr lang="ru-RU" b="1" dirty="0" smtClean="0">
                <a:effectLst/>
                <a:latin typeface="Bookman Old Style" pitchFamily="18" charset="0"/>
              </a:rPr>
            </a:br>
            <a:r>
              <a:rPr lang="ru-RU" sz="2200" b="1" dirty="0" smtClean="0">
                <a:effectLst/>
                <a:latin typeface="Bookman Old Style" pitchFamily="18" charset="0"/>
              </a:rPr>
              <a:t>(игра для детей 5-6 лет)</a:t>
            </a:r>
            <a:r>
              <a:rPr lang="ru-RU" b="1" dirty="0" smtClean="0">
                <a:effectLst/>
                <a:latin typeface="Bookman Old Style" pitchFamily="18" charset="0"/>
              </a:rPr>
              <a:t/>
            </a:r>
            <a:br>
              <a:rPr lang="ru-RU" b="1" dirty="0" smtClean="0">
                <a:effectLst/>
                <a:latin typeface="Bookman Old Style" pitchFamily="18" charset="0"/>
              </a:rPr>
            </a:br>
            <a:endParaRPr lang="ru-RU" b="1" dirty="0"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85794"/>
            <a:ext cx="5136656" cy="21240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Дидактические задачи: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Bookman Old Style" pitchFamily="18" charset="0"/>
              </a:rPr>
              <a:t>Закрепить узнавание и называние цифр (0-5).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Bookman Old Style" pitchFamily="18" charset="0"/>
              </a:rPr>
              <a:t>Развивать умение выявлять в объектах разнообразные свойства (цвет, пространственное расположение), называть их, обозначать словом их отсутствие.</a:t>
            </a:r>
          </a:p>
          <a:p>
            <a:pPr>
              <a:buNone/>
            </a:pPr>
            <a:endParaRPr lang="ru-RU" sz="18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://www.sveto.ru/images/catalog/big/613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72198" y="857232"/>
            <a:ext cx="285752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857883" y="3786190"/>
          <a:ext cx="3088489" cy="1188720"/>
        </p:xfrm>
        <a:graphic>
          <a:graphicData uri="http://schemas.openxmlformats.org/drawingml/2006/table">
            <a:tbl>
              <a:tblPr/>
              <a:tblGrid>
                <a:gridCol w="976495"/>
                <a:gridCol w="1180239"/>
                <a:gridCol w="931755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latin typeface="Bookman Old Style" pitchFamily="18" charset="0"/>
                        </a:rPr>
                        <a:t>1</a:t>
                      </a:r>
                      <a:endParaRPr lang="ru-RU" sz="72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но 1 5"/>
          <p:cNvSpPr/>
          <p:nvPr/>
        </p:nvSpPr>
        <p:spPr>
          <a:xfrm>
            <a:off x="6000760" y="4071942"/>
            <a:ext cx="714380" cy="64294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29322" y="4000504"/>
            <a:ext cx="85725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>
            <a:off x="8143900" y="4286256"/>
            <a:ext cx="754114" cy="2781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857884" y="5143512"/>
          <a:ext cx="3105465" cy="1188720"/>
        </p:xfrm>
        <a:graphic>
          <a:graphicData uri="http://schemas.openxmlformats.org/drawingml/2006/table">
            <a:tbl>
              <a:tblPr/>
              <a:tblGrid>
                <a:gridCol w="1014657"/>
                <a:gridCol w="1199140"/>
                <a:gridCol w="891668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latin typeface="Bookman Old Style" pitchFamily="18" charset="0"/>
                        </a:rPr>
                        <a:t>4</a:t>
                      </a:r>
                      <a:endParaRPr lang="ru-RU" sz="72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ятно 1 11"/>
          <p:cNvSpPr/>
          <p:nvPr/>
        </p:nvSpPr>
        <p:spPr>
          <a:xfrm>
            <a:off x="6000760" y="5357826"/>
            <a:ext cx="664032" cy="581764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929454" y="4071942"/>
            <a:ext cx="85725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право 15"/>
          <p:cNvSpPr/>
          <p:nvPr/>
        </p:nvSpPr>
        <p:spPr>
          <a:xfrm rot="10800000">
            <a:off x="8150471" y="5591093"/>
            <a:ext cx="754114" cy="2781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071538" y="3143248"/>
            <a:ext cx="5000660" cy="10525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Игровая задача и игровые действия: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Выбрать «ладошку» и рассказать о ней в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соответствии с указанными признаками на схеме.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928662" y="4500570"/>
            <a:ext cx="4565152" cy="12668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Правила игры: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Количество играющих не более 3 человек.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Выигрывает тот, кто быстро подбирает «ладошки», отображая в речи ее основные признаки.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 Умники\IMG_20170313_16423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311943"/>
            <a:ext cx="3099958" cy="2324969"/>
          </a:xfrm>
          <a:prstGeom prst="rect">
            <a:avLst/>
          </a:prstGeom>
          <a:noFill/>
        </p:spPr>
      </p:pic>
      <p:pic>
        <p:nvPicPr>
          <p:cNvPr id="1027" name="Picture 3" descr="D:\Фото Умники\IMG_20170313_164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168352" cy="2376264"/>
          </a:xfrm>
          <a:prstGeom prst="rect">
            <a:avLst/>
          </a:prstGeom>
          <a:noFill/>
        </p:spPr>
      </p:pic>
      <p:pic>
        <p:nvPicPr>
          <p:cNvPr id="1028" name="Picture 4" descr="D:\Фото Умники\IMG_20170313_16425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56992"/>
            <a:ext cx="3995936" cy="2996952"/>
          </a:xfrm>
          <a:prstGeom prst="rect">
            <a:avLst/>
          </a:prstGeom>
          <a:noFill/>
        </p:spPr>
      </p:pic>
      <p:pic>
        <p:nvPicPr>
          <p:cNvPr id="1029" name="Picture 5" descr="D:\Фото Умники\IMG_20170313_164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564904"/>
            <a:ext cx="3631332" cy="484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Модификация игры: </a:t>
            </a:r>
            <a:r>
              <a:rPr lang="ru-RU" b="1" dirty="0" smtClean="0">
                <a:effectLst/>
                <a:latin typeface="Bookman Old Style" pitchFamily="18" charset="0"/>
              </a:rPr>
              <a:t/>
            </a:r>
            <a:br>
              <a:rPr lang="ru-RU" b="1" dirty="0" smtClean="0">
                <a:effectLst/>
                <a:latin typeface="Bookman Old Style" pitchFamily="18" charset="0"/>
              </a:rPr>
            </a:br>
            <a:endParaRPr lang="ru-RU" b="1" dirty="0"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766886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Bookman Old Style" pitchFamily="18" charset="0"/>
              </a:rPr>
              <a:t>Выбор той или иной «ладошки» дети осуществляют по словесной инструкции педагога.</a:t>
            </a:r>
          </a:p>
          <a:p>
            <a:pPr lvl="0"/>
            <a:r>
              <a:rPr lang="ru-RU" sz="2400" dirty="0" smtClean="0">
                <a:latin typeface="Bookman Old Style" pitchFamily="18" charset="0"/>
              </a:rPr>
              <a:t>Ведущий – ребенок.</a:t>
            </a:r>
          </a:p>
          <a:p>
            <a:endParaRPr lang="ru-RU" sz="4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firo.ru/wp-content/uploads/2014/12/Logo_2_1-300x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4572032" cy="107157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43108" y="1071546"/>
            <a:ext cx="5929354" cy="78581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утверждена распоряжением Правительства Российской Федерации от 24 декабря2013 г. N 2506-р.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06-р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142976" y="1785926"/>
          <a:ext cx="764386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880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«</a:t>
            </a:r>
            <a:r>
              <a:rPr lang="ru-RU" sz="3100" b="1" i="1" dirty="0" err="1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Квест</a:t>
            </a:r>
            <a:r>
              <a:rPr lang="ru-RU" sz="3100" b="1" i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» со сказочными героями</a:t>
            </a:r>
            <a:r>
              <a:rPr lang="ru-RU" b="1" dirty="0" smtClean="0">
                <a:effectLst/>
                <a:latin typeface="Bookman Old Style" pitchFamily="18" charset="0"/>
              </a:rPr>
              <a:t/>
            </a:r>
            <a:br>
              <a:rPr lang="ru-RU" b="1" dirty="0" smtClean="0">
                <a:effectLst/>
                <a:latin typeface="Bookman Old Style" pitchFamily="18" charset="0"/>
              </a:rPr>
            </a:br>
            <a:r>
              <a:rPr lang="ru-RU" sz="2200" b="1" dirty="0" smtClean="0">
                <a:effectLst/>
                <a:latin typeface="Bookman Old Style" pitchFamily="18" charset="0"/>
              </a:rPr>
              <a:t>(игра для детей 6-7 лет)</a:t>
            </a:r>
            <a:r>
              <a:rPr lang="ru-RU" b="1" dirty="0" smtClean="0">
                <a:effectLst/>
                <a:latin typeface="Bookman Old Style" pitchFamily="18" charset="0"/>
              </a:rPr>
              <a:t/>
            </a:r>
            <a:br>
              <a:rPr lang="ru-RU" b="1" dirty="0" smtClean="0">
                <a:effectLst/>
                <a:latin typeface="Bookman Old Style" pitchFamily="18" charset="0"/>
              </a:rPr>
            </a:br>
            <a:endParaRPr lang="ru-RU" b="1" dirty="0"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4857784" cy="36535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latin typeface="Bookman Old Style" pitchFamily="18" charset="0"/>
              </a:rPr>
              <a:t>Дидактические задачи: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Закрепить навык прямого, порядкового счета в пределах 10.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Закрепить соотнесение цифры с соответствующим числом и количеством предметов.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Уточнить представления детей о составе чисел в пределах 10.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Закрепить умение ориентироваться в пространстве (слева, справа, впереди, сзади).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Bookman Old Style" pitchFamily="18" charset="0"/>
              </a:rPr>
              <a:t> Упражнять в выполнении простейших операций сложения и вычитания в пределах 10.</a:t>
            </a:r>
          </a:p>
          <a:p>
            <a:pPr>
              <a:buNone/>
            </a:pPr>
            <a:endParaRPr lang="ru-RU" sz="1600" b="1" dirty="0">
              <a:latin typeface="Bookman Old Style" pitchFamily="18" charset="0"/>
            </a:endParaRPr>
          </a:p>
        </p:txBody>
      </p:sp>
      <p:pic>
        <p:nvPicPr>
          <p:cNvPr id="4" name="Рисунок 3" descr="http://www.sveto.ru/images/catalog/big/613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72198" y="857232"/>
            <a:ext cx="285752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28662" y="5000636"/>
            <a:ext cx="7498080" cy="11239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Игровая задача и игровые действия: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Участвовать в соревновании команд, в выполнении заданий ведущего: кто быстрее соберет гирлянды из «ладошек», выполнит в нужном направлении определённое количество шагов, выберет «ладошки» с поднятыми пальчиками, показывающие состав числа, выполнит арифметические действия.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146514" y="3571876"/>
            <a:ext cx="2997486" cy="142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600" b="1" dirty="0" smtClean="0">
                <a:latin typeface="Bookman Old Style" pitchFamily="18" charset="0"/>
              </a:rPr>
              <a:t>Правил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 игры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Игра в командах.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1600" dirty="0" smtClean="0">
                <a:latin typeface="Bookman Old Style" pitchFamily="18" charset="0"/>
              </a:rPr>
              <a:t>Кто быстро и правильно справился с заданиями, выиграл.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42942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Bookman Old Style" pitchFamily="18" charset="0"/>
              </a:rPr>
              <a:t>Карта 1.</a:t>
            </a:r>
            <a:r>
              <a:rPr lang="ru-RU" dirty="0" smtClean="0">
                <a:latin typeface="Bookman Old Style" pitchFamily="18" charset="0"/>
              </a:rPr>
              <a:t> (Для первой команды)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>
                <a:latin typeface="Bookman Old Style" pitchFamily="18" charset="0"/>
              </a:rPr>
              <a:t>Карта 2.</a:t>
            </a:r>
            <a:r>
              <a:rPr lang="ru-RU" dirty="0" smtClean="0">
                <a:latin typeface="Bookman Old Style" pitchFamily="18" charset="0"/>
              </a:rPr>
              <a:t> (Для второй команды)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187220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1800200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1026" name="Picture 2" descr="D:\Фото Умники\IMG_20170314_102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27851" cy="2420888"/>
          </a:xfrm>
          <a:prstGeom prst="rect">
            <a:avLst/>
          </a:prstGeom>
          <a:noFill/>
        </p:spPr>
      </p:pic>
      <p:pic>
        <p:nvPicPr>
          <p:cNvPr id="1027" name="Picture 3" descr="D:\Фото Умники\IMG_20170314_10272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131" y="0"/>
            <a:ext cx="3227850" cy="2420888"/>
          </a:xfrm>
          <a:prstGeom prst="rect">
            <a:avLst/>
          </a:prstGeom>
          <a:noFill/>
        </p:spPr>
      </p:pic>
      <p:pic>
        <p:nvPicPr>
          <p:cNvPr id="1028" name="Picture 4" descr="D:\Фото Умники\IMG_20170314_10273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512" y="2492896"/>
            <a:ext cx="4392488" cy="3294366"/>
          </a:xfrm>
          <a:prstGeom prst="rect">
            <a:avLst/>
          </a:prstGeom>
          <a:noFill/>
        </p:spPr>
      </p:pic>
      <p:pic>
        <p:nvPicPr>
          <p:cNvPr id="1029" name="Picture 5" descr="D:\Фото Умники\IMG_20170314_102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3284984"/>
            <a:ext cx="4379979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Модификация игры: </a:t>
            </a:r>
            <a:r>
              <a:rPr lang="ru-RU" b="1" dirty="0" smtClean="0">
                <a:effectLst/>
                <a:latin typeface="Bookman Old Style" pitchFamily="18" charset="0"/>
              </a:rPr>
              <a:t/>
            </a:r>
            <a:br>
              <a:rPr lang="ru-RU" b="1" dirty="0" smtClean="0">
                <a:effectLst/>
                <a:latin typeface="Bookman Old Style" pitchFamily="18" charset="0"/>
              </a:rPr>
            </a:br>
            <a:endParaRPr lang="ru-RU" b="1" dirty="0"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928670"/>
            <a:ext cx="7498080" cy="383858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 smtClean="0">
                <a:latin typeface="Bookman Old Style" pitchFamily="18" charset="0"/>
              </a:rPr>
              <a:t>Винни-Пух</a:t>
            </a:r>
            <a:r>
              <a:rPr lang="ru-RU" dirty="0" smtClean="0">
                <a:latin typeface="Bookman Old Style" pitchFamily="18" charset="0"/>
              </a:rPr>
              <a:t> пригласил в гости друзей. Необходимо их посчитать по порядку, и обозначить цифрами, изображенными на «ладошках».</a:t>
            </a:r>
          </a:p>
          <a:p>
            <a:pPr lvl="0"/>
            <a:r>
              <a:rPr lang="ru-RU" dirty="0" smtClean="0">
                <a:latin typeface="Bookman Old Style" pitchFamily="18" charset="0"/>
              </a:rPr>
              <a:t>Гости </a:t>
            </a:r>
            <a:r>
              <a:rPr lang="ru-RU" dirty="0" err="1" smtClean="0">
                <a:latin typeface="Bookman Old Style" pitchFamily="18" charset="0"/>
              </a:rPr>
              <a:t>Винни-Пуха</a:t>
            </a:r>
            <a:r>
              <a:rPr lang="ru-RU" dirty="0" smtClean="0">
                <a:latin typeface="Bookman Old Style" pitchFamily="18" charset="0"/>
              </a:rPr>
              <a:t> начали ссориться. Необходимо их пересадить: зайца </a:t>
            </a:r>
            <a:r>
              <a:rPr lang="ru-RU" sz="3400" dirty="0" smtClean="0">
                <a:latin typeface="Bookman Old Style" pitchFamily="18" charset="0"/>
              </a:rPr>
              <a:t>посадить </a:t>
            </a:r>
            <a:r>
              <a:rPr lang="ru-RU" dirty="0" smtClean="0">
                <a:latin typeface="Bookman Old Style" pitchFamily="18" charset="0"/>
              </a:rPr>
              <a:t>слева от совы, ослика поставить справа от зайца и т.д.</a:t>
            </a:r>
          </a:p>
          <a:p>
            <a:pPr lvl="0">
              <a:buNone/>
            </a:pPr>
            <a:r>
              <a:rPr lang="ru-RU" dirty="0" smtClean="0">
                <a:latin typeface="Bookman Old Style" pitchFamily="18" charset="0"/>
              </a:rPr>
              <a:t>- Где сидит сова?</a:t>
            </a:r>
          </a:p>
          <a:p>
            <a:pPr lvl="0">
              <a:buNone/>
            </a:pPr>
            <a:r>
              <a:rPr lang="ru-RU" dirty="0" smtClean="0">
                <a:latin typeface="Bookman Old Style" pitchFamily="18" charset="0"/>
              </a:rPr>
              <a:t>- Который был по счету ослик? </a:t>
            </a:r>
          </a:p>
          <a:p>
            <a:pPr lvl="0">
              <a:buNone/>
            </a:pPr>
            <a:r>
              <a:rPr lang="ru-RU" dirty="0" smtClean="0">
                <a:latin typeface="Bookman Old Style" pitchFamily="18" charset="0"/>
              </a:rPr>
              <a:t>- А сейчас? и т.д.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 </a:t>
            </a: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14290"/>
            <a:ext cx="7498080" cy="738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«Утро вечера мудренее»</a:t>
            </a:r>
            <a:r>
              <a:rPr lang="ru-RU" b="1" dirty="0" smtClean="0">
                <a:effectLst/>
                <a:latin typeface="Bookman Old Style" pitchFamily="18" charset="0"/>
              </a:rPr>
              <a:t/>
            </a:r>
            <a:br>
              <a:rPr lang="ru-RU" b="1" dirty="0" smtClean="0">
                <a:effectLst/>
                <a:latin typeface="Bookman Old Style" pitchFamily="18" charset="0"/>
              </a:rPr>
            </a:br>
            <a:r>
              <a:rPr lang="ru-RU" sz="2200" b="1" dirty="0" smtClean="0">
                <a:effectLst/>
                <a:latin typeface="Bookman Old Style" pitchFamily="18" charset="0"/>
              </a:rPr>
              <a:t>(игра для детей 5-6 лет)</a:t>
            </a:r>
            <a:br>
              <a:rPr lang="ru-RU" sz="2200" b="1" dirty="0" smtClean="0">
                <a:effectLst/>
                <a:latin typeface="Bookman Old Style" pitchFamily="18" charset="0"/>
              </a:rPr>
            </a:br>
            <a:endParaRPr lang="ru-RU" sz="2200" b="1" dirty="0"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928670"/>
            <a:ext cx="4993780" cy="190976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800" b="1" dirty="0" smtClean="0">
                <a:latin typeface="Bookman Old Style" pitchFamily="18" charset="0"/>
              </a:rPr>
              <a:t>Дидактические 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latin typeface="Bookman Old Style" pitchFamily="18" charset="0"/>
              </a:rPr>
              <a:t>Формировать представление о времени.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latin typeface="Bookman Old Style" pitchFamily="18" charset="0"/>
              </a:rPr>
              <a:t>Уточнить понятие «части суток».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dirty="0" smtClean="0">
                <a:latin typeface="Bookman Old Style" pitchFamily="18" charset="0"/>
              </a:rPr>
              <a:t>Тренировать в умении соотносить режимные моменты со временем на часах.</a:t>
            </a:r>
          </a:p>
          <a:p>
            <a:pPr>
              <a:buFont typeface="Arial" pitchFamily="34" charset="0"/>
              <a:buChar char="•"/>
            </a:pP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Рисунок 3" descr="O:\Пользователь\Маркетинг2015\ЭЛТИ-КУДИЦ\Фото Smol Элти Кудиц\MIN 95282_small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9889" r="1922" b="15769"/>
          <a:stretch>
            <a:fillRect/>
          </a:stretch>
        </p:blipFill>
        <p:spPr bwMode="auto">
          <a:xfrm>
            <a:off x="6223676" y="857233"/>
            <a:ext cx="2563166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285852" y="2928934"/>
            <a:ext cx="7498080" cy="13382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Игровая задача и игровые действия: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Участвовать в соревнованиях - выбрать картинки с изображением частей суток (по указанию ведущего), рассказать о них, показать время на математических часах.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142976" y="4357694"/>
            <a:ext cx="7498080" cy="1857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Правила игры: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 игре могут участвовать от 8 до 12 человек.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Правильность выбора той или иной карточки обсуждается только членами команды без привлечения взрослых и посторонних.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Побеждает команда, которая быстро и без ошибок справилась с заданием.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playing-field.ru/img/2015/051914/375113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179409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xn--d1akcekdb2f5ai.xn--p1ai/uploads/posts/2010-12/1293364228_chasti-sutok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3927" t="6400" r="48165" b="48510"/>
          <a:stretch/>
        </p:blipFill>
        <p:spPr bwMode="auto">
          <a:xfrm>
            <a:off x="3203848" y="332656"/>
            <a:ext cx="1728192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http://kp.by/share/i/12/8660672/wr-720.sh-1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167698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playing-field.ru/img/2015/051914/3751136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172819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artmisto.com/uploads/posts/2012-05/1336739885_x_ff53c8cc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165963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playing-field.ru/img/2015/051914/3751136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187220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vamotkrytka.ru/_ph/34/2/963232627.gif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29200"/>
            <a:ext cx="182489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xn--d1akcekdb2f5ai.xn--p1ai/uploads/posts/2010-12/1293364228_chasti-sutok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2059" t="7234" r="9809" b="48798"/>
          <a:stretch/>
        </p:blipFill>
        <p:spPr bwMode="auto">
          <a:xfrm>
            <a:off x="3203848" y="5157192"/>
            <a:ext cx="180020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2" name="Рисунок 11" descr="http://img1.liveinternet.ru/images/attach/c/9/106/459/106459497_large_26R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979" t="8823" r="45846" b="54400"/>
          <a:stretch/>
        </p:blipFill>
        <p:spPr bwMode="auto">
          <a:xfrm>
            <a:off x="5357818" y="620688"/>
            <a:ext cx="1759201" cy="1522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3" name="Рисунок 12" descr="http://xn--d1akcekdb2f5ai.xn--p1ai/uploads/posts/2010-12/1293364228_chasti-sutok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4297" t="51477" r="47942" b="3439"/>
          <a:stretch/>
        </p:blipFill>
        <p:spPr bwMode="auto">
          <a:xfrm>
            <a:off x="7236296" y="620688"/>
            <a:ext cx="1907704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4" name="Рисунок 13" descr="http://samlib.ru/img/w/waskan_l_w/blagodari/ezhik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348880"/>
            <a:ext cx="1747154" cy="165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://xn--d1akcekdb2f5ai.xn--p1ai/uploads/posts/2010-12/1293364228_chasti-sutok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2058" t="51476" r="9810" b="3161"/>
          <a:stretch/>
        </p:blipFill>
        <p:spPr bwMode="auto">
          <a:xfrm>
            <a:off x="7236296" y="2348880"/>
            <a:ext cx="190770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Фото Умники\IMG_20170309_164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713644"/>
            <a:ext cx="3954579" cy="2965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1" name="Picture 3" descr="D:\Фото Умники\IMG_20170309_1653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0"/>
            <a:ext cx="3786182" cy="2839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2" name="Picture 4" descr="D:\Фото Умники\IMG_20170309_164901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48254" y="3571876"/>
            <a:ext cx="3877442" cy="2908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85786" y="4286256"/>
            <a:ext cx="4143404" cy="20208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Модификация игры: 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Дети придумывают продолжение рассказа о ёжике.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000100" y="214290"/>
          <a:ext cx="792961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 rot="5400000">
            <a:off x="2708852" y="2863256"/>
            <a:ext cx="583023" cy="2286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Подвижен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2708852" y="3577636"/>
            <a:ext cx="583023" cy="2286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Разветвлен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2708852" y="5006396"/>
            <a:ext cx="583023" cy="2286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Вариативен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2708852" y="4292016"/>
            <a:ext cx="583023" cy="2286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Разнообразен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6780818" y="2791818"/>
            <a:ext cx="583023" cy="22860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Подвижна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780818" y="3577636"/>
            <a:ext cx="583023" cy="22860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Вариативна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08266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Сюжетная игра</a:t>
            </a:r>
            <a:br>
              <a:rPr lang="ru-RU" sz="2800" b="1" i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«Молокозавод «Милки Цветик» </a:t>
            </a:r>
            <a:br>
              <a:rPr lang="ru-RU" sz="2800" b="1" i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2000" b="1" dirty="0" smtClean="0">
                <a:effectLst/>
                <a:latin typeface="Bookman Old Style" pitchFamily="18" charset="0"/>
              </a:rPr>
              <a:t>(для детей 6-7 лет)</a:t>
            </a:r>
            <a:endParaRPr lang="ru-RU" sz="2000" b="1" dirty="0"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3850772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Игровые задачи: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Bookman Old Style" pitchFamily="18" charset="0"/>
              </a:rPr>
              <a:t>Упражнять в умении реализовывать сюжет игры, обогащать игровой опыт детей.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Bookman Old Style" pitchFamily="18" charset="0"/>
              </a:rPr>
              <a:t>Расширять представления детей о профессии работников молокозавода (микробиолог, технолог).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Bookman Old Style" pitchFamily="18" charset="0"/>
              </a:rPr>
              <a:t>Закрепить представления детей о сравнении по объёму с помощью измерения, определение массы предметов с помощью весов.</a:t>
            </a:r>
            <a:endParaRPr lang="ru-RU" sz="1800" dirty="0">
              <a:latin typeface="Bookman Old Style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143504" y="1643050"/>
            <a:ext cx="3790184" cy="45005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Игровые роли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Директор, микробиолог, технолог….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Игровые действия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построить модули для переработки молока,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изготовить молочную продукцию согласно технологическим картам,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рассказать технологию приготовления продукции.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22672" cy="8683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Используемые материалы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72074"/>
            <a:ext cx="8712526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latin typeface="Bookman Old Style" pitchFamily="18" charset="0"/>
              </a:rPr>
              <a:t>Игровой материал: </a:t>
            </a:r>
            <a:r>
              <a:rPr lang="ru-RU" sz="2000" dirty="0" smtClean="0">
                <a:latin typeface="Bookman Old Style" pitchFamily="18" charset="0"/>
              </a:rPr>
              <a:t>трёхлитровые, двухлитровые, литровые, пол-литровые банки, вода белого цвета, мука, соль, песочное тесто, обёрточная бумага, листы бумаги, карандаши, фломастеры, краски, песочные часы, предметы – заместители.</a:t>
            </a:r>
            <a:endParaRPr lang="ru-RU" sz="2000" u="sng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400" u="sng" dirty="0">
              <a:latin typeface="Bookman Old Style" pitchFamily="18" charset="0"/>
            </a:endParaRPr>
          </a:p>
        </p:txBody>
      </p:sp>
      <p:pic>
        <p:nvPicPr>
          <p:cNvPr id="4" name="Рисунок 3" descr="C:\Documents and Settings\kulikova\Рабочий стол\00369_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0430" y="857232"/>
            <a:ext cx="150019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sveto.ru/images/catalog/big/747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2976" y="928670"/>
            <a:ext cx="1854668" cy="2371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orensnab-56.ru/assets/images/test/335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928934"/>
            <a:ext cx="2000264" cy="1978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Documents and Settings\kulikova\Рабочий стол\2015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143248"/>
            <a:ext cx="2857520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8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0694" y="857232"/>
            <a:ext cx="3024336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1071546"/>
            <a:ext cx="4757742" cy="214625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Bookman Old Style" pitchFamily="18" charset="0"/>
              </a:rPr>
              <a:t>        </a:t>
            </a:r>
            <a:r>
              <a:rPr lang="ru-RU" sz="1800" dirty="0" smtClean="0">
                <a:effectLst/>
                <a:latin typeface="Bookman Old Style" pitchFamily="18" charset="0"/>
              </a:rPr>
              <a:t>С  </a:t>
            </a:r>
            <a:r>
              <a:rPr lang="ru-RU" sz="1800" dirty="0">
                <a:effectLst/>
                <a:latin typeface="Bookman Old Style" pitchFamily="18" charset="0"/>
              </a:rPr>
              <a:t>2015 г. филиал «Детский сад «Семицветик» является </a:t>
            </a:r>
            <a:r>
              <a:rPr lang="ru-RU" sz="1800" b="1" dirty="0">
                <a:solidFill>
                  <a:srgbClr val="FF0000"/>
                </a:solidFill>
                <a:effectLst/>
                <a:latin typeface="Bookman Old Style" pitchFamily="18" charset="0"/>
              </a:rPr>
              <a:t>территориальной апробационной площадкой </a:t>
            </a:r>
            <a:r>
              <a:rPr lang="ru-RU" sz="1800" dirty="0">
                <a:effectLst/>
                <a:latin typeface="Bookman Old Style" pitchFamily="18" charset="0"/>
              </a:rPr>
              <a:t>в рамках сетевого проекта </a:t>
            </a:r>
            <a:r>
              <a:rPr lang="ru-RU" sz="1800" b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«Формирование </a:t>
            </a:r>
            <a:r>
              <a:rPr lang="ru-RU" sz="1800" b="1" dirty="0">
                <a:solidFill>
                  <a:srgbClr val="002060"/>
                </a:solidFill>
                <a:effectLst/>
                <a:latin typeface="Bookman Old Style" pitchFamily="18" charset="0"/>
              </a:rPr>
              <a:t>элементарных математических представлений у дошкольников с использованием современных средств математического развития»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3857628"/>
            <a:ext cx="4443386" cy="19288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 smtClean="0">
                <a:latin typeface="Bookman Old Style" pitchFamily="18" charset="0"/>
              </a:rPr>
              <a:t>        </a:t>
            </a:r>
            <a:r>
              <a:rPr lang="ru-RU" sz="2100" b="1" dirty="0" smtClean="0">
                <a:solidFill>
                  <a:srgbClr val="002060"/>
                </a:solidFill>
                <a:latin typeface="Bookman Old Style" pitchFamily="18" charset="0"/>
              </a:rPr>
              <a:t>Цель </a:t>
            </a:r>
            <a:r>
              <a:rPr lang="ru-RU" sz="2100" b="1" dirty="0">
                <a:solidFill>
                  <a:srgbClr val="002060"/>
                </a:solidFill>
                <a:latin typeface="Bookman Old Style" pitchFamily="18" charset="0"/>
              </a:rPr>
              <a:t>проекта </a:t>
            </a:r>
            <a:r>
              <a:rPr lang="ru-RU" sz="2100" dirty="0">
                <a:latin typeface="Bookman Old Style" pitchFamily="18" charset="0"/>
              </a:rPr>
              <a:t>– разработка и апробирование методического сопровождения для педагогов и родителей по ФЭМП дошкольников с использованием </a:t>
            </a:r>
            <a:r>
              <a:rPr lang="ru-RU" sz="2100" dirty="0" smtClean="0">
                <a:latin typeface="Bookman Old Style" pitchFamily="18" charset="0"/>
              </a:rPr>
              <a:t>средств </a:t>
            </a:r>
            <a:r>
              <a:rPr lang="ru-RU" sz="2100" dirty="0">
                <a:latin typeface="Bookman Old Style" pitchFamily="18" charset="0"/>
              </a:rPr>
              <a:t>математического развития.</a:t>
            </a:r>
          </a:p>
          <a:p>
            <a:pPr algn="just">
              <a:buNone/>
            </a:pP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2050" name="Picture 2" descr="D:\Documents and Settings\Администратор\Рабочий стол\Рабочие документы ЛЕНА\Конкурсы\2016\Лучшая дошкольная организация 2016 ПИТЕР\Дипломы_грамоты_сертификаты\Свидетельства о присовении статуса площадки\05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3" y="642918"/>
            <a:ext cx="3864476" cy="5650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Bookman Old Style" pitchFamily="18" charset="0"/>
              </a:rPr>
              <a:t>Технологическая карта 1,2</a:t>
            </a:r>
            <a:endParaRPr lang="ru-RU" dirty="0">
              <a:effectLst/>
              <a:latin typeface="Bookman Old Style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7499350" cy="2400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560840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Bookman Old Style" pitchFamily="18" charset="0"/>
              </a:rPr>
              <a:t>Технологическая карта 3,4,5</a:t>
            </a:r>
            <a:endParaRPr lang="ru-RU" dirty="0">
              <a:effectLst/>
              <a:latin typeface="Bookman Old Style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002078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5978338" cy="1560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5184"/>
            <a:ext cx="6032126" cy="1596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Модификация игры: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357298"/>
            <a:ext cx="7498080" cy="269558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Педагог может составить другие варианты технологических карт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Вариативность сюжета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Дети самостоятельно организуют игру, распределяют роли, выбирают необходимое оборудование.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/>
                <a:latin typeface="Bookman Old Style" pitchFamily="18" charset="0"/>
              </a:rPr>
              <a:t>Сюжетные игры</a:t>
            </a:r>
            <a:endParaRPr lang="ru-RU" b="1" dirty="0"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767018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«Поездка в магазин фруктов и овощей»</a:t>
            </a:r>
          </a:p>
          <a:p>
            <a:r>
              <a:rPr lang="ru-RU" dirty="0" smtClean="0">
                <a:latin typeface="Bookman Old Style" pitchFamily="18" charset="0"/>
              </a:rPr>
              <a:t>«Кондитерская фабрика»</a:t>
            </a:r>
          </a:p>
          <a:p>
            <a:r>
              <a:rPr lang="ru-RU" dirty="0" smtClean="0">
                <a:latin typeface="Bookman Old Style" pitchFamily="18" charset="0"/>
              </a:rPr>
              <a:t>«Почта»</a:t>
            </a:r>
          </a:p>
          <a:p>
            <a:r>
              <a:rPr lang="ru-RU" dirty="0" smtClean="0">
                <a:latin typeface="Bookman Old Style" pitchFamily="18" charset="0"/>
              </a:rPr>
              <a:t>«На ферме»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857916" cy="1154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       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Игровые комплекты, представленные </a:t>
            </a: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торговым домом «Светоч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</a:t>
            </a:r>
            <a:r>
              <a:rPr lang="ru-RU" sz="2400" dirty="0">
                <a:latin typeface="Bookman Old Style" pitchFamily="18" charset="0"/>
              </a:rPr>
              <a:t/>
            </a:r>
            <a:br>
              <a:rPr lang="ru-RU" sz="2400" dirty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4" name="Содержимое 3" descr="http://orensnab-56.ru/assets/images/img/6313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1071546"/>
            <a:ext cx="201622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kulikova\Рабочий стол\2015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3071810"/>
            <a:ext cx="2592288" cy="139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2559" descr="YT5091-173x12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857364"/>
            <a:ext cx="252028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Картинки по запросу математическое игровое оборудование светоч"/>
          <p:cNvPicPr/>
          <p:nvPr/>
        </p:nvPicPr>
        <p:blipFill>
          <a:blip r:embed="rId5" cstate="screen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500174"/>
            <a:ext cx="233975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www.sveto.ru/images/catalog/big/6137.jpg"/>
          <p:cNvPicPr/>
          <p:nvPr/>
        </p:nvPicPr>
        <p:blipFill>
          <a:blip r:embed="rId6" cstate="screen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286256"/>
            <a:ext cx="2771404" cy="2188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8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4714884"/>
            <a:ext cx="237626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5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071942"/>
            <a:ext cx="2585886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Классификация дидактических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игр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(В.Н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Аванесовой):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43050"/>
            <a:ext cx="7786742" cy="442535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игры-поручения; </a:t>
            </a:r>
          </a:p>
          <a:p>
            <a:r>
              <a:rPr lang="ru-RU" sz="3600" dirty="0">
                <a:latin typeface="Bookman Old Style" pitchFamily="18" charset="0"/>
              </a:rPr>
              <a:t>игры с прятанием и поиском </a:t>
            </a:r>
            <a:r>
              <a:rPr lang="ru-RU" sz="3600" dirty="0" smtClean="0">
                <a:latin typeface="Bookman Old Style" pitchFamily="18" charset="0"/>
              </a:rPr>
              <a:t>(</a:t>
            </a:r>
            <a:r>
              <a:rPr lang="ru-RU" sz="3600" dirty="0">
                <a:latin typeface="Bookman Old Style" pitchFamily="18" charset="0"/>
              </a:rPr>
              <a:t>К</a:t>
            </a:r>
            <a:r>
              <a:rPr lang="ru-RU" sz="3600" dirty="0" smtClean="0">
                <a:latin typeface="Bookman Old Style" pitchFamily="18" charset="0"/>
              </a:rPr>
              <a:t>вест);</a:t>
            </a:r>
          </a:p>
          <a:p>
            <a:r>
              <a:rPr lang="ru-RU" sz="3600" dirty="0">
                <a:latin typeface="Bookman Old Style" pitchFamily="18" charset="0"/>
              </a:rPr>
              <a:t>игры с загадыванием и отгадыванием </a:t>
            </a:r>
            <a:r>
              <a:rPr lang="ru-RU" sz="3600" dirty="0" smtClean="0">
                <a:latin typeface="Bookman Old Style" pitchFamily="18" charset="0"/>
              </a:rPr>
              <a:t>;</a:t>
            </a:r>
          </a:p>
          <a:p>
            <a:r>
              <a:rPr lang="ru-RU" sz="3600" dirty="0">
                <a:latin typeface="Bookman Old Style" pitchFamily="18" charset="0"/>
              </a:rPr>
              <a:t>сюжетные </a:t>
            </a:r>
            <a:r>
              <a:rPr lang="ru-RU" sz="3600" dirty="0" smtClean="0">
                <a:latin typeface="Bookman Old Style" pitchFamily="18" charset="0"/>
              </a:rPr>
              <a:t>игры;</a:t>
            </a:r>
          </a:p>
          <a:p>
            <a:r>
              <a:rPr lang="ru-RU" sz="3600" dirty="0">
                <a:latin typeface="Bookman Old Style" pitchFamily="18" charset="0"/>
              </a:rPr>
              <a:t>игры </a:t>
            </a:r>
            <a:r>
              <a:rPr lang="ru-RU" sz="3600" dirty="0" smtClean="0">
                <a:latin typeface="Bookman Old Style" pitchFamily="18" charset="0"/>
              </a:rPr>
              <a:t>соревнования.</a:t>
            </a:r>
            <a:endParaRPr lang="ru-RU" sz="3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974" y="285728"/>
            <a:ext cx="80050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Структура дидактических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игр: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708392" cy="4800600"/>
          </a:xfrm>
        </p:spPr>
        <p:txBody>
          <a:bodyPr/>
          <a:lstStyle/>
          <a:p>
            <a:r>
              <a:rPr lang="ru-RU" sz="3600" dirty="0">
                <a:latin typeface="Bookman Old Style" pitchFamily="18" charset="0"/>
              </a:rPr>
              <a:t>указание возрастной  группы</a:t>
            </a:r>
            <a:r>
              <a:rPr lang="ru-RU" sz="3600" dirty="0" smtClean="0">
                <a:latin typeface="Bookman Old Style" pitchFamily="18" charset="0"/>
              </a:rPr>
              <a:t>;</a:t>
            </a:r>
          </a:p>
          <a:p>
            <a:r>
              <a:rPr lang="ru-RU" sz="3600" dirty="0">
                <a:latin typeface="Bookman Old Style" pitchFamily="18" charset="0"/>
              </a:rPr>
              <a:t>описание игрового </a:t>
            </a:r>
            <a:r>
              <a:rPr lang="ru-RU" sz="3600" dirty="0" smtClean="0">
                <a:latin typeface="Bookman Old Style" pitchFamily="18" charset="0"/>
              </a:rPr>
              <a:t>оборудования;</a:t>
            </a:r>
          </a:p>
          <a:p>
            <a:r>
              <a:rPr lang="ru-RU" sz="3600" dirty="0" smtClean="0">
                <a:latin typeface="Bookman Old Style" pitchFamily="18" charset="0"/>
              </a:rPr>
              <a:t>задачи, которые определяют </a:t>
            </a:r>
            <a:r>
              <a:rPr lang="ru-RU" sz="3600" dirty="0">
                <a:latin typeface="Bookman Old Style" pitchFamily="18" charset="0"/>
              </a:rPr>
              <a:t>игровые действия; </a:t>
            </a:r>
          </a:p>
          <a:p>
            <a:r>
              <a:rPr lang="ru-RU" sz="3600" dirty="0" smtClean="0">
                <a:latin typeface="Bookman Old Style" pitchFamily="18" charset="0"/>
              </a:rPr>
              <a:t>правила игры;</a:t>
            </a:r>
          </a:p>
          <a:p>
            <a:r>
              <a:rPr lang="ru-RU" sz="3600" dirty="0" smtClean="0">
                <a:latin typeface="Bookman Old Style" pitchFamily="18" charset="0"/>
              </a:rPr>
              <a:t>модификация игры.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Дидактические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игры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способствуют: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Bookman Old Style" pitchFamily="18" charset="0"/>
              </a:rPr>
              <a:t>развитию познавательных процессов, интеллектуальных операций,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формируется представление о соотношении цифры и числа, количества и цифры, развивается умения ориентироваться в пространстве, делать выводы.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>
                <a:solidFill>
                  <a:srgbClr val="FF0000"/>
                </a:solidFill>
                <a:effectLst/>
                <a:latin typeface="Bookman Old Style" pitchFamily="18" charset="0"/>
              </a:rPr>
              <a:t>Найди фигуру</a:t>
            </a:r>
            <a:r>
              <a:rPr lang="ru-RU" b="1" dirty="0">
                <a:solidFill>
                  <a:schemeClr val="tx2"/>
                </a:solidFill>
                <a:effectLst/>
                <a:latin typeface="Bookman Old Style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effectLst/>
                <a:latin typeface="Bookman Old Style" pitchFamily="18" charset="0"/>
              </a:rPr>
            </a:br>
            <a:r>
              <a:rPr lang="ru-RU" sz="2200" b="1" dirty="0">
                <a:solidFill>
                  <a:schemeClr val="tx2"/>
                </a:solidFill>
                <a:effectLst/>
                <a:latin typeface="Bookman Old Style" pitchFamily="18" charset="0"/>
              </a:rPr>
              <a:t>(игра для детей 4-5 лет)</a:t>
            </a:r>
            <a:br>
              <a:rPr lang="ru-RU" sz="2200" b="1" dirty="0">
                <a:solidFill>
                  <a:schemeClr val="tx2"/>
                </a:solidFill>
                <a:effectLst/>
                <a:latin typeface="Bookman Old Style" pitchFamily="18" charset="0"/>
              </a:rPr>
            </a:br>
            <a:endParaRPr lang="ru-RU" sz="2200" b="1" dirty="0">
              <a:solidFill>
                <a:schemeClr val="tx2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4857784" cy="1928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>
                <a:latin typeface="Bookman Old Style" pitchFamily="18" charset="0"/>
              </a:rPr>
              <a:t>Дидактические задачи</a:t>
            </a:r>
            <a:r>
              <a:rPr lang="ru-RU" sz="1600" b="1" dirty="0" smtClean="0">
                <a:latin typeface="Bookman Old Style" pitchFamily="18" charset="0"/>
              </a:rPr>
              <a:t>: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способствовать </a:t>
            </a:r>
            <a:r>
              <a:rPr lang="ru-RU" sz="1600" dirty="0">
                <a:latin typeface="Bookman Old Style" pitchFamily="18" charset="0"/>
              </a:rPr>
              <a:t>освоению детьми новых видов движений кисти руки и </a:t>
            </a:r>
            <a:r>
              <a:rPr lang="ru-RU" sz="1600" dirty="0" smtClean="0">
                <a:latin typeface="Bookman Old Style" pitchFamily="18" charset="0"/>
              </a:rPr>
              <a:t>запястья;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развивать </a:t>
            </a:r>
            <a:r>
              <a:rPr lang="ru-RU" sz="1600" dirty="0">
                <a:latin typeface="Bookman Old Style" pitchFamily="18" charset="0"/>
              </a:rPr>
              <a:t>восприятие </a:t>
            </a:r>
            <a:r>
              <a:rPr lang="ru-RU" sz="1600" dirty="0" smtClean="0">
                <a:latin typeface="Bookman Old Style" pitchFamily="18" charset="0"/>
              </a:rPr>
              <a:t>цвета, формы;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развивать </a:t>
            </a:r>
            <a:r>
              <a:rPr lang="ru-RU" sz="1600" dirty="0">
                <a:latin typeface="Bookman Old Style" pitchFamily="18" charset="0"/>
              </a:rPr>
              <a:t>связную </a:t>
            </a:r>
            <a:r>
              <a:rPr lang="ru-RU" sz="1600" dirty="0" smtClean="0">
                <a:latin typeface="Bookman Old Style" pitchFamily="18" charset="0"/>
              </a:rPr>
              <a:t>речь.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4" name="Picture 42559" descr="YT5091-173x12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15074" y="857232"/>
            <a:ext cx="2647196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Documents and Settings\matrosenko.SVETO\Рабочий стол\Photos of good quality\ORT5804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857496"/>
            <a:ext cx="2606538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57224" y="2714620"/>
            <a:ext cx="5357850" cy="145441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Игровая задача и игровые действия: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а) выбрать фигуру, которая соответствует признакам (или отличается по признакам), отраженным на карточке);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б) рассказать о фигуре.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00100" y="4143380"/>
            <a:ext cx="5143536" cy="250033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Правила игры: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 игре могут участвовать от 4 до 6 человек.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Следить за действиями ведущего.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Не подсказывать другим.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За нарушение правил – «штраф»: подсказал – пропускаешь ход.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Выигрывает тот, кто правильно справился с заданием, смог рассказать о фигуре.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 </a:t>
            </a:r>
            <a:endParaRPr kumimoji="0" lang="ru-RU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215074" y="4857760"/>
          <a:ext cx="1306974" cy="798358"/>
        </p:xfrm>
        <a:graphic>
          <a:graphicData uri="http://schemas.openxmlformats.org/drawingml/2006/table">
            <a:tbl>
              <a:tblPr/>
              <a:tblGrid>
                <a:gridCol w="1306974"/>
              </a:tblGrid>
              <a:tr h="7983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643834" y="4857760"/>
          <a:ext cx="1357290" cy="785818"/>
        </p:xfrm>
        <a:graphic>
          <a:graphicData uri="http://schemas.openxmlformats.org/drawingml/2006/table">
            <a:tbl>
              <a:tblPr/>
              <a:tblGrid>
                <a:gridCol w="135729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215074" y="5715016"/>
          <a:ext cx="1287404" cy="786958"/>
        </p:xfrm>
        <a:graphic>
          <a:graphicData uri="http://schemas.openxmlformats.org/drawingml/2006/table">
            <a:tbl>
              <a:tblPr/>
              <a:tblGrid>
                <a:gridCol w="1287404"/>
              </a:tblGrid>
              <a:tr h="7869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643834" y="5715016"/>
          <a:ext cx="1373557" cy="786958"/>
        </p:xfrm>
        <a:graphic>
          <a:graphicData uri="http://schemas.openxmlformats.org/drawingml/2006/table">
            <a:tbl>
              <a:tblPr/>
              <a:tblGrid>
                <a:gridCol w="1373557"/>
              </a:tblGrid>
              <a:tr h="7869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572264" y="5072074"/>
            <a:ext cx="661182" cy="368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1 26"/>
          <p:cNvSpPr/>
          <p:nvPr/>
        </p:nvSpPr>
        <p:spPr>
          <a:xfrm>
            <a:off x="7786710" y="4929198"/>
            <a:ext cx="961184" cy="582904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43702" y="5857892"/>
            <a:ext cx="445728" cy="500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1 28"/>
          <p:cNvSpPr/>
          <p:nvPr/>
        </p:nvSpPr>
        <p:spPr>
          <a:xfrm>
            <a:off x="7858148" y="5786454"/>
            <a:ext cx="961754" cy="57207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 Умники\IMG_20170309_154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285728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Фото Умники\IMG_20170309_1544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357166"/>
            <a:ext cx="3409552" cy="255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D:\Фото Умники\IMG_20170309_1544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3929066"/>
            <a:ext cx="3608854" cy="2706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D:\Фото Умники\IMG_20170309_1545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3929066"/>
            <a:ext cx="3500430" cy="2625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D:\Фото Умники\IMG_20170309_15432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14744" y="2214554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516</TotalTime>
  <Words>1140</Words>
  <Application>Microsoft Office PowerPoint</Application>
  <PresentationFormat>Экран (4:3)</PresentationFormat>
  <Paragraphs>169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Слайд 1</vt:lpstr>
      <vt:lpstr>Слайд 2</vt:lpstr>
      <vt:lpstr>        С  2015 г. филиал «Детский сад «Семицветик» является территориальной апробационной площадкой в рамках сетевого проекта «Формирование элементарных математических представлений у дошкольников с использованием современных средств математического развития»</vt:lpstr>
      <vt:lpstr>       Игровые комплекты, представленные торговым домом «Светоч» </vt:lpstr>
      <vt:lpstr>  Классификация дидактических игр (В.Н. Аванесовой): </vt:lpstr>
      <vt:lpstr>Структура дидактических игр: </vt:lpstr>
      <vt:lpstr> Дидактические игры способствуют:  </vt:lpstr>
      <vt:lpstr>Найди фигуру (игра для детей 4-5 лет) </vt:lpstr>
      <vt:lpstr>Слайд 9</vt:lpstr>
      <vt:lpstr>Модификация игры</vt:lpstr>
      <vt:lpstr>Юные экологи (игра для детей 6-7 лет) </vt:lpstr>
      <vt:lpstr>Слайд 12</vt:lpstr>
      <vt:lpstr>Модификация игры:</vt:lpstr>
      <vt:lpstr>Из частей – целое (игра для детей 6-7 лет) </vt:lpstr>
      <vt:lpstr>Слайд 15</vt:lpstr>
      <vt:lpstr>Модификация игры:  </vt:lpstr>
      <vt:lpstr>Не такая как все (игра для детей 5-6 лет) </vt:lpstr>
      <vt:lpstr>Слайд 18</vt:lpstr>
      <vt:lpstr>  Модификация игры:  </vt:lpstr>
      <vt:lpstr>«Квест» со сказочными героями (игра для детей 6-7 лет) </vt:lpstr>
      <vt:lpstr>Слайд 21</vt:lpstr>
      <vt:lpstr>Слайд 22</vt:lpstr>
      <vt:lpstr>Модификация игры:  </vt:lpstr>
      <vt:lpstr>«Утро вечера мудренее» (игра для детей 5-6 лет) </vt:lpstr>
      <vt:lpstr>Слайд 25</vt:lpstr>
      <vt:lpstr>Слайд 26</vt:lpstr>
      <vt:lpstr>Слайд 27</vt:lpstr>
      <vt:lpstr>Сюжетная игра  «Молокозавод «Милки Цветик»  (для детей 6-7 лет)</vt:lpstr>
      <vt:lpstr>Используемые материалы</vt:lpstr>
      <vt:lpstr>Технологическая карта 1,2</vt:lpstr>
      <vt:lpstr>Технологическая карта 3,4,5</vt:lpstr>
      <vt:lpstr>Модификация игры:</vt:lpstr>
      <vt:lpstr>Сюжетные игры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RemontPC 89270031511</dc:creator>
  <cp:lastModifiedBy>RemontPC 89270031511</cp:lastModifiedBy>
  <cp:revision>60</cp:revision>
  <dcterms:created xsi:type="dcterms:W3CDTF">2017-03-09T04:46:07Z</dcterms:created>
  <dcterms:modified xsi:type="dcterms:W3CDTF">2017-03-14T15:59:31Z</dcterms:modified>
</cp:coreProperties>
</file>