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77" r:id="rId3"/>
    <p:sldId id="282" r:id="rId4"/>
    <p:sldId id="279" r:id="rId5"/>
    <p:sldId id="267" r:id="rId6"/>
    <p:sldId id="287" r:id="rId7"/>
    <p:sldId id="280" r:id="rId8"/>
    <p:sldId id="288" r:id="rId9"/>
    <p:sldId id="294" r:id="rId10"/>
    <p:sldId id="273" r:id="rId11"/>
    <p:sldId id="266" r:id="rId12"/>
    <p:sldId id="291" r:id="rId13"/>
    <p:sldId id="293" r:id="rId14"/>
    <p:sldId id="281" r:id="rId15"/>
    <p:sldId id="283" r:id="rId16"/>
    <p:sldId id="278" r:id="rId17"/>
    <p:sldId id="289"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87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85DFEB-B060-446F-BE4B-479CBC68B1A1}" type="doc">
      <dgm:prSet loTypeId="urn:microsoft.com/office/officeart/2008/layout/AccentedPicture" loCatId="picture" qsTypeId="urn:microsoft.com/office/officeart/2005/8/quickstyle/simple1" qsCatId="simple" csTypeId="urn:microsoft.com/office/officeart/2005/8/colors/accent1_2" csCatId="accent1"/>
      <dgm:spPr/>
    </dgm:pt>
    <dgm:pt modelId="{DA259494-C5CD-4FCC-A6A5-A5A33E4A6EE9}">
      <dgm:prSet phldrT="[Текст]" phldr="1"/>
      <dgm:spPr/>
      <dgm:t>
        <a:bodyPr/>
        <a:lstStyle/>
        <a:p>
          <a:endParaRPr lang="ru-RU" dirty="0"/>
        </a:p>
      </dgm:t>
    </dgm:pt>
    <dgm:pt modelId="{700A2EE0-32FB-4BE0-9CE2-A3D7186C99C7}" type="parTrans" cxnId="{343423EC-7317-4419-A3A2-1211647DD811}">
      <dgm:prSet/>
      <dgm:spPr/>
      <dgm:t>
        <a:bodyPr/>
        <a:lstStyle/>
        <a:p>
          <a:endParaRPr lang="ru-RU"/>
        </a:p>
      </dgm:t>
    </dgm:pt>
    <dgm:pt modelId="{DE2600E8-E2C7-4A4F-86CF-CBE31392F189}" type="sibTrans" cxnId="{343423EC-7317-4419-A3A2-1211647DD811}">
      <dgm:prSet/>
      <dgm:spPr>
        <a:blipFill>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a:stretch>
            <a:fillRect l="-6000" r="-6000"/>
          </a:stretch>
        </a:blipFill>
      </dgm:spPr>
      <dgm:t>
        <a:bodyPr/>
        <a:lstStyle/>
        <a:p>
          <a:endParaRPr lang="ru-RU"/>
        </a:p>
      </dgm:t>
    </dgm:pt>
    <dgm:pt modelId="{8C2875A2-ADB4-4103-B6F4-41A3C6A169EA}" type="pres">
      <dgm:prSet presAssocID="{DC85DFEB-B060-446F-BE4B-479CBC68B1A1}" presName="Name0" presStyleCnt="0">
        <dgm:presLayoutVars>
          <dgm:dir/>
        </dgm:presLayoutVars>
      </dgm:prSet>
      <dgm:spPr/>
    </dgm:pt>
    <dgm:pt modelId="{3050FC66-5364-4ABB-A6A3-07F1FDAE81CE}" type="pres">
      <dgm:prSet presAssocID="{DE2600E8-E2C7-4A4F-86CF-CBE31392F189}" presName="picture_1" presStyleLbl="bgImgPlace1" presStyleIdx="0" presStyleCnt="1"/>
      <dgm:spPr/>
      <dgm:t>
        <a:bodyPr/>
        <a:lstStyle/>
        <a:p>
          <a:endParaRPr lang="ru-RU"/>
        </a:p>
      </dgm:t>
    </dgm:pt>
    <dgm:pt modelId="{74BD885E-7F0F-42D3-8693-B919A5873491}" type="pres">
      <dgm:prSet presAssocID="{DA259494-C5CD-4FCC-A6A5-A5A33E4A6EE9}" presName="text_1" presStyleLbl="node1" presStyleIdx="0" presStyleCnt="0">
        <dgm:presLayoutVars>
          <dgm:bulletEnabled val="1"/>
        </dgm:presLayoutVars>
      </dgm:prSet>
      <dgm:spPr/>
      <dgm:t>
        <a:bodyPr/>
        <a:lstStyle/>
        <a:p>
          <a:endParaRPr lang="ru-RU"/>
        </a:p>
      </dgm:t>
    </dgm:pt>
    <dgm:pt modelId="{69821C8C-1776-4D60-87B7-491206C48101}" type="pres">
      <dgm:prSet presAssocID="{DC85DFEB-B060-446F-BE4B-479CBC68B1A1}" presName="maxNode" presStyleCnt="0"/>
      <dgm:spPr/>
    </dgm:pt>
    <dgm:pt modelId="{F32D4D85-FC95-44F0-BBAE-91A54ED9462D}" type="pres">
      <dgm:prSet presAssocID="{DC85DFEB-B060-446F-BE4B-479CBC68B1A1}" presName="Name33" presStyleCnt="0"/>
      <dgm:spPr/>
    </dgm:pt>
  </dgm:ptLst>
  <dgm:cxnLst>
    <dgm:cxn modelId="{343423EC-7317-4419-A3A2-1211647DD811}" srcId="{DC85DFEB-B060-446F-BE4B-479CBC68B1A1}" destId="{DA259494-C5CD-4FCC-A6A5-A5A33E4A6EE9}" srcOrd="0" destOrd="0" parTransId="{700A2EE0-32FB-4BE0-9CE2-A3D7186C99C7}" sibTransId="{DE2600E8-E2C7-4A4F-86CF-CBE31392F189}"/>
    <dgm:cxn modelId="{631D78A1-28D5-4A89-8894-0BD533DCD26D}" type="presOf" srcId="{DE2600E8-E2C7-4A4F-86CF-CBE31392F189}" destId="{3050FC66-5364-4ABB-A6A3-07F1FDAE81CE}" srcOrd="0" destOrd="0" presId="urn:microsoft.com/office/officeart/2008/layout/AccentedPicture"/>
    <dgm:cxn modelId="{D64249BE-57E3-4C5F-8C27-55931269F38D}" type="presOf" srcId="{DA259494-C5CD-4FCC-A6A5-A5A33E4A6EE9}" destId="{74BD885E-7F0F-42D3-8693-B919A5873491}" srcOrd="0" destOrd="0" presId="urn:microsoft.com/office/officeart/2008/layout/AccentedPicture"/>
    <dgm:cxn modelId="{8F074BB0-C68A-4C06-8549-5BD0260D8F7B}" type="presOf" srcId="{DC85DFEB-B060-446F-BE4B-479CBC68B1A1}" destId="{8C2875A2-ADB4-4103-B6F4-41A3C6A169EA}" srcOrd="0" destOrd="0" presId="urn:microsoft.com/office/officeart/2008/layout/AccentedPicture"/>
    <dgm:cxn modelId="{31FA2904-0F94-4C74-928C-F16E001A14E4}" type="presParOf" srcId="{8C2875A2-ADB4-4103-B6F4-41A3C6A169EA}" destId="{3050FC66-5364-4ABB-A6A3-07F1FDAE81CE}" srcOrd="0" destOrd="0" presId="urn:microsoft.com/office/officeart/2008/layout/AccentedPicture"/>
    <dgm:cxn modelId="{FC9B8F5B-AA59-453B-98F5-26A702906E5D}" type="presParOf" srcId="{8C2875A2-ADB4-4103-B6F4-41A3C6A169EA}" destId="{74BD885E-7F0F-42D3-8693-B919A5873491}" srcOrd="1" destOrd="0" presId="urn:microsoft.com/office/officeart/2008/layout/AccentedPicture"/>
    <dgm:cxn modelId="{6BF5B91D-F279-441C-87D3-F90BD85FE582}" type="presParOf" srcId="{8C2875A2-ADB4-4103-B6F4-41A3C6A169EA}" destId="{69821C8C-1776-4D60-87B7-491206C48101}" srcOrd="2" destOrd="0" presId="urn:microsoft.com/office/officeart/2008/layout/AccentedPicture"/>
    <dgm:cxn modelId="{CADFC356-A647-4383-9A49-BA5B7B13CA42}" type="presParOf" srcId="{69821C8C-1776-4D60-87B7-491206C48101}" destId="{F32D4D85-FC95-44F0-BBAE-91A54ED9462D}"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0FC66-5364-4ABB-A6A3-07F1FDAE81CE}">
      <dsp:nvSpPr>
        <dsp:cNvPr id="0" name=""/>
        <dsp:cNvSpPr/>
      </dsp:nvSpPr>
      <dsp:spPr>
        <a:xfrm>
          <a:off x="0" y="46657"/>
          <a:ext cx="4104456" cy="5235275"/>
        </a:xfrm>
        <a:prstGeom prst="roundRect">
          <a:avLst/>
        </a:prstGeom>
        <a:blipFill>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BD885E-7F0F-42D3-8693-B919A5873491}">
      <dsp:nvSpPr>
        <dsp:cNvPr id="0" name=""/>
        <dsp:cNvSpPr/>
      </dsp:nvSpPr>
      <dsp:spPr>
        <a:xfrm>
          <a:off x="164178" y="2140767"/>
          <a:ext cx="3160431" cy="314116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a:lnSpc>
              <a:spcPct val="90000"/>
            </a:lnSpc>
            <a:spcBef>
              <a:spcPct val="0"/>
            </a:spcBef>
            <a:spcAft>
              <a:spcPct val="35000"/>
            </a:spcAft>
          </a:pPr>
          <a:endParaRPr lang="ru-RU" sz="6500" kern="1200" dirty="0"/>
        </a:p>
      </dsp:txBody>
      <dsp:txXfrm>
        <a:off x="164178" y="2140767"/>
        <a:ext cx="3160431" cy="3141165"/>
      </dsp:txXfrm>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6A25D1-841B-4C9C-9C97-BD5AEDD41474}" type="datetimeFigureOut">
              <a:rPr lang="ru-RU" smtClean="0"/>
              <a:t>02.08.2018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5930B7-9A83-4F0C-99D0-905E26EAC4EA}" type="slidenum">
              <a:rPr lang="ru-RU" smtClean="0"/>
              <a:t>‹#›</a:t>
            </a:fld>
            <a:endParaRPr lang="ru-RU"/>
          </a:p>
        </p:txBody>
      </p:sp>
    </p:spTree>
    <p:extLst>
      <p:ext uri="{BB962C8B-B14F-4D97-AF65-F5344CB8AC3E}">
        <p14:creationId xmlns:p14="http://schemas.microsoft.com/office/powerpoint/2010/main" val="2972846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C5930B7-9A83-4F0C-99D0-905E26EAC4EA}" type="slidenum">
              <a:rPr lang="ru-RU" smtClean="0"/>
              <a:t>3</a:t>
            </a:fld>
            <a:endParaRPr lang="ru-RU"/>
          </a:p>
        </p:txBody>
      </p:sp>
    </p:spTree>
    <p:extLst>
      <p:ext uri="{BB962C8B-B14F-4D97-AF65-F5344CB8AC3E}">
        <p14:creationId xmlns:p14="http://schemas.microsoft.com/office/powerpoint/2010/main" val="1335071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BF37B6-D202-4D4B-A6C5-25000252B8A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16129010"/>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C156D1-399B-4664-88C2-763ECA9F327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75256166"/>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6EDEE6-6F98-431F-8231-31B62E9DB50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0013520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Рисунок 7" descr="0_c94e5_f3d8babf_XL.png"/>
          <p:cNvPicPr>
            <a:picLocks noChangeAspect="1"/>
          </p:cNvPicPr>
          <p:nvPr userDrawn="1"/>
        </p:nvPicPr>
        <p:blipFill>
          <a:blip r:embed="rId2" cstate="email"/>
          <a:stretch>
            <a:fillRect/>
          </a:stretch>
        </p:blipFill>
        <p:spPr>
          <a:xfrm>
            <a:off x="0" y="260648"/>
            <a:ext cx="4461069" cy="6316557"/>
          </a:xfrm>
          <a:prstGeom prst="rect">
            <a:avLst/>
          </a:prstGeom>
        </p:spPr>
      </p:pic>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p>
            <a:fld id="{D922CDDD-5A73-471C-AD31-63085C0118D6}" type="slidenum">
              <a:rPr lang="ru-RU" smtClean="0">
                <a:solidFill>
                  <a:prstClr val="black"/>
                </a:solidFill>
              </a:rPr>
              <a:pPr/>
              <a:t>‹#›</a:t>
            </a:fld>
            <a:endParaRPr lang="ru-RU">
              <a:solidFill>
                <a:prstClr val="black"/>
              </a:solidFill>
            </a:endParaRPr>
          </a:p>
        </p:txBody>
      </p:sp>
      <p:pic>
        <p:nvPicPr>
          <p:cNvPr id="7" name="Рисунок 6" descr="fedotova.png"/>
          <p:cNvPicPr>
            <a:picLocks noChangeAspect="1"/>
          </p:cNvPicPr>
          <p:nvPr userDrawn="1"/>
        </p:nvPicPr>
        <p:blipFill>
          <a:blip r:embed="rId3" cstate="email"/>
          <a:stretch>
            <a:fillRect/>
          </a:stretch>
        </p:blipFill>
        <p:spPr>
          <a:xfrm>
            <a:off x="179512" y="6525344"/>
            <a:ext cx="864096" cy="193981"/>
          </a:xfrm>
          <a:prstGeom prst="rect">
            <a:avLst/>
          </a:prstGeom>
        </p:spPr>
      </p:pic>
      <p:sp>
        <p:nvSpPr>
          <p:cNvPr id="2" name="Заголовок 1"/>
          <p:cNvSpPr>
            <a:spLocks noGrp="1"/>
          </p:cNvSpPr>
          <p:nvPr>
            <p:ph type="ctrTitle"/>
          </p:nvPr>
        </p:nvSpPr>
        <p:spPr>
          <a:xfrm>
            <a:off x="685800" y="2130425"/>
            <a:ext cx="7772400" cy="1470025"/>
          </a:xfrm>
        </p:spPr>
        <p:txBody>
          <a:bodyPr/>
          <a:lstStyle/>
          <a:p>
            <a:r>
              <a:rPr lang="ru-RU" dirty="0" smtClean="0"/>
              <a:t>Образец заголовка</a:t>
            </a:r>
            <a:endParaRPr lang="ru-RU" dirty="0"/>
          </a:p>
        </p:txBody>
      </p:sp>
    </p:spTree>
    <p:extLst>
      <p:ext uri="{BB962C8B-B14F-4D97-AF65-F5344CB8AC3E}">
        <p14:creationId xmlns:p14="http://schemas.microsoft.com/office/powerpoint/2010/main" val="3427631666"/>
      </p:ext>
    </p:extLst>
  </p:cSld>
  <p:clrMapOvr>
    <a:masterClrMapping/>
  </p:clrMapOvr>
  <p:transition spd="med">
    <p:split/>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p>
            <a:fld id="{F24DC499-5A77-4CEF-9CAF-A96E3A64195B}" type="datetimeFigureOut">
              <a:rPr lang="ru-RU" smtClean="0">
                <a:solidFill>
                  <a:prstClr val="black"/>
                </a:solidFill>
              </a:rPr>
              <a:pPr/>
              <a:t>02.08.2018</a:t>
            </a:fld>
            <a:endParaRPr lang="ru-RU">
              <a:solidFill>
                <a:prstClr val="black"/>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p>
            <a:fld id="{D922CDDD-5A73-471C-AD31-63085C0118D6}"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92458040"/>
      </p:ext>
    </p:extLst>
  </p:cSld>
  <p:clrMapOvr>
    <a:masterClrMapping/>
  </p:clrMapOvr>
  <p:transition spd="med">
    <p:spli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pic>
        <p:nvPicPr>
          <p:cNvPr id="4" name="Рисунок 3" descr="0_abc80_7a5dd7a1_L.png"/>
          <p:cNvPicPr>
            <a:picLocks noChangeAspect="1"/>
          </p:cNvPicPr>
          <p:nvPr userDrawn="1"/>
        </p:nvPicPr>
        <p:blipFill>
          <a:blip r:embed="rId3" cstate="email"/>
          <a:stretch>
            <a:fillRect/>
          </a:stretch>
        </p:blipFill>
        <p:spPr>
          <a:xfrm>
            <a:off x="179512" y="188640"/>
            <a:ext cx="2735964" cy="6480720"/>
          </a:xfrm>
          <a:prstGeom prst="rect">
            <a:avLst/>
          </a:prstGeom>
        </p:spPr>
      </p:pic>
    </p:spTree>
    <p:extLst>
      <p:ext uri="{BB962C8B-B14F-4D97-AF65-F5344CB8AC3E}">
        <p14:creationId xmlns:p14="http://schemas.microsoft.com/office/powerpoint/2010/main" val="3266772148"/>
      </p:ext>
    </p:extLst>
  </p:cSld>
  <p:clrMapOvr>
    <a:masterClrMapping/>
  </p:clrMapOvr>
  <p:transition spd="med">
    <p:split/>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3453614607"/>
      </p:ext>
    </p:extLst>
  </p:cSld>
  <p:clrMapOvr>
    <a:masterClrMapping/>
  </p:clrMapOvr>
  <p:transition spd="med">
    <p:split/>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a:xfrm>
            <a:off x="457200" y="6356350"/>
            <a:ext cx="2133600" cy="365125"/>
          </a:xfrm>
          <a:prstGeom prst="rect">
            <a:avLst/>
          </a:prstGeom>
        </p:spPr>
        <p:txBody>
          <a:bodyPr/>
          <a:lstStyle/>
          <a:p>
            <a:fld id="{F24DC499-5A77-4CEF-9CAF-A96E3A64195B}" type="datetimeFigureOut">
              <a:rPr lang="ru-RU" smtClean="0">
                <a:solidFill>
                  <a:prstClr val="black"/>
                </a:solidFill>
              </a:rPr>
              <a:pPr/>
              <a:t>02.08.2018</a:t>
            </a:fld>
            <a:endParaRPr lang="ru-RU">
              <a:solidFill>
                <a:prstClr val="black"/>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p>
            <a:fld id="{D922CDDD-5A73-471C-AD31-63085C0118D6}"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467211573"/>
      </p:ext>
    </p:extLst>
  </p:cSld>
  <p:clrMapOvr>
    <a:masterClrMapping/>
  </p:clrMapOvr>
  <p:transition spd="med">
    <p:spli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356350"/>
            <a:ext cx="2133600" cy="365125"/>
          </a:xfrm>
          <a:prstGeom prst="rect">
            <a:avLst/>
          </a:prstGeom>
        </p:spPr>
        <p:txBody>
          <a:bodyPr/>
          <a:lstStyle/>
          <a:p>
            <a:fld id="{F24DC499-5A77-4CEF-9CAF-A96E3A64195B}" type="datetimeFigureOut">
              <a:rPr lang="ru-RU" smtClean="0">
                <a:solidFill>
                  <a:prstClr val="black"/>
                </a:solidFill>
              </a:rPr>
              <a:pPr/>
              <a:t>02.08.2018</a:t>
            </a:fld>
            <a:endParaRPr lang="ru-RU">
              <a:solidFill>
                <a:prstClr val="black"/>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a:xfrm>
            <a:off x="6553200" y="6356350"/>
            <a:ext cx="2133600" cy="365125"/>
          </a:xfrm>
          <a:prstGeom prst="rect">
            <a:avLst/>
          </a:prstGeom>
        </p:spPr>
        <p:txBody>
          <a:bodyPr/>
          <a:lstStyle/>
          <a:p>
            <a:fld id="{D922CDDD-5A73-471C-AD31-63085C0118D6}"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1530956967"/>
      </p:ext>
    </p:extLst>
  </p:cSld>
  <p:clrMapOvr>
    <a:masterClrMapping/>
  </p:clrMapOvr>
  <p:transition spd="med">
    <p:spli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457200" y="6356350"/>
            <a:ext cx="2133600" cy="365125"/>
          </a:xfrm>
          <a:prstGeom prst="rect">
            <a:avLst/>
          </a:prstGeom>
        </p:spPr>
        <p:txBody>
          <a:bodyPr/>
          <a:lstStyle/>
          <a:p>
            <a:fld id="{F24DC499-5A77-4CEF-9CAF-A96E3A64195B}" type="datetimeFigureOut">
              <a:rPr lang="ru-RU" smtClean="0">
                <a:solidFill>
                  <a:prstClr val="black"/>
                </a:solidFill>
              </a:rPr>
              <a:pPr/>
              <a:t>02.08.2018</a:t>
            </a:fld>
            <a:endParaRPr lang="ru-RU">
              <a:solidFill>
                <a:prstClr val="black"/>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a:xfrm>
            <a:off x="6553200" y="6356350"/>
            <a:ext cx="2133600" cy="365125"/>
          </a:xfrm>
          <a:prstGeom prst="rect">
            <a:avLst/>
          </a:prstGeom>
        </p:spPr>
        <p:txBody>
          <a:bodyPr/>
          <a:lstStyle/>
          <a:p>
            <a:fld id="{D922CDDD-5A73-471C-AD31-63085C0118D6}"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1207489514"/>
      </p:ext>
    </p:extLst>
  </p:cSld>
  <p:clrMapOvr>
    <a:masterClrMapping/>
  </p:clrMapOvr>
  <p:transition spd="med">
    <p:split/>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a:xfrm>
            <a:off x="457200" y="6356350"/>
            <a:ext cx="2133600" cy="365125"/>
          </a:xfrm>
          <a:prstGeom prst="rect">
            <a:avLst/>
          </a:prstGeom>
        </p:spPr>
        <p:txBody>
          <a:bodyPr/>
          <a:lstStyle/>
          <a:p>
            <a:fld id="{F24DC499-5A77-4CEF-9CAF-A96E3A64195B}" type="datetimeFigureOut">
              <a:rPr lang="ru-RU" smtClean="0">
                <a:solidFill>
                  <a:prstClr val="black"/>
                </a:solidFill>
              </a:rPr>
              <a:pPr/>
              <a:t>02.08.2018</a:t>
            </a:fld>
            <a:endParaRPr lang="ru-RU">
              <a:solidFill>
                <a:prstClr val="black"/>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a:xfrm>
            <a:off x="6553200" y="6356350"/>
            <a:ext cx="2133600" cy="365125"/>
          </a:xfrm>
          <a:prstGeom prst="rect">
            <a:avLst/>
          </a:prstGeom>
        </p:spPr>
        <p:txBody>
          <a:bodyPr/>
          <a:lstStyle/>
          <a:p>
            <a:fld id="{D922CDDD-5A73-471C-AD31-63085C0118D6}"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45771211"/>
      </p:ext>
    </p:extLst>
  </p:cSld>
  <p:clrMapOvr>
    <a:masterClrMapping/>
  </p:clrMapOvr>
  <p:transition spd="med">
    <p:spli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BE82A0-D9E5-4EA0-8BBB-4D97DC21E28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415259867"/>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57200" y="6356350"/>
            <a:ext cx="2133600" cy="365125"/>
          </a:xfrm>
          <a:prstGeom prst="rect">
            <a:avLst/>
          </a:prstGeom>
        </p:spPr>
        <p:txBody>
          <a:bodyPr/>
          <a:lstStyle/>
          <a:p>
            <a:fld id="{F24DC499-5A77-4CEF-9CAF-A96E3A64195B}" type="datetimeFigureOut">
              <a:rPr lang="ru-RU" smtClean="0">
                <a:solidFill>
                  <a:prstClr val="black"/>
                </a:solidFill>
              </a:rPr>
              <a:pPr/>
              <a:t>02.08.2018</a:t>
            </a:fld>
            <a:endParaRPr lang="ru-RU">
              <a:solidFill>
                <a:prstClr val="black"/>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6553200" y="6356350"/>
            <a:ext cx="2133600" cy="365125"/>
          </a:xfrm>
          <a:prstGeom prst="rect">
            <a:avLst/>
          </a:prstGeom>
        </p:spPr>
        <p:txBody>
          <a:bodyPr/>
          <a:lstStyle/>
          <a:p>
            <a:fld id="{D922CDDD-5A73-471C-AD31-63085C0118D6}"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1059888907"/>
      </p:ext>
    </p:extLst>
  </p:cSld>
  <p:clrMapOvr>
    <a:masterClrMapping/>
  </p:clrMapOvr>
  <p:transition spd="med">
    <p:split/>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a:xfrm>
            <a:off x="457200" y="6356350"/>
            <a:ext cx="2133600" cy="365125"/>
          </a:xfrm>
          <a:prstGeom prst="rect">
            <a:avLst/>
          </a:prstGeom>
        </p:spPr>
        <p:txBody>
          <a:bodyPr/>
          <a:lstStyle/>
          <a:p>
            <a:fld id="{F24DC499-5A77-4CEF-9CAF-A96E3A64195B}" type="datetimeFigureOut">
              <a:rPr lang="ru-RU" smtClean="0">
                <a:solidFill>
                  <a:prstClr val="black"/>
                </a:solidFill>
              </a:rPr>
              <a:pPr/>
              <a:t>02.08.2018</a:t>
            </a:fld>
            <a:endParaRPr lang="ru-RU">
              <a:solidFill>
                <a:prstClr val="black"/>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a:xfrm>
            <a:off x="6553200" y="6356350"/>
            <a:ext cx="2133600" cy="365125"/>
          </a:xfrm>
          <a:prstGeom prst="rect">
            <a:avLst/>
          </a:prstGeom>
        </p:spPr>
        <p:txBody>
          <a:bodyPr/>
          <a:lstStyle/>
          <a:p>
            <a:fld id="{D922CDDD-5A73-471C-AD31-63085C0118D6}"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35749904"/>
      </p:ext>
    </p:extLst>
  </p:cSld>
  <p:clrMapOvr>
    <a:masterClrMapping/>
  </p:clrMapOvr>
  <p:transition spd="med">
    <p:spli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a:xfrm>
            <a:off x="457200" y="6356350"/>
            <a:ext cx="2133600" cy="365125"/>
          </a:xfrm>
          <a:prstGeom prst="rect">
            <a:avLst/>
          </a:prstGeom>
        </p:spPr>
        <p:txBody>
          <a:bodyPr/>
          <a:lstStyle/>
          <a:p>
            <a:fld id="{F24DC499-5A77-4CEF-9CAF-A96E3A64195B}" type="datetimeFigureOut">
              <a:rPr lang="ru-RU" smtClean="0">
                <a:solidFill>
                  <a:prstClr val="black"/>
                </a:solidFill>
              </a:rPr>
              <a:pPr/>
              <a:t>02.08.2018</a:t>
            </a:fld>
            <a:endParaRPr lang="ru-RU">
              <a:solidFill>
                <a:prstClr val="black"/>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a:xfrm>
            <a:off x="6553200" y="6356350"/>
            <a:ext cx="2133600" cy="365125"/>
          </a:xfrm>
          <a:prstGeom prst="rect">
            <a:avLst/>
          </a:prstGeom>
        </p:spPr>
        <p:txBody>
          <a:bodyPr/>
          <a:lstStyle/>
          <a:p>
            <a:fld id="{D922CDDD-5A73-471C-AD31-63085C0118D6}"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1052207289"/>
      </p:ext>
    </p:extLst>
  </p:cSld>
  <p:clrMapOvr>
    <a:masterClrMapping/>
  </p:clrMapOvr>
  <p:transition spd="med">
    <p:spli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p>
            <a:fld id="{F24DC499-5A77-4CEF-9CAF-A96E3A64195B}" type="datetimeFigureOut">
              <a:rPr lang="ru-RU" smtClean="0">
                <a:solidFill>
                  <a:prstClr val="black"/>
                </a:solidFill>
              </a:rPr>
              <a:pPr/>
              <a:t>02.08.2018</a:t>
            </a:fld>
            <a:endParaRPr lang="ru-RU">
              <a:solidFill>
                <a:prstClr val="black"/>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p>
            <a:fld id="{D922CDDD-5A73-471C-AD31-63085C0118D6}"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369472054"/>
      </p:ext>
    </p:extLst>
  </p:cSld>
  <p:clrMapOvr>
    <a:masterClrMapping/>
  </p:clrMapOvr>
  <p:transition spd="med">
    <p:spli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p>
            <a:fld id="{F24DC499-5A77-4CEF-9CAF-A96E3A64195B}" type="datetimeFigureOut">
              <a:rPr lang="ru-RU" smtClean="0">
                <a:solidFill>
                  <a:prstClr val="black"/>
                </a:solidFill>
              </a:rPr>
              <a:pPr/>
              <a:t>02.08.2018</a:t>
            </a:fld>
            <a:endParaRPr lang="ru-RU">
              <a:solidFill>
                <a:prstClr val="black"/>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p>
            <a:fld id="{D922CDDD-5A73-471C-AD31-63085C0118D6}"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889417366"/>
      </p:ext>
    </p:extLst>
  </p:cSld>
  <p:clrMapOvr>
    <a:masterClrMapping/>
  </p:clrMapOvr>
  <p:transition spd="med">
    <p:spli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710BB-9427-4B50-9CF8-ABDF3BBB3DC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6689840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BA8021-7AEB-42C6-893B-2CE91A47AFF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7435446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448F62-5B20-4E10-8BAF-6CFA1074DDD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07186085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2A8065-2046-4748-B784-3F7514618DB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8109087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33BBB9C-26E7-4D25-8AF9-03174CCF8BA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71849474"/>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80A3E9-09D8-487A-A9FA-EDD4EE5F637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07588504"/>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DE1336-192B-4C18-A5FE-FCA55C4BA47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431976477"/>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B520670E-1892-42BD-BA1E-A4B0791825F3}"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1859804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Tree>
    <p:extLst>
      <p:ext uri="{BB962C8B-B14F-4D97-AF65-F5344CB8AC3E}">
        <p14:creationId xmlns:p14="http://schemas.microsoft.com/office/powerpoint/2010/main" val="354787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split/>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88640" y="296361"/>
            <a:ext cx="11521280" cy="3132639"/>
          </a:xfrm>
        </p:spPr>
        <p:txBody>
          <a:bodyPr>
            <a:normAutofit/>
          </a:bodyPr>
          <a:lstStyle/>
          <a:p>
            <a:r>
              <a:rPr lang="ru-RU" sz="4800" b="1" dirty="0" smtClean="0">
                <a:solidFill>
                  <a:srgbClr val="00B0F0"/>
                </a:solidFill>
              </a:rPr>
              <a:t>Знаем! Помним! Гордимся</a:t>
            </a:r>
            <a:r>
              <a:rPr lang="ru-RU" sz="4800" b="1" dirty="0" smtClean="0">
                <a:solidFill>
                  <a:srgbClr val="00B0F0"/>
                </a:solidFill>
                <a:effectLst>
                  <a:glow rad="228600">
                    <a:schemeClr val="accent4">
                      <a:satMod val="175000"/>
                      <a:alpha val="40000"/>
                    </a:schemeClr>
                  </a:glow>
                </a:effectLst>
              </a:rPr>
              <a:t> !</a:t>
            </a:r>
            <a:r>
              <a:rPr lang="ru-RU" sz="6000" b="1" dirty="0" smtClean="0">
                <a:solidFill>
                  <a:srgbClr val="00B0F0"/>
                </a:solidFill>
              </a:rPr>
              <a:t/>
            </a:r>
            <a:br>
              <a:rPr lang="ru-RU" sz="6000" b="1" dirty="0" smtClean="0">
                <a:solidFill>
                  <a:srgbClr val="00B0F0"/>
                </a:solidFill>
              </a:rPr>
            </a:br>
            <a:r>
              <a:rPr lang="ru-RU" b="1" dirty="0">
                <a:solidFill>
                  <a:srgbClr val="00B0F0"/>
                </a:solidFill>
              </a:rPr>
              <a:t/>
            </a:r>
            <a:br>
              <a:rPr lang="ru-RU" b="1" dirty="0">
                <a:solidFill>
                  <a:srgbClr val="00B0F0"/>
                </a:solidFill>
              </a:rPr>
            </a:br>
            <a:r>
              <a:rPr lang="ru-RU" b="1" i="1" dirty="0" smtClean="0">
                <a:solidFill>
                  <a:srgbClr val="00B0F0"/>
                </a:solidFill>
              </a:rPr>
              <a:t>Барышникова Зоя Ивановна</a:t>
            </a:r>
            <a:endParaRPr lang="ru-RU" b="1" i="1" dirty="0">
              <a:solidFill>
                <a:srgbClr val="00B0F0"/>
              </a:solidFill>
            </a:endParaRPr>
          </a:p>
        </p:txBody>
      </p:sp>
      <p:sp>
        <p:nvSpPr>
          <p:cNvPr id="9" name="Подзаголовок 8"/>
          <p:cNvSpPr>
            <a:spLocks noGrp="1"/>
          </p:cNvSpPr>
          <p:nvPr>
            <p:ph type="subTitle" idx="1"/>
          </p:nvPr>
        </p:nvSpPr>
        <p:spPr>
          <a:xfrm>
            <a:off x="2987824" y="4221088"/>
            <a:ext cx="5904656" cy="1872208"/>
          </a:xfrm>
        </p:spPr>
        <p:txBody>
          <a:bodyPr>
            <a:noAutofit/>
          </a:bodyPr>
          <a:lstStyle/>
          <a:p>
            <a:r>
              <a:rPr lang="ru-RU" sz="2000" dirty="0" smtClean="0">
                <a:solidFill>
                  <a:srgbClr val="FFC000"/>
                </a:solidFill>
              </a:rPr>
              <a:t>Работу выполнила учитель начальных классов  МКОУ Слащёвской СШ  </a:t>
            </a:r>
          </a:p>
          <a:p>
            <a:r>
              <a:rPr lang="ru-RU" sz="2000" dirty="0" err="1" smtClean="0">
                <a:solidFill>
                  <a:srgbClr val="FFC000"/>
                </a:solidFill>
              </a:rPr>
              <a:t>Постольник</a:t>
            </a:r>
            <a:r>
              <a:rPr lang="ru-RU" sz="2000" dirty="0" smtClean="0">
                <a:solidFill>
                  <a:srgbClr val="FFC000"/>
                </a:solidFill>
              </a:rPr>
              <a:t> Людмила Ивановна                </a:t>
            </a:r>
          </a:p>
          <a:p>
            <a:r>
              <a:rPr lang="ru-RU" sz="2000" dirty="0" smtClean="0">
                <a:solidFill>
                  <a:srgbClr val="FFC000"/>
                </a:solidFill>
              </a:rPr>
              <a:t>2018 год</a:t>
            </a:r>
            <a:endParaRPr lang="ru-RU" sz="2000" dirty="0">
              <a:solidFill>
                <a:srgbClr val="FFC000"/>
              </a:solidFill>
            </a:endParaRPr>
          </a:p>
        </p:txBody>
      </p:sp>
      <p:sp>
        <p:nvSpPr>
          <p:cNvPr id="1028" name="Rectangle 4"/>
          <p:cNvSpPr>
            <a:spLocks noChangeArrowheads="1"/>
          </p:cNvSpPr>
          <p:nvPr/>
        </p:nvSpPr>
        <p:spPr bwMode="auto">
          <a:xfrm>
            <a:off x="0" y="296361"/>
            <a:ext cx="889248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sz="1400" dirty="0" smtClean="0">
                <a:solidFill>
                  <a:srgbClr val="F79646">
                    <a:lumMod val="40000"/>
                    <a:lumOff val="60000"/>
                  </a:srgbClr>
                </a:solidFill>
                <a:latin typeface="Times New Roman" pitchFamily="18" charset="0"/>
                <a:ea typeface="Calibri" pitchFamily="34" charset="0"/>
                <a:cs typeface="Times New Roman" pitchFamily="18" charset="0"/>
              </a:rPr>
              <a:t> </a:t>
            </a:r>
            <a:endParaRPr lang="ru-RU" dirty="0" smtClean="0">
              <a:solidFill>
                <a:srgbClr val="F79646">
                  <a:lumMod val="40000"/>
                  <a:lumOff val="60000"/>
                </a:srgbClr>
              </a:solidFill>
              <a:latin typeface="Arial" pitchFamily="34" charset="0"/>
              <a:cs typeface="Arial" pitchFamily="34" charset="0"/>
            </a:endParaRPr>
          </a:p>
        </p:txBody>
      </p:sp>
      <p:sp>
        <p:nvSpPr>
          <p:cNvPr id="8" name="TextBox 7"/>
          <p:cNvSpPr txBox="1"/>
          <p:nvPr/>
        </p:nvSpPr>
        <p:spPr>
          <a:xfrm>
            <a:off x="3995936" y="6237312"/>
            <a:ext cx="242374" cy="369332"/>
          </a:xfrm>
          <a:prstGeom prst="rect">
            <a:avLst/>
          </a:prstGeom>
          <a:noFill/>
        </p:spPr>
        <p:txBody>
          <a:bodyPr wrap="none" rtlCol="0">
            <a:spAutoFit/>
          </a:bodyPr>
          <a:lstStyle/>
          <a:p>
            <a:r>
              <a:rPr lang="ru-RU" dirty="0" smtClean="0">
                <a:solidFill>
                  <a:srgbClr val="F79646">
                    <a:lumMod val="40000"/>
                    <a:lumOff val="60000"/>
                  </a:srgbClr>
                </a:solidFill>
              </a:rPr>
              <a:t>.</a:t>
            </a:r>
            <a:endParaRPr lang="ru-RU" dirty="0">
              <a:solidFill>
                <a:srgbClr val="F79646">
                  <a:lumMod val="40000"/>
                  <a:lumOff val="60000"/>
                </a:srgbClr>
              </a:solidFill>
            </a:endParaRPr>
          </a:p>
        </p:txBody>
      </p:sp>
    </p:spTree>
    <p:extLst>
      <p:ext uri="{BB962C8B-B14F-4D97-AF65-F5344CB8AC3E}">
        <p14:creationId xmlns:p14="http://schemas.microsoft.com/office/powerpoint/2010/main" val="3215651165"/>
      </p:ext>
    </p:extLst>
  </p:cSld>
  <p:clrMapOvr>
    <a:masterClrMapping/>
  </p:clrMapOvr>
  <p:transition spd="med">
    <p:spli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88024" y="404663"/>
            <a:ext cx="4176464" cy="5632311"/>
          </a:xfrm>
          <a:prstGeom prst="rect">
            <a:avLst/>
          </a:prstGeom>
        </p:spPr>
        <p:txBody>
          <a:bodyPr wrap="square">
            <a:spAutoFit/>
          </a:bodyPr>
          <a:lstStyle/>
          <a:p>
            <a:r>
              <a:rPr lang="ru-RU" sz="2000" dirty="0">
                <a:solidFill>
                  <a:srgbClr val="FFFF00"/>
                </a:solidFill>
              </a:rPr>
              <a:t>Награждена Зоя </a:t>
            </a:r>
            <a:r>
              <a:rPr lang="ru-RU" sz="2000" dirty="0" smtClean="0">
                <a:solidFill>
                  <a:srgbClr val="FFFF00"/>
                </a:solidFill>
              </a:rPr>
              <a:t>Ивановна-</a:t>
            </a:r>
          </a:p>
          <a:p>
            <a:endParaRPr lang="ru-RU" sz="2000" dirty="0">
              <a:solidFill>
                <a:srgbClr val="FFFF00"/>
              </a:solidFill>
            </a:endParaRPr>
          </a:p>
          <a:p>
            <a:r>
              <a:rPr lang="ru-RU" sz="2000" dirty="0">
                <a:solidFill>
                  <a:srgbClr val="FFFF00"/>
                </a:solidFill>
              </a:rPr>
              <a:t>- медаль «За Победу над Германией в Великой Отечественной войне 1941-1945гг»; </a:t>
            </a:r>
          </a:p>
          <a:p>
            <a:r>
              <a:rPr lang="ru-RU" sz="2000" dirty="0">
                <a:solidFill>
                  <a:srgbClr val="FFFF00"/>
                </a:solidFill>
              </a:rPr>
              <a:t>- медаль «За Отвагу»; </a:t>
            </a:r>
          </a:p>
          <a:p>
            <a:r>
              <a:rPr lang="ru-RU" sz="2000" dirty="0" smtClean="0">
                <a:solidFill>
                  <a:srgbClr val="FFFF00"/>
                </a:solidFill>
              </a:rPr>
              <a:t>- </a:t>
            </a:r>
            <a:r>
              <a:rPr lang="ru-RU" sz="2000" dirty="0">
                <a:solidFill>
                  <a:srgbClr val="FFFF00"/>
                </a:solidFill>
              </a:rPr>
              <a:t>медаль «За взятие Берлина»; </a:t>
            </a:r>
          </a:p>
          <a:p>
            <a:r>
              <a:rPr lang="ru-RU" sz="2000" dirty="0">
                <a:solidFill>
                  <a:srgbClr val="FFFF00"/>
                </a:solidFill>
              </a:rPr>
              <a:t>- медаль «За освобождение Варшавы»; </a:t>
            </a:r>
          </a:p>
          <a:p>
            <a:r>
              <a:rPr lang="ru-RU" sz="2000" dirty="0">
                <a:solidFill>
                  <a:srgbClr val="FFFF00"/>
                </a:solidFill>
              </a:rPr>
              <a:t>- медаль «За оборону Сталинграда»; </a:t>
            </a:r>
          </a:p>
          <a:p>
            <a:r>
              <a:rPr lang="ru-RU" sz="2000" dirty="0">
                <a:solidFill>
                  <a:srgbClr val="FFFF00"/>
                </a:solidFill>
              </a:rPr>
              <a:t>- 2 ордена Отечественной войны II степени; </a:t>
            </a:r>
          </a:p>
          <a:p>
            <a:r>
              <a:rPr lang="ru-RU" sz="2000" dirty="0">
                <a:solidFill>
                  <a:srgbClr val="FFFF00"/>
                </a:solidFill>
              </a:rPr>
              <a:t>- орден Красной Звезды; </a:t>
            </a:r>
          </a:p>
          <a:p>
            <a:r>
              <a:rPr lang="ru-RU" sz="2000" dirty="0">
                <a:solidFill>
                  <a:srgbClr val="FFFF00"/>
                </a:solidFill>
              </a:rPr>
              <a:t>- 4 благодарности Сталина за прорыв обороны Варшавы; </a:t>
            </a:r>
          </a:p>
          <a:p>
            <a:r>
              <a:rPr lang="ru-RU" sz="2000" dirty="0">
                <a:solidFill>
                  <a:srgbClr val="FFFF00"/>
                </a:solidFill>
              </a:rPr>
              <a:t>- 20 памятных медалей</a:t>
            </a:r>
          </a:p>
        </p:txBody>
      </p:sp>
      <p:graphicFrame>
        <p:nvGraphicFramePr>
          <p:cNvPr id="3" name="Схема 2"/>
          <p:cNvGraphicFramePr/>
          <p:nvPr/>
        </p:nvGraphicFramePr>
        <p:xfrm>
          <a:off x="395536" y="548680"/>
          <a:ext cx="4104456" cy="532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302343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520" y="260648"/>
            <a:ext cx="4176464"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88024" y="260648"/>
            <a:ext cx="4104456"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404664"/>
            <a:ext cx="11521280" cy="400110"/>
          </a:xfrm>
          <a:prstGeom prst="rect">
            <a:avLst/>
          </a:prstGeom>
          <a:noFill/>
        </p:spPr>
        <p:txBody>
          <a:bodyPr wrap="square" rtlCol="0">
            <a:spAutoFit/>
          </a:bodyPr>
          <a:lstStyle/>
          <a:p>
            <a:r>
              <a:rPr lang="ru-RU" sz="2000" dirty="0" smtClean="0">
                <a:solidFill>
                  <a:srgbClr val="FFFF00"/>
                </a:solidFill>
              </a:rPr>
              <a:t>После войны более 30 лет Зоя Ивановна проработала в больнице</a:t>
            </a:r>
            <a:endParaRPr lang="ru-RU" sz="2000" dirty="0">
              <a:solidFill>
                <a:srgbClr val="FFFF00"/>
              </a:solidFill>
            </a:endParaRPr>
          </a:p>
        </p:txBody>
      </p:sp>
    </p:spTree>
    <p:extLst>
      <p:ext uri="{BB962C8B-B14F-4D97-AF65-F5344CB8AC3E}">
        <p14:creationId xmlns:p14="http://schemas.microsoft.com/office/powerpoint/2010/main" val="308310357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4" y="0"/>
            <a:ext cx="5652120" cy="423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4881" y="4239090"/>
            <a:ext cx="3509119" cy="263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3609022"/>
            <a:ext cx="8640960" cy="954107"/>
          </a:xfrm>
          <a:prstGeom prst="rect">
            <a:avLst/>
          </a:prstGeom>
        </p:spPr>
        <p:txBody>
          <a:bodyPr wrap="square">
            <a:spAutoFit/>
          </a:bodyPr>
          <a:lstStyle/>
          <a:p>
            <a:r>
              <a:rPr lang="ru-RU" sz="2800" dirty="0">
                <a:solidFill>
                  <a:srgbClr val="FFFF00"/>
                </a:solidFill>
              </a:rPr>
              <a:t>Вынесла бойца с поля </a:t>
            </a:r>
            <a:r>
              <a:rPr lang="ru-RU" sz="2800" dirty="0" err="1">
                <a:solidFill>
                  <a:srgbClr val="FFFF00"/>
                </a:solidFill>
              </a:rPr>
              <a:t>боя.До</a:t>
            </a:r>
            <a:r>
              <a:rPr lang="ru-RU" sz="2800" dirty="0">
                <a:solidFill>
                  <a:srgbClr val="FFFF00"/>
                </a:solidFill>
              </a:rPr>
              <a:t> сих пор благодарит за </a:t>
            </a:r>
            <a:r>
              <a:rPr lang="ru-RU" sz="2800" dirty="0" smtClean="0">
                <a:solidFill>
                  <a:srgbClr val="FFFF00"/>
                </a:solidFill>
              </a:rPr>
              <a:t>жизнь.</a:t>
            </a:r>
            <a:endParaRPr lang="ru-RU" sz="2800" dirty="0">
              <a:solidFill>
                <a:srgbClr val="FFFF00"/>
              </a:solidFill>
            </a:endParaRPr>
          </a:p>
        </p:txBody>
      </p:sp>
    </p:spTree>
    <p:extLst>
      <p:ext uri="{BB962C8B-B14F-4D97-AF65-F5344CB8AC3E}">
        <p14:creationId xmlns:p14="http://schemas.microsoft.com/office/powerpoint/2010/main" val="398138527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568952" cy="626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31640" y="692696"/>
            <a:ext cx="5972532" cy="461665"/>
          </a:xfrm>
          <a:prstGeom prst="rect">
            <a:avLst/>
          </a:prstGeom>
          <a:noFill/>
        </p:spPr>
        <p:txBody>
          <a:bodyPr wrap="none" rtlCol="0">
            <a:spAutoFit/>
          </a:bodyPr>
          <a:lstStyle/>
          <a:p>
            <a:r>
              <a:rPr lang="ru-RU" sz="2400" dirty="0" smtClean="0">
                <a:solidFill>
                  <a:srgbClr val="FF0000"/>
                </a:solidFill>
              </a:rPr>
              <a:t>Встреча защитников Сталинграда-1975г.</a:t>
            </a:r>
            <a:endParaRPr lang="ru-RU" sz="2400" dirty="0">
              <a:solidFill>
                <a:srgbClr val="FF0000"/>
              </a:solidFill>
            </a:endParaRPr>
          </a:p>
        </p:txBody>
      </p:sp>
    </p:spTree>
    <p:extLst>
      <p:ext uri="{BB962C8B-B14F-4D97-AF65-F5344CB8AC3E}">
        <p14:creationId xmlns:p14="http://schemas.microsoft.com/office/powerpoint/2010/main" val="287400416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dg53.mycdn.me/image?t=3&amp;bid=514235025698&amp;id=514235025698&amp;plc=WEB&amp;tkn=*pbGAjGGA0Yw3lWuIzQtjAU-zu9A"/>
          <p:cNvPicPr/>
          <p:nvPr/>
        </p:nvPicPr>
        <p:blipFill>
          <a:blip r:embed="rId2">
            <a:extLst>
              <a:ext uri="{28A0092B-C50C-407E-A947-70E740481C1C}">
                <a14:useLocalDpi xmlns:a14="http://schemas.microsoft.com/office/drawing/2010/main" val="0"/>
              </a:ext>
            </a:extLst>
          </a:blip>
          <a:srcRect/>
          <a:stretch>
            <a:fillRect/>
          </a:stretch>
        </p:blipFill>
        <p:spPr bwMode="auto">
          <a:xfrm>
            <a:off x="449796" y="0"/>
            <a:ext cx="8244408" cy="6858000"/>
          </a:xfrm>
          <a:prstGeom prst="rect">
            <a:avLst/>
          </a:prstGeom>
          <a:noFill/>
          <a:ln>
            <a:noFill/>
          </a:ln>
        </p:spPr>
      </p:pic>
      <p:sp>
        <p:nvSpPr>
          <p:cNvPr id="3" name="TextBox 2"/>
          <p:cNvSpPr txBox="1"/>
          <p:nvPr/>
        </p:nvSpPr>
        <p:spPr>
          <a:xfrm>
            <a:off x="6012160" y="260648"/>
            <a:ext cx="2880320" cy="461665"/>
          </a:xfrm>
          <a:prstGeom prst="rect">
            <a:avLst/>
          </a:prstGeom>
          <a:noFill/>
        </p:spPr>
        <p:txBody>
          <a:bodyPr wrap="square" rtlCol="0">
            <a:spAutoFit/>
          </a:bodyPr>
          <a:lstStyle/>
          <a:p>
            <a:r>
              <a:rPr lang="ru-RU" sz="2400" dirty="0" smtClean="0">
                <a:solidFill>
                  <a:srgbClr val="FF0000"/>
                </a:solidFill>
              </a:rPr>
              <a:t>9 мая 2016год</a:t>
            </a:r>
            <a:endParaRPr lang="ru-RU" sz="2400" dirty="0">
              <a:solidFill>
                <a:srgbClr val="FF0000"/>
              </a:solidFill>
            </a:endParaRPr>
          </a:p>
        </p:txBody>
      </p:sp>
    </p:spTree>
    <p:extLst>
      <p:ext uri="{BB962C8B-B14F-4D97-AF65-F5344CB8AC3E}">
        <p14:creationId xmlns:p14="http://schemas.microsoft.com/office/powerpoint/2010/main" val="3416423874"/>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04664"/>
            <a:ext cx="8280920" cy="3046988"/>
          </a:xfrm>
          <a:prstGeom prst="rect">
            <a:avLst/>
          </a:prstGeom>
        </p:spPr>
        <p:txBody>
          <a:bodyPr wrap="square">
            <a:spAutoFit/>
          </a:bodyPr>
          <a:lstStyle/>
          <a:p>
            <a:r>
              <a:rPr lang="ru-RU" sz="2400" b="1" i="1" dirty="0" smtClean="0">
                <a:solidFill>
                  <a:srgbClr val="FFFF00"/>
                </a:solidFill>
              </a:rPr>
              <a:t>Люди, как и деревья, не могут жить без своих корней. Подвиги прадедов </a:t>
            </a:r>
            <a:r>
              <a:rPr lang="ru-RU" sz="2400" b="1" i="1" dirty="0">
                <a:solidFill>
                  <a:srgbClr val="FFFF00"/>
                </a:solidFill>
              </a:rPr>
              <a:t>– это крылья для нас, внуков и правнуков ветеранов Великой Отечественной войны, источник </a:t>
            </a:r>
            <a:r>
              <a:rPr lang="ru-RU" sz="2400" b="1" i="1" dirty="0" smtClean="0">
                <a:solidFill>
                  <a:srgbClr val="FFFF00"/>
                </a:solidFill>
              </a:rPr>
              <a:t>нашей </a:t>
            </a:r>
            <a:r>
              <a:rPr lang="ru-RU" sz="2400" b="1" i="1" dirty="0">
                <a:solidFill>
                  <a:srgbClr val="FFFF00"/>
                </a:solidFill>
              </a:rPr>
              <a:t>жизнестойкости. И нам, молодому, подрастающему поколению надо стараться быть достойными памяти своих дедов и прадедов, отдавая дань уважения ветеранам Великой Отечественной войны и труженикам тыла.</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3451652"/>
            <a:ext cx="3168352" cy="314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432327"/>
            <a:ext cx="3168352" cy="316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432174"/>
            <a:ext cx="2232248"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476723"/>
      </p:ext>
    </p:extLst>
  </p:cSld>
  <p:clrMapOvr>
    <a:masterClrMapping/>
  </p:clrMapOvr>
  <p:transition spd="med">
    <p:spli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764704"/>
            <a:ext cx="7560840" cy="4308872"/>
          </a:xfrm>
          <a:prstGeom prst="rect">
            <a:avLst/>
          </a:prstGeom>
        </p:spPr>
        <p:txBody>
          <a:bodyPr wrap="square">
            <a:spAutoFit/>
          </a:bodyPr>
          <a:lstStyle/>
          <a:p>
            <a:r>
              <a:rPr lang="ru-RU" sz="2000" dirty="0">
                <a:solidFill>
                  <a:srgbClr val="FFFF00"/>
                </a:solidFill>
              </a:rPr>
              <a:t>В </a:t>
            </a:r>
            <a:r>
              <a:rPr lang="ru-RU" sz="2000" dirty="0" smtClean="0">
                <a:solidFill>
                  <a:srgbClr val="FFFF00"/>
                </a:solidFill>
              </a:rPr>
              <a:t>работе  использовались </a:t>
            </a:r>
            <a:r>
              <a:rPr lang="ru-RU" sz="2000" dirty="0">
                <a:solidFill>
                  <a:srgbClr val="FFFF00"/>
                </a:solidFill>
              </a:rPr>
              <a:t>:</a:t>
            </a:r>
          </a:p>
          <a:p>
            <a:endParaRPr lang="ru-RU" sz="2000" dirty="0">
              <a:solidFill>
                <a:srgbClr val="FFFF00"/>
              </a:solidFill>
            </a:endParaRPr>
          </a:p>
          <a:p>
            <a:r>
              <a:rPr lang="ru-RU" sz="2000" dirty="0">
                <a:solidFill>
                  <a:srgbClr val="FFFF00"/>
                </a:solidFill>
              </a:rPr>
              <a:t> материалы из архива </a:t>
            </a:r>
            <a:r>
              <a:rPr lang="ru-RU" sz="2000" dirty="0" smtClean="0">
                <a:solidFill>
                  <a:srgbClr val="FFFF00"/>
                </a:solidFill>
              </a:rPr>
              <a:t>школьного историко-краеведческого  музея</a:t>
            </a:r>
            <a:endParaRPr lang="ru-RU" sz="2000" dirty="0">
              <a:solidFill>
                <a:srgbClr val="FFFF00"/>
              </a:solidFill>
            </a:endParaRPr>
          </a:p>
          <a:p>
            <a:endParaRPr lang="ru-RU" sz="2000" dirty="0">
              <a:solidFill>
                <a:srgbClr val="FFFF00"/>
              </a:solidFill>
            </a:endParaRPr>
          </a:p>
          <a:p>
            <a:r>
              <a:rPr lang="ru-RU" sz="2000" dirty="0">
                <a:solidFill>
                  <a:srgbClr val="FFFF00"/>
                </a:solidFill>
              </a:rPr>
              <a:t>фотографии   из    архива </a:t>
            </a:r>
            <a:r>
              <a:rPr lang="ru-RU" sz="2000" dirty="0" smtClean="0">
                <a:solidFill>
                  <a:srgbClr val="FFFF00"/>
                </a:solidFill>
              </a:rPr>
              <a:t>музея</a:t>
            </a:r>
          </a:p>
          <a:p>
            <a:endParaRPr lang="ru-RU" sz="2000" dirty="0">
              <a:solidFill>
                <a:srgbClr val="FFFF00"/>
              </a:solidFill>
            </a:endParaRPr>
          </a:p>
          <a:p>
            <a:r>
              <a:rPr lang="ru-RU" sz="2000" dirty="0">
                <a:solidFill>
                  <a:srgbClr val="FFFF00"/>
                </a:solidFill>
              </a:rPr>
              <a:t>л</a:t>
            </a:r>
            <a:r>
              <a:rPr lang="ru-RU" sz="2000" dirty="0" smtClean="0">
                <a:solidFill>
                  <a:srgbClr val="FFFF00"/>
                </a:solidFill>
              </a:rPr>
              <a:t>ичные фотографии                                   </a:t>
            </a:r>
          </a:p>
          <a:p>
            <a:endParaRPr lang="ru-RU" sz="2000" dirty="0">
              <a:solidFill>
                <a:srgbClr val="FFFF00"/>
              </a:solidFill>
            </a:endParaRPr>
          </a:p>
          <a:p>
            <a:r>
              <a:rPr lang="ru-RU" sz="2000" dirty="0" smtClean="0">
                <a:solidFill>
                  <a:srgbClr val="FFFF00"/>
                </a:solidFill>
              </a:rPr>
              <a:t>  Автор </a:t>
            </a:r>
            <a:r>
              <a:rPr lang="ru-RU" sz="2000" dirty="0">
                <a:solidFill>
                  <a:srgbClr val="FFFF00"/>
                </a:solidFill>
              </a:rPr>
              <a:t>шаблона: Федотова Виктория Александровна, учитель начальных классов МКОУ СОШ с. </a:t>
            </a:r>
            <a:r>
              <a:rPr lang="ru-RU" sz="2000" dirty="0" err="1">
                <a:solidFill>
                  <a:srgbClr val="FFFF00"/>
                </a:solidFill>
              </a:rPr>
              <a:t>Лохово</a:t>
            </a:r>
            <a:r>
              <a:rPr lang="ru-RU" sz="2000" dirty="0">
                <a:solidFill>
                  <a:srgbClr val="FFFF00"/>
                </a:solidFill>
              </a:rPr>
              <a:t> Иркутской области</a:t>
            </a:r>
          </a:p>
          <a:p>
            <a:endParaRPr lang="ru-RU" dirty="0" smtClean="0"/>
          </a:p>
          <a:p>
            <a:endParaRPr lang="ru-RU" dirty="0"/>
          </a:p>
          <a:p>
            <a:endParaRPr lang="ru-RU" dirty="0"/>
          </a:p>
        </p:txBody>
      </p:sp>
    </p:spTree>
    <p:extLst>
      <p:ext uri="{BB962C8B-B14F-4D97-AF65-F5344CB8AC3E}">
        <p14:creationId xmlns:p14="http://schemas.microsoft.com/office/powerpoint/2010/main" val="1643938918"/>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260648"/>
            <a:ext cx="7776864" cy="3046988"/>
          </a:xfrm>
          <a:prstGeom prst="rect">
            <a:avLst/>
          </a:prstGeom>
        </p:spPr>
        <p:txBody>
          <a:bodyPr wrap="square">
            <a:spAutoFit/>
          </a:bodyPr>
          <a:lstStyle/>
          <a:p>
            <a:r>
              <a:rPr lang="ru-RU" sz="2400" dirty="0">
                <a:solidFill>
                  <a:srgbClr val="FFFF00"/>
                </a:solidFill>
              </a:rPr>
              <a:t> 2 февраля 2018 года наша страна </a:t>
            </a:r>
            <a:r>
              <a:rPr lang="ru-RU" sz="2400" dirty="0" smtClean="0">
                <a:solidFill>
                  <a:srgbClr val="FFFF00"/>
                </a:solidFill>
              </a:rPr>
              <a:t>отметила </a:t>
            </a:r>
            <a:r>
              <a:rPr lang="ru-RU" sz="2400" dirty="0">
                <a:solidFill>
                  <a:srgbClr val="FFFF00"/>
                </a:solidFill>
              </a:rPr>
              <a:t>очень значимое событие не только для нашей области, но и всей страны –  75 лет со дня разгрома немецко-фашистских войск под Сталинградом. Немцы считали Сталинград адом на Земле. Когда же, как не сегодня нам необходимо вспомнить  героев Сталинграда. Так кто же они...Великие герои Великой битвы? </a:t>
            </a:r>
          </a:p>
        </p:txBody>
      </p:sp>
      <p:pic>
        <p:nvPicPr>
          <p:cNvPr id="1026" name="Picture 2" descr="http://www.playcast.ru/uploads/2017/05/08/225338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119974"/>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948931"/>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Постольник Л.И\Downloads\VipTalism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58" y="0"/>
            <a:ext cx="465581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78972" y="188640"/>
            <a:ext cx="4645555" cy="3416320"/>
          </a:xfrm>
          <a:prstGeom prst="rect">
            <a:avLst/>
          </a:prstGeom>
        </p:spPr>
        <p:txBody>
          <a:bodyPr wrap="square">
            <a:spAutoFit/>
          </a:bodyPr>
          <a:lstStyle/>
          <a:p>
            <a:r>
              <a:rPr lang="ru-RU" sz="3600" b="1" i="1" dirty="0" smtClean="0">
                <a:solidFill>
                  <a:srgbClr val="FFFF00"/>
                </a:solidFill>
              </a:rPr>
              <a:t>Зоя Ивановна Барышникова -гвардии </a:t>
            </a:r>
            <a:r>
              <a:rPr lang="ru-RU" sz="3600" b="1" i="1" dirty="0">
                <a:solidFill>
                  <a:srgbClr val="FFFF00"/>
                </a:solidFill>
              </a:rPr>
              <a:t>старший сержант медицинской службы</a:t>
            </a:r>
          </a:p>
        </p:txBody>
      </p:sp>
    </p:spTree>
    <p:extLst>
      <p:ext uri="{BB962C8B-B14F-4D97-AF65-F5344CB8AC3E}">
        <p14:creationId xmlns:p14="http://schemas.microsoft.com/office/powerpoint/2010/main" val="3025109630"/>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35996" y="188639"/>
            <a:ext cx="4716524" cy="6247864"/>
          </a:xfrm>
          <a:prstGeom prst="rect">
            <a:avLst/>
          </a:prstGeom>
        </p:spPr>
        <p:txBody>
          <a:bodyPr wrap="square">
            <a:spAutoFit/>
          </a:bodyPr>
          <a:lstStyle/>
          <a:p>
            <a:r>
              <a:rPr lang="ru-RU" sz="2000" dirty="0">
                <a:solidFill>
                  <a:srgbClr val="FFFF00"/>
                </a:solidFill>
              </a:rPr>
              <a:t>В нашей  станице Слащёвской живёт легендарная женщина Барышникова Зоя Ивановна О её боевом пути, мы хотим рассказать </a:t>
            </a:r>
            <a:r>
              <a:rPr lang="ru-RU" sz="2000" dirty="0" smtClean="0">
                <a:solidFill>
                  <a:srgbClr val="FFFF00"/>
                </a:solidFill>
              </a:rPr>
              <a:t>.</a:t>
            </a:r>
          </a:p>
          <a:p>
            <a:r>
              <a:rPr lang="ru-RU" sz="2000" dirty="0" smtClean="0">
                <a:solidFill>
                  <a:srgbClr val="FFFF00"/>
                </a:solidFill>
              </a:rPr>
              <a:t>Зоя Ивановна родилась 3 февраля 1925года в </a:t>
            </a:r>
            <a:r>
              <a:rPr lang="ru-RU" sz="2000" dirty="0" err="1" smtClean="0">
                <a:solidFill>
                  <a:srgbClr val="FFFF00"/>
                </a:solidFill>
              </a:rPr>
              <a:t>ст.Слащёвской</a:t>
            </a:r>
            <a:r>
              <a:rPr lang="ru-RU" sz="2000" dirty="0" smtClean="0">
                <a:solidFill>
                  <a:srgbClr val="FFFF00"/>
                </a:solidFill>
              </a:rPr>
              <a:t>. </a:t>
            </a:r>
            <a:r>
              <a:rPr lang="ru-RU" sz="2000" dirty="0">
                <a:solidFill>
                  <a:srgbClr val="FFFF00"/>
                </a:solidFill>
              </a:rPr>
              <a:t>В 1939-1941г. Зоя Ивановна училась в Сталинградской 2-х годичной школе медсестер при больнице им. Ильича № 5 на Баррикадах. 22 июня 1941 года им объявили, что в 4 часа утра Германия без объявления войны напала на нашу страну. Так началась война. Она приехала работать в больницу </a:t>
            </a:r>
            <a:r>
              <a:rPr lang="ru-RU" sz="2000" dirty="0" err="1">
                <a:solidFill>
                  <a:srgbClr val="FFFF00"/>
                </a:solidFill>
              </a:rPr>
              <a:t>Подтелковского</a:t>
            </a:r>
            <a:r>
              <a:rPr lang="ru-RU" sz="2000" dirty="0">
                <a:solidFill>
                  <a:srgbClr val="FFFF00"/>
                </a:solidFill>
              </a:rPr>
              <a:t> района. Летом 1942 г. немцы пришли к Дону, Зоя Ивановна, вместе со всеми </a:t>
            </a:r>
            <a:r>
              <a:rPr lang="ru-RU" sz="2000" dirty="0" smtClean="0">
                <a:solidFill>
                  <a:srgbClr val="FFFF00"/>
                </a:solidFill>
              </a:rPr>
              <a:t>строила </a:t>
            </a:r>
            <a:r>
              <a:rPr lang="ru-RU" sz="2000" dirty="0">
                <a:solidFill>
                  <a:srgbClr val="FFFF00"/>
                </a:solidFill>
              </a:rPr>
              <a:t>укрепления по берегу Дона, эвакуировала скот, технику в северные </a:t>
            </a:r>
            <a:r>
              <a:rPr lang="ru-RU" sz="2000" dirty="0" smtClean="0">
                <a:solidFill>
                  <a:srgbClr val="FFFF00"/>
                </a:solidFill>
              </a:rPr>
              <a:t>районы.</a:t>
            </a:r>
            <a:endParaRPr lang="ru-RU" sz="2000" dirty="0"/>
          </a:p>
        </p:txBody>
      </p:sp>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6396" y="476672"/>
            <a:ext cx="4419600" cy="4392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550566"/>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13512" y="476672"/>
            <a:ext cx="3378968" cy="5078313"/>
          </a:xfrm>
          <a:prstGeom prst="rect">
            <a:avLst/>
          </a:prstGeom>
        </p:spPr>
        <p:txBody>
          <a:bodyPr wrap="square">
            <a:spAutoFit/>
          </a:bodyPr>
          <a:lstStyle/>
          <a:p>
            <a:r>
              <a:rPr lang="ru-RU" dirty="0" smtClean="0">
                <a:solidFill>
                  <a:srgbClr val="FFFF00"/>
                </a:solidFill>
              </a:rPr>
              <a:t>2 </a:t>
            </a:r>
            <a:r>
              <a:rPr lang="ru-RU" dirty="0">
                <a:solidFill>
                  <a:srgbClr val="FFFF00"/>
                </a:solidFill>
              </a:rPr>
              <a:t>декабря 1942 года её и ещё 20 человек отправили под Сталинград. Так началась фронтовая жизнь. Зима была очень  суровая, снега большие, метели, бураны, температура  до 41 градусов мороза.  При наступлении, только за первые три дня через  руки проходило до 300-400 раненых. Приказ Георгия Жукова: «Раненных на поле боя не оставлять! » – и  не оставляли. Столько храбрости, мужества, бесстрашия </a:t>
            </a:r>
            <a:r>
              <a:rPr lang="ru-RU" dirty="0" smtClean="0">
                <a:solidFill>
                  <a:srgbClr val="FFFF00"/>
                </a:solidFill>
              </a:rPr>
              <a:t>она проявляла</a:t>
            </a:r>
            <a:r>
              <a:rPr lang="ru-RU" dirty="0">
                <a:solidFill>
                  <a:srgbClr val="FFFF00"/>
                </a:solidFill>
              </a:rPr>
              <a:t>! всем была необходима помощь медицинской </a:t>
            </a:r>
            <a:r>
              <a:rPr lang="ru-RU" dirty="0" smtClean="0">
                <a:solidFill>
                  <a:srgbClr val="FFFF00"/>
                </a:solidFill>
              </a:rPr>
              <a:t>сестры. </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5261992" cy="626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593984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43608" y="82110"/>
            <a:ext cx="7056784" cy="3922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11560" y="4149080"/>
            <a:ext cx="7920880" cy="2585323"/>
          </a:xfrm>
          <a:prstGeom prst="rect">
            <a:avLst/>
          </a:prstGeom>
        </p:spPr>
        <p:txBody>
          <a:bodyPr wrap="square">
            <a:spAutoFit/>
          </a:bodyPr>
          <a:lstStyle/>
          <a:p>
            <a:r>
              <a:rPr lang="ru-RU" dirty="0" smtClean="0">
                <a:solidFill>
                  <a:srgbClr val="FFFF00"/>
                </a:solidFill>
              </a:rPr>
              <a:t> </a:t>
            </a:r>
            <a:r>
              <a:rPr lang="ru-RU" dirty="0">
                <a:solidFill>
                  <a:srgbClr val="FFFF00"/>
                </a:solidFill>
              </a:rPr>
              <a:t>И это чувствовал каждый боец и командир в бою, зная, что рядом «сестричка», бесстрашный человек, который не оставит в беде,  окажет первую помощь в любых условиях, оттащит в укрытие, вынесет в тяжелую минуту на себе, спрячет от бомбежки в пути. Как выносили раненых с поля боя? На плащ-палатках, собственных плечах, ползком, под бомбежкой, пулеметным и артиллерийским огнем. И первую помощь истекающим кровью </a:t>
            </a:r>
            <a:r>
              <a:rPr lang="ru-RU" dirty="0" smtClean="0">
                <a:solidFill>
                  <a:srgbClr val="FFFF00"/>
                </a:solidFill>
              </a:rPr>
              <a:t>оказывали </a:t>
            </a:r>
            <a:r>
              <a:rPr lang="ru-RU" dirty="0">
                <a:solidFill>
                  <a:srgbClr val="FFFF00"/>
                </a:solidFill>
              </a:rPr>
              <a:t>чаще всего под обстрелом. Тяжелейший труд! Для  бойцов в окровавленных шинелях эта молодая женщина стала поистине ангелом милосердия. </a:t>
            </a:r>
          </a:p>
        </p:txBody>
      </p:sp>
    </p:spTree>
    <p:extLst>
      <p:ext uri="{BB962C8B-B14F-4D97-AF65-F5344CB8AC3E}">
        <p14:creationId xmlns:p14="http://schemas.microsoft.com/office/powerpoint/2010/main" val="2887366462"/>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20072" y="188640"/>
            <a:ext cx="3600400" cy="2862322"/>
          </a:xfrm>
          <a:prstGeom prst="rect">
            <a:avLst/>
          </a:prstGeom>
        </p:spPr>
        <p:txBody>
          <a:bodyPr wrap="square">
            <a:spAutoFit/>
          </a:bodyPr>
          <a:lstStyle/>
          <a:p>
            <a:r>
              <a:rPr lang="ru-RU" dirty="0">
                <a:solidFill>
                  <a:srgbClr val="FFFF00"/>
                </a:solidFill>
              </a:rPr>
              <a:t>Бои шли с 10 января и по 2 февраля включительно. В центре Сталинграда пленили Паулюса, а на окраинах немцы все еще воевали. Затем пленных немцев колоннами вели за Волгу. Второго февраля закончили разгром немцев, а 3 февраля Зое Ивановне исполнилось 18 лет.</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284984"/>
            <a:ext cx="6194425"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https://i.mycdn.me/image?id=864220473474&amp;t=3&amp;plc=WEB&amp;tkn=*jwaKHDvJwtyvG5Imklj5D18dPz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99072"/>
            <a:ext cx="5112567" cy="6317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80062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mycdn.me/image?id=864220489602&amp;t=3&amp;plc=WEB&amp;tkn=*DPFi9ly738Ul9bTP640P4XYxNq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6632"/>
            <a:ext cx="3600401" cy="295232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398822"/>
            <a:ext cx="4032447" cy="319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https://i.mycdn.me/image?id=864220626818&amp;t=3&amp;plc=WEB&amp;tkn=*TEJ7K60nn95l_idebAhX5EBS4_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16632"/>
            <a:ext cx="4032447" cy="295232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1" y="3429000"/>
            <a:ext cx="360040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31840" y="2924944"/>
            <a:ext cx="2949466" cy="584775"/>
          </a:xfrm>
          <a:prstGeom prst="rect">
            <a:avLst/>
          </a:prstGeom>
          <a:noFill/>
        </p:spPr>
        <p:txBody>
          <a:bodyPr wrap="square" rtlCol="0">
            <a:spAutoFit/>
          </a:bodyPr>
          <a:lstStyle/>
          <a:p>
            <a:r>
              <a:rPr lang="ru-RU" sz="3200" dirty="0" smtClean="0">
                <a:solidFill>
                  <a:srgbClr val="FFFF00"/>
                </a:solidFill>
              </a:rPr>
              <a:t>однополчане</a:t>
            </a:r>
            <a:endParaRPr lang="ru-RU" sz="3200" dirty="0">
              <a:solidFill>
                <a:srgbClr val="FFFF00"/>
              </a:solidFill>
            </a:endParaRPr>
          </a:p>
        </p:txBody>
      </p:sp>
    </p:spTree>
    <p:extLst>
      <p:ext uri="{BB962C8B-B14F-4D97-AF65-F5344CB8AC3E}">
        <p14:creationId xmlns:p14="http://schemas.microsoft.com/office/powerpoint/2010/main" val="303120601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67944" y="335846"/>
            <a:ext cx="5076056" cy="4093428"/>
          </a:xfrm>
          <a:prstGeom prst="rect">
            <a:avLst/>
          </a:prstGeom>
        </p:spPr>
        <p:txBody>
          <a:bodyPr wrap="square">
            <a:spAutoFit/>
          </a:bodyPr>
          <a:lstStyle/>
          <a:p>
            <a:r>
              <a:rPr lang="ru-RU" sz="2000" dirty="0">
                <a:solidFill>
                  <a:srgbClr val="FFFF00"/>
                </a:solidFill>
              </a:rPr>
              <a:t>15 марта 1943 года их отправили 3-й украинский фронт. 17 июля был </a:t>
            </a:r>
            <a:r>
              <a:rPr lang="ru-RU" sz="2000" dirty="0" smtClean="0">
                <a:solidFill>
                  <a:srgbClr val="FFFF00"/>
                </a:solidFill>
              </a:rPr>
              <a:t>форсирован </a:t>
            </a:r>
            <a:r>
              <a:rPr lang="ru-RU" sz="2000" dirty="0">
                <a:solidFill>
                  <a:srgbClr val="FFFF00"/>
                </a:solidFill>
              </a:rPr>
              <a:t>северный Донец и пошли с боями освобождать Донецкую , Харьковскую, Запорожскую, Днепропетровскую, Николаевскую, Одесскую области, дошли до р. Днестр форсировали, дальше Молдавия. Затем отправили на 1-ый Белорусский фронт.</a:t>
            </a:r>
          </a:p>
          <a:p>
            <a:r>
              <a:rPr lang="ru-RU" sz="2000" dirty="0">
                <a:solidFill>
                  <a:srgbClr val="FFFF00"/>
                </a:solidFill>
              </a:rPr>
              <a:t>20 июля 1944 пошли в наступление южнее Ковеля, а 22 июля форсировали северный Буг и вступили на Польскую землю. Затем с боями прошли Польшу. </a:t>
            </a:r>
            <a:r>
              <a:rPr lang="ru-RU" sz="2000" dirty="0" smtClean="0">
                <a:solidFill>
                  <a:srgbClr val="FFFF00"/>
                </a:solidFill>
              </a:rPr>
              <a:t>                 </a:t>
            </a:r>
            <a:endParaRPr lang="ru-RU" sz="2400" dirty="0">
              <a:solidFill>
                <a:srgbClr val="FFFF00"/>
              </a:solidFill>
            </a:endParaRPr>
          </a:p>
        </p:txBody>
      </p:sp>
      <p:sp>
        <p:nvSpPr>
          <p:cNvPr id="5" name="Прямоугольник 4"/>
          <p:cNvSpPr/>
          <p:nvPr/>
        </p:nvSpPr>
        <p:spPr>
          <a:xfrm>
            <a:off x="251520" y="4725144"/>
            <a:ext cx="7992888" cy="1938992"/>
          </a:xfrm>
          <a:prstGeom prst="rect">
            <a:avLst/>
          </a:prstGeom>
        </p:spPr>
        <p:txBody>
          <a:bodyPr wrap="square">
            <a:spAutoFit/>
          </a:bodyPr>
          <a:lstStyle/>
          <a:p>
            <a:r>
              <a:rPr lang="ru-RU" sz="2000" dirty="0">
                <a:solidFill>
                  <a:srgbClr val="FFFF00"/>
                </a:solidFill>
              </a:rPr>
              <a:t>31 января вступили на землю Германии, 5 февраля форсировали р. Одер. На плацдарме воевали до 16 апреля 1945 года, 16-го пошли в наступление на Берлин и 22 апреля они вышли на окраину Берлина в районе р. Шпрее. Десять дней шли тяжелейшие бои за Берлин. Берлин капитулировал. Так для Зои Ивановны закончилась война.</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85751"/>
            <a:ext cx="3384376" cy="443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276667"/>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917</TotalTime>
  <Words>771</Words>
  <Application>Microsoft Office PowerPoint</Application>
  <PresentationFormat>Экран (4:3)</PresentationFormat>
  <Paragraphs>44</Paragraphs>
  <Slides>16</Slides>
  <Notes>1</Notes>
  <HiddenSlides>0</HiddenSlides>
  <MMClips>0</MMClips>
  <ScaleCrop>false</ScaleCrop>
  <HeadingPairs>
    <vt:vector size="4" baseType="variant">
      <vt:variant>
        <vt:lpstr>Тема</vt:lpstr>
      </vt:variant>
      <vt:variant>
        <vt:i4>2</vt:i4>
      </vt:variant>
      <vt:variant>
        <vt:lpstr>Заголовки слайдов</vt:lpstr>
      </vt:variant>
      <vt:variant>
        <vt:i4>16</vt:i4>
      </vt:variant>
    </vt:vector>
  </HeadingPairs>
  <TitlesOfParts>
    <vt:vector size="18" baseType="lpstr">
      <vt:lpstr>Оформление по умолчанию</vt:lpstr>
      <vt:lpstr>1_Тема Office</vt:lpstr>
      <vt:lpstr>Знаем! Помним! Гордимся !  Барышникова Зоя Ивановна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Постольник Л.И</dc:creator>
  <cp:lastModifiedBy>Постольник Л.И</cp:lastModifiedBy>
  <cp:revision>61</cp:revision>
  <dcterms:created xsi:type="dcterms:W3CDTF">2017-10-30T17:17:38Z</dcterms:created>
  <dcterms:modified xsi:type="dcterms:W3CDTF">2018-08-02T16:00:06Z</dcterms:modified>
</cp:coreProperties>
</file>