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C98CD-F30F-463A-A02D-9E76267DE492}" type="datetimeFigureOut">
              <a:rPr lang="ru-RU" smtClean="0"/>
              <a:pPr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5F92F-0E2A-45C9-B908-112DDCDCF9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ДУМЫ</a:t>
            </a:r>
            <a:endParaRPr lang="ru-RU" sz="6000" b="1" i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</a:bodyPr>
          <a:lstStyle/>
          <a:p>
            <a:r>
              <a:rPr lang="ru-RU" sz="2000" dirty="0" smtClean="0">
                <a:latin typeface="Arial Narrow" pitchFamily="34" charset="0"/>
              </a:rPr>
              <a:t>Сзывая вольницу, эти деятельные помещики обратились к казакам, которые, не признавая над собою никакой верховной власти, грабили на Волге промышленников и купеческие караваны.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4643446"/>
            <a:ext cx="4354544" cy="2000263"/>
          </a:xfrm>
          <a:solidFill>
            <a:schemeClr val="bg2"/>
          </a:solidFill>
          <a:effectLst>
            <a:softEdge rad="12700"/>
          </a:effectLst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3100" dirty="0" smtClean="0">
                <a:latin typeface="Arial Narrow" pitchFamily="34" charset="0"/>
              </a:rPr>
              <a:t>Летом 1579 года 540 таких удальцов пришли на берега Камы; предводителей у них было пятеро, главный назывался Ермак Тимофеев.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284693" cy="157163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Содержимое 9" descr="ермак к Строгановым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00628" y="1428736"/>
            <a:ext cx="3786214" cy="5295403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61656"/>
            <a:ext cx="4214813" cy="293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143248"/>
            <a:ext cx="4500594" cy="1571636"/>
          </a:xfrm>
          <a:solidFill>
            <a:schemeClr val="bg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ru-RU" sz="2000" dirty="0" smtClean="0">
                <a:latin typeface="Arial Narrow" pitchFamily="34" charset="0"/>
              </a:rPr>
              <a:t>Строгоновы присоединили к ним 300 человек разных </a:t>
            </a:r>
            <a:r>
              <a:rPr lang="ru-RU" sz="2000" dirty="0" err="1" smtClean="0">
                <a:latin typeface="Arial Narrow" pitchFamily="34" charset="0"/>
              </a:rPr>
              <a:t>всельников</a:t>
            </a:r>
            <a:r>
              <a:rPr lang="ru-RU" sz="2000" dirty="0" smtClean="0">
                <a:latin typeface="Arial Narrow" pitchFamily="34" charset="0"/>
              </a:rPr>
              <a:t>, снабдили их порохом, свинцом и другими припасами и отправили за Уральские горы (в 1581 г.).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071942"/>
            <a:ext cx="4040188" cy="24288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6248" y="5072074"/>
            <a:ext cx="4572031" cy="1571636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В течение следующего года казаки разбили татар во многих сражениях, взяли </a:t>
            </a:r>
            <a:r>
              <a:rPr lang="ru-RU" dirty="0" err="1" smtClean="0">
                <a:latin typeface="Arial Narrow" pitchFamily="34" charset="0"/>
              </a:rPr>
              <a:t>Искер</a:t>
            </a:r>
            <a:r>
              <a:rPr lang="ru-RU" dirty="0" smtClean="0">
                <a:latin typeface="Arial Narrow" pitchFamily="34" charset="0"/>
              </a:rPr>
              <a:t>, пленили </a:t>
            </a:r>
            <a:r>
              <a:rPr lang="ru-RU" dirty="0" err="1" smtClean="0">
                <a:latin typeface="Arial Narrow" pitchFamily="34" charset="0"/>
              </a:rPr>
              <a:t>Кучумова</a:t>
            </a:r>
            <a:r>
              <a:rPr lang="ru-RU" dirty="0" smtClean="0">
                <a:latin typeface="Arial Narrow" pitchFamily="34" charset="0"/>
              </a:rPr>
              <a:t> племянника, царевича </a:t>
            </a:r>
            <a:r>
              <a:rPr lang="ru-RU" dirty="0" err="1" smtClean="0">
                <a:latin typeface="Arial Narrow" pitchFamily="34" charset="0"/>
              </a:rPr>
              <a:t>Маметкула</a:t>
            </a:r>
            <a:r>
              <a:rPr lang="ru-RU" dirty="0" smtClean="0">
                <a:latin typeface="Arial Narrow" pitchFamily="34" charset="0"/>
              </a:rPr>
              <a:t>, и около трех лет господствовали в Сибири.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636"/>
            <a:ext cx="392909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057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85728"/>
            <a:ext cx="412926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bliqueBottom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2852"/>
            <a:ext cx="3571868" cy="335758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800" dirty="0" smtClean="0">
                <a:latin typeface="Arial Narrow" pitchFamily="34" charset="0"/>
              </a:rPr>
              <a:t>Между тем число их мало-помалу уменьшалось: много погибло от оплошности. Сверженный </a:t>
            </a:r>
            <a:r>
              <a:rPr lang="ru-RU" sz="1800" dirty="0" err="1" smtClean="0">
                <a:latin typeface="Arial Narrow" pitchFamily="34" charset="0"/>
              </a:rPr>
              <a:t>Кучум</a:t>
            </a:r>
            <a:r>
              <a:rPr lang="ru-RU" sz="1800" dirty="0" smtClean="0">
                <a:latin typeface="Arial Narrow" pitchFamily="34" charset="0"/>
              </a:rPr>
              <a:t> бежал в киргизские степи и замышлял способы истребить казаков. В одну из темных ночей (5 августа 1584 г.), при сильном дожде, он совершил неожиданное нападение: казаки защищались мужественно, но не могли стоять долго; они должны были уступить силе и внезапности удара.</a:t>
            </a:r>
            <a:endParaRPr lang="ru-RU" sz="1800" dirty="0">
              <a:latin typeface="Arial Narrow" pitchFamily="34" charset="0"/>
            </a:endParaRPr>
          </a:p>
        </p:txBody>
      </p:sp>
      <p:pic>
        <p:nvPicPr>
          <p:cNvPr id="7" name="Содержимое 6" descr="кучум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1868" y="142852"/>
            <a:ext cx="5389331" cy="335758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86249" y="4500570"/>
            <a:ext cx="4500594" cy="207170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r"/>
            <a:r>
              <a:rPr lang="ru-RU" dirty="0" smtClean="0"/>
              <a:t>Не имея средств к спасению, кроме бегства, Ермак бросился в Иртыш, в намерении переплыть на другую сторону, и погиб в волнах.</a:t>
            </a:r>
            <a:endParaRPr lang="ru-RU" dirty="0"/>
          </a:p>
        </p:txBody>
      </p:sp>
      <p:pic>
        <p:nvPicPr>
          <p:cNvPr id="14" name="Содержимое 13" descr="Ермак2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85720" y="4500570"/>
            <a:ext cx="4041775" cy="2054569"/>
          </a:xfr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1214446"/>
          </a:xfr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dirty="0" smtClean="0">
                <a:latin typeface="Arial Narrow" pitchFamily="34" charset="0"/>
              </a:rPr>
              <a:t>Летописцы представляют сего казака героя </a:t>
            </a:r>
            <a:r>
              <a:rPr lang="ru-RU" sz="2000" dirty="0" err="1" smtClean="0">
                <a:latin typeface="Arial Narrow" pitchFamily="34" charset="0"/>
              </a:rPr>
              <a:t>крепкотелым</a:t>
            </a:r>
            <a:r>
              <a:rPr lang="ru-RU" sz="2000" dirty="0" smtClean="0">
                <a:latin typeface="Arial Narrow" pitchFamily="34" charset="0"/>
              </a:rPr>
              <a:t>, осанистым и широкоплечим, он был роста среднего, имел плоское лицо, быстрые глаза, черную бороду, темные и кудрявые волосы.</a:t>
            </a:r>
            <a:endParaRPr lang="ru-RU" sz="2000" dirty="0">
              <a:latin typeface="Arial Narrow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500430" y="5143512"/>
            <a:ext cx="5500725" cy="17144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pPr algn="ctr"/>
            <a:r>
              <a:rPr lang="ru-RU" sz="6200" dirty="0" smtClean="0">
                <a:latin typeface="Arial Narrow" pitchFamily="34" charset="0"/>
              </a:rPr>
              <a:t>Несколько лет после этого Сибирь была оставлена россиянами; потом пришли царские войска и снова завладели ею. В течение XVII века беспрерывные завоевания разных удальцов-предводителей отнесли пределы Российского государства к берегам Тихого океана.</a:t>
            </a:r>
          </a:p>
          <a:p>
            <a:endParaRPr lang="ru-RU" dirty="0"/>
          </a:p>
        </p:txBody>
      </p:sp>
      <p:pic>
        <p:nvPicPr>
          <p:cNvPr id="10" name="Содержимое 9" descr="ермак6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643306" y="1428736"/>
            <a:ext cx="5350992" cy="3500462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307183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44471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ермак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2910" y="288561"/>
            <a:ext cx="7858180" cy="6355149"/>
          </a:xfrm>
        </p:spPr>
      </p:pic>
      <p:pic>
        <p:nvPicPr>
          <p:cNvPr id="3" name="8 - Рылеев «Смерть Ермака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казаки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00042"/>
            <a:ext cx="8772316" cy="5957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5353"/>
            <a:ext cx="8715436" cy="640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8268">
            <a:off x="5137683" y="3614995"/>
            <a:ext cx="2507333" cy="297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Arial Narrow" pitchFamily="34" charset="0"/>
              </a:rPr>
              <a:t>Дума</a:t>
            </a:r>
            <a:r>
              <a:rPr lang="ru-RU" sz="2800" dirty="0">
                <a:latin typeface="Arial Narrow" pitchFamily="34" charset="0"/>
              </a:rPr>
              <a:t> – 1. Украинская народная историческая песня.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142984"/>
            <a:ext cx="3786214" cy="5500726"/>
          </a:xfrm>
          <a:solidFill>
            <a:schemeClr val="bg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dirty="0">
                <a:latin typeface="Arial Narrow" pitchFamily="34" charset="0"/>
              </a:rPr>
              <a:t>В основном Дума рассказывает о борьбе украинского казачества с Турцией, польской шляхтой, шведскими захватчиками. Герои Думы – казак </a:t>
            </a:r>
            <a:r>
              <a:rPr lang="ru-RU" sz="2000" dirty="0" err="1">
                <a:latin typeface="Arial Narrow" pitchFamily="34" charset="0"/>
              </a:rPr>
              <a:t>Голота</a:t>
            </a:r>
            <a:r>
              <a:rPr lang="ru-RU" sz="2000" dirty="0">
                <a:latin typeface="Arial Narrow" pitchFamily="34" charset="0"/>
              </a:rPr>
              <a:t>, Иван </a:t>
            </a:r>
            <a:r>
              <a:rPr lang="ru-RU" sz="2000" dirty="0" err="1">
                <a:latin typeface="Arial Narrow" pitchFamily="34" charset="0"/>
              </a:rPr>
              <a:t>Богун</a:t>
            </a:r>
            <a:r>
              <a:rPr lang="ru-RU" sz="2000" dirty="0">
                <a:latin typeface="Arial Narrow" pitchFamily="34" charset="0"/>
              </a:rPr>
              <a:t>, Богдан Хмельницкий. Стих рифмован. Думу поют речитативом под </a:t>
            </a:r>
            <a:r>
              <a:rPr lang="ru-RU" sz="2000" dirty="0" err="1">
                <a:latin typeface="Arial Narrow" pitchFamily="34" charset="0"/>
              </a:rPr>
              <a:t>аккопанемент</a:t>
            </a:r>
            <a:r>
              <a:rPr lang="ru-RU" sz="2000" dirty="0">
                <a:latin typeface="Arial Narrow" pitchFamily="34" charset="0"/>
              </a:rPr>
              <a:t> кобзы, бандуры, народной лиры. </a:t>
            </a:r>
            <a:endParaRPr lang="ru-RU" sz="2000" dirty="0" smtClean="0">
              <a:latin typeface="Arial Narrow" pitchFamily="34" charset="0"/>
            </a:endParaRPr>
          </a:p>
          <a:p>
            <a:endParaRPr lang="ru-RU" sz="2000" dirty="0">
              <a:latin typeface="Arial Narrow" pitchFamily="34" charset="0"/>
            </a:endParaRPr>
          </a:p>
          <a:p>
            <a:r>
              <a:rPr lang="ru-RU" sz="2400" i="1" dirty="0" smtClean="0">
                <a:latin typeface="Arial Narrow" pitchFamily="34" charset="0"/>
              </a:rPr>
              <a:t>Тарас </a:t>
            </a:r>
            <a:r>
              <a:rPr lang="ru-RU" sz="2400" i="1" dirty="0">
                <a:latin typeface="Arial Narrow" pitchFamily="34" charset="0"/>
              </a:rPr>
              <a:t>Шевченко свой сборник назвал «Кобзарь», подчеркивая тем самым уважение к Думе, её традициям.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428736"/>
            <a:ext cx="22406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071546"/>
            <a:ext cx="2071702" cy="257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71438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Narrow" pitchFamily="34" charset="0"/>
              </a:rPr>
              <a:t>Кобза                                     Бандура  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2844" y="1000108"/>
            <a:ext cx="4354544" cy="2286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000108"/>
            <a:ext cx="2355867" cy="32861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143404" cy="200026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4802" y="3286124"/>
            <a:ext cx="43725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643702" y="2571744"/>
            <a:ext cx="2500298" cy="407194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000108"/>
            <a:ext cx="2286016" cy="395914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92869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Arial Narrow" pitchFamily="34" charset="0"/>
              </a:rPr>
              <a:t/>
            </a:r>
            <a:br>
              <a:rPr lang="ru-RU" sz="2700" dirty="0" smtClean="0">
                <a:latin typeface="Arial Narrow" pitchFamily="34" charset="0"/>
              </a:rPr>
            </a:br>
            <a:r>
              <a:rPr lang="ru-RU" sz="2200" dirty="0" smtClean="0">
                <a:latin typeface="Arial Narrow" pitchFamily="34" charset="0"/>
              </a:rPr>
              <a:t>2</a:t>
            </a:r>
            <a:r>
              <a:rPr lang="ru-RU" sz="2200" dirty="0">
                <a:latin typeface="Arial Narrow" pitchFamily="34" charset="0"/>
              </a:rPr>
              <a:t>. В русской поэзии </a:t>
            </a:r>
            <a:r>
              <a:rPr lang="en-US" sz="2200" dirty="0">
                <a:latin typeface="Arial Narrow" pitchFamily="34" charset="0"/>
              </a:rPr>
              <a:t>XIX</a:t>
            </a:r>
            <a:r>
              <a:rPr lang="ru-RU" sz="2200" dirty="0">
                <a:latin typeface="Arial Narrow" pitchFamily="34" charset="0"/>
              </a:rPr>
              <a:t> в. Думой называли </a:t>
            </a:r>
            <a:r>
              <a:rPr lang="ru-RU" sz="2200" b="1" i="1" dirty="0">
                <a:solidFill>
                  <a:srgbClr val="C00000"/>
                </a:solidFill>
                <a:latin typeface="Arial Narrow" pitchFamily="34" charset="0"/>
              </a:rPr>
              <a:t>стихотворения философско-исторического содержания</a:t>
            </a:r>
            <a:r>
              <a:rPr lang="ru-RU" sz="2200" dirty="0">
                <a:latin typeface="Arial Narrow" pitchFamily="34" charset="0"/>
              </a:rPr>
              <a:t> («Думы» К.Ф.Рылеева, «Думы» М.Ю. Лермонтова).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28" y="1214422"/>
            <a:ext cx="4000528" cy="5429288"/>
          </a:xfr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r"/>
            <a:r>
              <a:rPr lang="ru-RU" sz="2600" dirty="0">
                <a:latin typeface="Arial Narrow" pitchFamily="34" charset="0"/>
              </a:rPr>
              <a:t>Произведения этого жанра немногочисленны. «Думы» К. Рылеева (1821—23) названы А. </a:t>
            </a:r>
            <a:r>
              <a:rPr lang="ru-RU" sz="2600" i="1" dirty="0">
                <a:latin typeface="Arial Narrow" pitchFamily="34" charset="0"/>
              </a:rPr>
              <a:t>Бестужевым-Марлинским</a:t>
            </a:r>
            <a:r>
              <a:rPr lang="ru-RU" sz="2600" dirty="0">
                <a:latin typeface="Arial Narrow" pitchFamily="34" charset="0"/>
              </a:rPr>
              <a:t> «гимнами историческими», имеющими целью «возбуждать доблести сограждан подвигами предков». «Дума» М. Ю. </a:t>
            </a:r>
            <a:r>
              <a:rPr lang="ru-RU" sz="2600" i="1" dirty="0">
                <a:latin typeface="Arial Narrow" pitchFamily="34" charset="0"/>
              </a:rPr>
              <a:t>Лермонтова</a:t>
            </a:r>
            <a:r>
              <a:rPr lang="ru-RU" sz="2600" dirty="0">
                <a:latin typeface="Arial Narrow" pitchFamily="34" charset="0"/>
              </a:rPr>
              <a:t> (1838)  содержит беспощадный анализ современного поэту поколения. «Элегии и думы» – так назван один из разделов сборника стихов А. </a:t>
            </a:r>
            <a:r>
              <a:rPr lang="ru-RU" sz="2600" i="1" dirty="0">
                <a:latin typeface="Arial Narrow" pitchFamily="34" charset="0"/>
              </a:rPr>
              <a:t>Фета</a:t>
            </a:r>
            <a:r>
              <a:rPr lang="ru-RU" sz="2600" dirty="0">
                <a:latin typeface="Arial Narrow" pitchFamily="34" charset="0"/>
              </a:rPr>
              <a:t> «Вечерние огни» (1883).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899946">
            <a:off x="3087363" y="1320510"/>
            <a:ext cx="1619199" cy="243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500306"/>
            <a:ext cx="30099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TopUp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200" b="1" i="1" dirty="0">
                <a:solidFill>
                  <a:srgbClr val="C00000"/>
                </a:solidFill>
                <a:latin typeface="Arial Narrow" pitchFamily="34" charset="0"/>
              </a:rPr>
              <a:t>В старейших записях </a:t>
            </a:r>
            <a:r>
              <a:rPr lang="ru-RU" sz="2200" dirty="0">
                <a:latin typeface="Arial Narrow" pitchFamily="34" charset="0"/>
              </a:rPr>
              <a:t>Д. именуются просто «</a:t>
            </a:r>
            <a:r>
              <a:rPr lang="ru-RU" sz="2200" i="1" dirty="0">
                <a:latin typeface="Arial Narrow" pitchFamily="34" charset="0"/>
              </a:rPr>
              <a:t>повестями</a:t>
            </a:r>
            <a:r>
              <a:rPr lang="ru-RU" sz="2200" dirty="0">
                <a:latin typeface="Arial Narrow" pitchFamily="34" charset="0"/>
              </a:rPr>
              <a:t>»; в кобзарском обиходе — </a:t>
            </a:r>
            <a:r>
              <a:rPr lang="ru-RU" sz="2200" i="1" dirty="0" err="1">
                <a:latin typeface="Arial Narrow" pitchFamily="34" charset="0"/>
              </a:rPr>
              <a:t>козацкими</a:t>
            </a:r>
            <a:r>
              <a:rPr lang="ru-RU" sz="2200" i="1" dirty="0">
                <a:latin typeface="Arial Narrow" pitchFamily="34" charset="0"/>
              </a:rPr>
              <a:t>, </a:t>
            </a:r>
            <a:r>
              <a:rPr lang="ru-RU" sz="2200" i="1" dirty="0" err="1">
                <a:latin typeface="Arial Narrow" pitchFamily="34" charset="0"/>
              </a:rPr>
              <a:t>лыцарскими</a:t>
            </a:r>
            <a:r>
              <a:rPr lang="ru-RU" sz="2200" i="1" dirty="0">
                <a:latin typeface="Arial Narrow" pitchFamily="34" charset="0"/>
              </a:rPr>
              <a:t>, молодецкими песнями</a:t>
            </a:r>
            <a:r>
              <a:rPr lang="ru-RU" sz="2200" dirty="0">
                <a:latin typeface="Arial Narrow" pitchFamily="34" charset="0"/>
              </a:rPr>
              <a:t>. 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357850"/>
          </a:xfrm>
        </p:spPr>
        <p:txBody>
          <a:bodyPr>
            <a:normAutofit fontScale="70000" lnSpcReduction="20000"/>
          </a:bodyPr>
          <a:lstStyle/>
          <a:p>
            <a:endParaRPr lang="ru-RU" sz="3400" dirty="0" smtClean="0">
              <a:latin typeface="Arial Narrow" pitchFamily="34" charset="0"/>
            </a:endParaRPr>
          </a:p>
          <a:p>
            <a:r>
              <a:rPr lang="ru-RU" sz="3400" dirty="0" smtClean="0">
                <a:latin typeface="Arial Narrow" pitchFamily="34" charset="0"/>
              </a:rPr>
              <a:t>Впервые </a:t>
            </a:r>
            <a:r>
              <a:rPr lang="ru-RU" sz="3400" dirty="0">
                <a:latin typeface="Arial Narrow" pitchFamily="34" charset="0"/>
              </a:rPr>
              <a:t>в 1827 Максимович назвал (вероятно, под польским влиянием) Думами «</a:t>
            </a:r>
            <a:r>
              <a:rPr lang="ru-RU" sz="3400" b="1" i="1" dirty="0">
                <a:solidFill>
                  <a:srgbClr val="C00000"/>
                </a:solidFill>
                <a:latin typeface="Arial Narrow" pitchFamily="34" charset="0"/>
              </a:rPr>
              <a:t>героические песнопения о былинах</a:t>
            </a:r>
            <a:r>
              <a:rPr lang="ru-RU" sz="3400" dirty="0">
                <a:latin typeface="Arial Narrow" pitchFamily="34" charset="0"/>
              </a:rPr>
              <a:t>» (о событиях), относящихся по преимуществу ко временам гетманства. </a:t>
            </a:r>
          </a:p>
          <a:p>
            <a:r>
              <a:rPr lang="ru-RU" sz="3400" dirty="0">
                <a:latin typeface="Arial Narrow" pitchFamily="34" charset="0"/>
              </a:rPr>
              <a:t>Большинство Д. по своему жанру — </a:t>
            </a:r>
            <a:r>
              <a:rPr lang="ru-RU" sz="3400" b="1" i="1" dirty="0">
                <a:solidFill>
                  <a:srgbClr val="C00000"/>
                </a:solidFill>
                <a:latin typeface="Arial Narrow" pitchFamily="34" charset="0"/>
              </a:rPr>
              <a:t>лиро-эпические песни </a:t>
            </a:r>
            <a:r>
              <a:rPr lang="ru-RU" sz="3400" dirty="0">
                <a:latin typeface="Arial Narrow" pitchFamily="34" charset="0"/>
              </a:rPr>
              <a:t>(т. е. песни, в основе которых лежит эпический мотив, но в лирическом эмоциональном его освещении. </a:t>
            </a:r>
          </a:p>
          <a:p>
            <a:r>
              <a:rPr lang="ru-RU" sz="3400" dirty="0">
                <a:latin typeface="Arial Narrow" pitchFamily="34" charset="0"/>
              </a:rPr>
              <a:t>Однако от прочих лиро-эпических и в частности исторических песен Д. довольно ясно </a:t>
            </a:r>
            <a:r>
              <a:rPr lang="ru-RU" sz="3400" b="1" dirty="0">
                <a:latin typeface="Arial Narrow" pitchFamily="34" charset="0"/>
              </a:rPr>
              <a:t>отличаются </a:t>
            </a:r>
            <a:r>
              <a:rPr lang="ru-RU" sz="3400" b="1" i="1" dirty="0">
                <a:latin typeface="Arial Narrow" pitchFamily="34" charset="0"/>
              </a:rPr>
              <a:t>способом передачи и </a:t>
            </a:r>
            <a:r>
              <a:rPr lang="ru-RU" sz="3400" b="1" i="1" dirty="0" smtClean="0">
                <a:latin typeface="Arial Narrow" pitchFamily="34" charset="0"/>
              </a:rPr>
              <a:t>формой:</a:t>
            </a:r>
            <a:endParaRPr lang="ru-RU" sz="3400" dirty="0">
              <a:latin typeface="Arial Narrow" pitchFamily="34" charset="0"/>
            </a:endParaRPr>
          </a:p>
          <a:p>
            <a:r>
              <a:rPr lang="ru-RU" sz="3400" b="1" i="1" dirty="0">
                <a:latin typeface="Arial Narrow" pitchFamily="34" charset="0"/>
              </a:rPr>
              <a:t>Песни</a:t>
            </a:r>
            <a:r>
              <a:rPr lang="ru-RU" sz="3400" dirty="0">
                <a:latin typeface="Arial Narrow" pitchFamily="34" charset="0"/>
              </a:rPr>
              <a:t> поются. - </a:t>
            </a:r>
            <a:r>
              <a:rPr lang="ru-RU" sz="3400" b="1" i="1" dirty="0">
                <a:latin typeface="Arial Narrow" pitchFamily="34" charset="0"/>
              </a:rPr>
              <a:t>Д</a:t>
            </a:r>
            <a:r>
              <a:rPr lang="ru-RU" sz="3400" dirty="0">
                <a:latin typeface="Arial Narrow" pitchFamily="34" charset="0"/>
              </a:rPr>
              <a:t>. исполняются </a:t>
            </a:r>
            <a:r>
              <a:rPr lang="ru-RU" sz="3400" dirty="0" err="1">
                <a:latin typeface="Arial Narrow" pitchFamily="34" charset="0"/>
              </a:rPr>
              <a:t>мелодийным</a:t>
            </a:r>
            <a:r>
              <a:rPr lang="ru-RU" sz="3400" dirty="0">
                <a:latin typeface="Arial Narrow" pitchFamily="34" charset="0"/>
              </a:rPr>
              <a:t> речитативом. </a:t>
            </a:r>
          </a:p>
          <a:p>
            <a:r>
              <a:rPr lang="ru-RU" sz="3400" dirty="0">
                <a:latin typeface="Arial Narrow" pitchFamily="34" charset="0"/>
              </a:rPr>
              <a:t>Форма </a:t>
            </a:r>
            <a:r>
              <a:rPr lang="ru-RU" sz="3400" b="1" i="1" dirty="0">
                <a:latin typeface="Arial Narrow" pitchFamily="34" charset="0"/>
              </a:rPr>
              <a:t>песни</a:t>
            </a:r>
            <a:r>
              <a:rPr lang="ru-RU" sz="3400" dirty="0">
                <a:latin typeface="Arial Narrow" pitchFamily="34" charset="0"/>
              </a:rPr>
              <a:t> устойчива. — </a:t>
            </a:r>
            <a:r>
              <a:rPr lang="ru-RU" sz="3400" b="1" i="1" dirty="0">
                <a:latin typeface="Arial Narrow" pitchFamily="34" charset="0"/>
              </a:rPr>
              <a:t>Д</a:t>
            </a:r>
            <a:r>
              <a:rPr lang="ru-RU" sz="3400" dirty="0">
                <a:latin typeface="Arial Narrow" pitchFamily="34" charset="0"/>
              </a:rPr>
              <a:t>. (подобно былине) импровизируется (при повторном исполнении одной и той же Д. детали текста могут видоизменяться). </a:t>
            </a:r>
          </a:p>
          <a:p>
            <a:r>
              <a:rPr lang="ru-RU" sz="3400" b="1" i="1" dirty="0">
                <a:latin typeface="Arial Narrow" pitchFamily="34" charset="0"/>
              </a:rPr>
              <a:t>Песни</a:t>
            </a:r>
            <a:r>
              <a:rPr lang="ru-RU" sz="3400" dirty="0">
                <a:latin typeface="Arial Narrow" pitchFamily="34" charset="0"/>
              </a:rPr>
              <a:t> делятся на равные по количеству стихов строфы, в </a:t>
            </a:r>
            <a:r>
              <a:rPr lang="ru-RU" sz="3400" b="1" i="1" dirty="0">
                <a:latin typeface="Arial Narrow" pitchFamily="34" charset="0"/>
              </a:rPr>
              <a:t>Д</a:t>
            </a:r>
            <a:r>
              <a:rPr lang="ru-RU" sz="3400" dirty="0">
                <a:latin typeface="Arial Narrow" pitchFamily="34" charset="0"/>
              </a:rPr>
              <a:t>. такого деления нет.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57422" y="274638"/>
            <a:ext cx="6643734" cy="654032"/>
          </a:xfr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algn="r"/>
            <a:r>
              <a:rPr lang="ru-RU" sz="2400" b="1" dirty="0">
                <a:latin typeface="Arial Narrow" pitchFamily="34" charset="0"/>
              </a:rPr>
              <a:t>Наиболее строгим критиком Дум оказался Пушкин. 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142844" y="2174874"/>
            <a:ext cx="4354544" cy="4540273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 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8000" i="1" dirty="0" smtClean="0">
                <a:latin typeface="Arial Narrow" pitchFamily="34" charset="0"/>
              </a:rPr>
              <a:t>Прочтя </a:t>
            </a:r>
            <a:r>
              <a:rPr lang="ru-RU" sz="8000" i="1" dirty="0">
                <a:latin typeface="Arial Narrow" pitchFamily="34" charset="0"/>
              </a:rPr>
              <a:t>в 1822 </a:t>
            </a:r>
            <a:r>
              <a:rPr lang="ru-RU" sz="8000" i="1" dirty="0" smtClean="0">
                <a:latin typeface="Arial Narrow" pitchFamily="34" charset="0"/>
              </a:rPr>
              <a:t>году  думу </a:t>
            </a:r>
            <a:r>
              <a:rPr lang="ru-RU" sz="8000" i="1" dirty="0">
                <a:latin typeface="Arial Narrow" pitchFamily="34" charset="0"/>
              </a:rPr>
              <a:t>«Олег Вещий» (1822), Пушкин указал на неточность: во времена Олега у России еще не было герба, а Олег прибивает свой щит с этим гербом к </a:t>
            </a:r>
            <a:r>
              <a:rPr lang="ru-RU" sz="8000" i="1" dirty="0" err="1">
                <a:latin typeface="Arial Narrow" pitchFamily="34" charset="0"/>
              </a:rPr>
              <a:t>царьградским</a:t>
            </a:r>
            <a:r>
              <a:rPr lang="ru-RU" sz="8000" i="1" dirty="0">
                <a:latin typeface="Arial Narrow" pitchFamily="34" charset="0"/>
              </a:rPr>
              <a:t> воротам. </a:t>
            </a:r>
            <a:endParaRPr lang="ru-RU" sz="8000" i="1" dirty="0" smtClean="0">
              <a:latin typeface="Arial Narrow" pitchFamily="34" charset="0"/>
            </a:endParaRPr>
          </a:p>
          <a:p>
            <a:pPr>
              <a:buNone/>
            </a:pPr>
            <a:r>
              <a:rPr lang="ru-RU" sz="8000" dirty="0" smtClean="0">
                <a:latin typeface="Arial Narrow" pitchFamily="34" charset="0"/>
              </a:rPr>
              <a:t>Но</a:t>
            </a:r>
            <a:r>
              <a:rPr lang="ru-RU" sz="8000" dirty="0">
                <a:latin typeface="Arial Narrow" pitchFamily="34" charset="0"/>
              </a:rPr>
              <a:t> Рылеев не исправил неточность при переиздании думы. Ему дорога была не историческая верность, а </a:t>
            </a:r>
            <a:r>
              <a:rPr lang="ru-RU" sz="8000" b="1" i="1" dirty="0">
                <a:latin typeface="Arial Narrow" pitchFamily="34" charset="0"/>
              </a:rPr>
              <a:t>патриотическая идея</a:t>
            </a:r>
            <a:r>
              <a:rPr lang="ru-RU" sz="8000" i="1" dirty="0">
                <a:latin typeface="Arial Narrow" pitchFamily="34" charset="0"/>
              </a:rPr>
              <a:t>, </a:t>
            </a:r>
            <a:r>
              <a:rPr lang="ru-RU" sz="8000" dirty="0">
                <a:latin typeface="Arial Narrow" pitchFamily="34" charset="0"/>
              </a:rPr>
              <a:t>которая могла проводиться и через вымышленную деталь. Опираясь в думах на факты, приведенные Карамзиным в «Истории государства Российского», поэт давал </a:t>
            </a:r>
            <a:r>
              <a:rPr lang="ru-RU" sz="8000" dirty="0" smtClean="0">
                <a:latin typeface="Arial Narrow" pitchFamily="34" charset="0"/>
              </a:rPr>
              <a:t>им</a:t>
            </a:r>
            <a:r>
              <a:rPr lang="ru-RU" sz="8000" dirty="0">
                <a:latin typeface="Arial Narrow" pitchFamily="34" charset="0"/>
              </a:rPr>
              <a:t> собственное толкование. 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1071546"/>
            <a:ext cx="4356131" cy="5643602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pPr algn="r"/>
            <a:r>
              <a:rPr lang="ru-RU" sz="2200" dirty="0">
                <a:latin typeface="Arial Narrow" pitchFamily="34" charset="0"/>
              </a:rPr>
              <a:t>Пушкин, указывая на присущие Думам Рылеева  недостатки, в мае 1825 года писал поэту: «…во всех встречаются стихи живые… Но, вообще, все они слабы изобретением и изложением. Все они на один покрой… русского нет в них ничего, кроме имен (исключаю Ивана Сусанина)». Отзыв Пушкина весьма огорчил Рылеева. Ведь для него Пушкин — «чудодей», приобретший в России «пальму первенства». Но этот отзыв не ослабил, а еще более побудил его к художественной активности.</a:t>
            </a:r>
          </a:p>
          <a:p>
            <a:endParaRPr lang="ru-RU" sz="2000" dirty="0">
              <a:latin typeface="Arial Narrow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2179527" cy="2714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6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8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42852"/>
            <a:ext cx="4114800" cy="642942"/>
          </a:xfr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Вывод: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2643182"/>
            <a:ext cx="4354544" cy="421481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sz="1800" dirty="0" smtClean="0">
              <a:latin typeface="Arial Narrow" pitchFamily="34" charset="0"/>
            </a:endParaRPr>
          </a:p>
          <a:p>
            <a:endParaRPr lang="ru-RU" sz="1800" dirty="0">
              <a:latin typeface="Arial Narrow" pitchFamily="34" charset="0"/>
            </a:endParaRPr>
          </a:p>
          <a:p>
            <a:endParaRPr lang="ru-RU" sz="1800" dirty="0" smtClean="0">
              <a:latin typeface="Arial Narrow" pitchFamily="34" charset="0"/>
            </a:endParaRPr>
          </a:p>
          <a:p>
            <a:endParaRPr lang="ru-RU" sz="1800" dirty="0">
              <a:latin typeface="Arial Narrow" pitchFamily="34" charset="0"/>
            </a:endParaRPr>
          </a:p>
          <a:p>
            <a:r>
              <a:rPr lang="ru-RU" sz="1800" dirty="0" smtClean="0">
                <a:latin typeface="Arial Narrow" pitchFamily="34" charset="0"/>
              </a:rPr>
              <a:t>Рылеев </a:t>
            </a:r>
            <a:r>
              <a:rPr lang="ru-RU" sz="1800" dirty="0">
                <a:latin typeface="Arial Narrow" pitchFamily="34" charset="0"/>
              </a:rPr>
              <a:t>создавал думы, исходя из канонов </a:t>
            </a:r>
            <a:r>
              <a:rPr lang="ru-RU" sz="1800" i="1" dirty="0">
                <a:solidFill>
                  <a:schemeClr val="tx2"/>
                </a:solidFill>
                <a:latin typeface="Arial Narrow" pitchFamily="34" charset="0"/>
              </a:rPr>
              <a:t>романтизма.</a:t>
            </a:r>
            <a:r>
              <a:rPr lang="ru-RU" sz="1800" dirty="0">
                <a:latin typeface="Arial Narrow" pitchFamily="34" charset="0"/>
              </a:rPr>
              <a:t> </a:t>
            </a:r>
          </a:p>
          <a:p>
            <a:r>
              <a:rPr lang="ru-RU" sz="1800" i="1" dirty="0">
                <a:solidFill>
                  <a:srgbClr val="C00000"/>
                </a:solidFill>
                <a:latin typeface="Arial Narrow" pitchFamily="34" charset="0"/>
              </a:rPr>
              <a:t>Думы Рылеева</a:t>
            </a:r>
            <a:r>
              <a:rPr lang="ru-RU" sz="1800" dirty="0">
                <a:latin typeface="Arial Narrow" pitchFamily="34" charset="0"/>
              </a:rPr>
              <a:t> — это краткие лиро-эпические произведения </a:t>
            </a:r>
            <a:r>
              <a:rPr lang="ru-RU" sz="1800" dirty="0" smtClean="0">
                <a:latin typeface="Arial Narrow" pitchFamily="34" charset="0"/>
              </a:rPr>
              <a:t>об</a:t>
            </a:r>
            <a:r>
              <a:rPr lang="ru-RU" sz="1800" dirty="0">
                <a:latin typeface="Arial Narrow" pitchFamily="34" charset="0"/>
              </a:rPr>
              <a:t> исторических героях, находящихся чаще всего в драматических ситуациях. Публицистические размышления или речи героев </a:t>
            </a:r>
            <a:r>
              <a:rPr lang="ru-RU" sz="1800" dirty="0" err="1">
                <a:latin typeface="Arial Narrow" pitchFamily="34" charset="0"/>
              </a:rPr>
              <a:t>рылеевских</a:t>
            </a:r>
            <a:r>
              <a:rPr lang="ru-RU" sz="1800" dirty="0">
                <a:latin typeface="Arial Narrow" pitchFamily="34" charset="0"/>
              </a:rPr>
              <a:t> дум нередко завершаются прямыми назидательно-поучительными выводами, обращениями и призывами.  </a:t>
            </a:r>
            <a:endParaRPr lang="ru-RU" sz="1800" dirty="0" smtClean="0">
              <a:latin typeface="Arial Narrow" pitchFamily="34" charset="0"/>
            </a:endParaRPr>
          </a:p>
          <a:p>
            <a:r>
              <a:rPr lang="ru-RU" sz="1800" dirty="0" smtClean="0">
                <a:latin typeface="Arial Narrow" pitchFamily="34" charset="0"/>
              </a:rPr>
              <a:t>Отдавая </a:t>
            </a:r>
            <a:r>
              <a:rPr lang="ru-RU" sz="1800" dirty="0">
                <a:latin typeface="Arial Narrow" pitchFamily="34" charset="0"/>
              </a:rPr>
              <a:t>дань либеральным иллюзиям о «просвещенном монархе», Рылеев рисует в </a:t>
            </a:r>
            <a:r>
              <a:rPr lang="ru-RU" sz="1800" dirty="0" smtClean="0">
                <a:latin typeface="Arial Narrow" pitchFamily="34" charset="0"/>
              </a:rPr>
              <a:t>Думах добродетельный </a:t>
            </a:r>
            <a:r>
              <a:rPr lang="ru-RU" sz="1800" dirty="0">
                <a:latin typeface="Arial Narrow" pitchFamily="34" charset="0"/>
              </a:rPr>
              <a:t>образ идеального государя, желанного народу </a:t>
            </a:r>
          </a:p>
        </p:txBody>
      </p:sp>
      <p:pic>
        <p:nvPicPr>
          <p:cNvPr id="7" name="Содержимое 6" descr="казаки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158" y="142852"/>
            <a:ext cx="3929090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857232"/>
            <a:ext cx="4356131" cy="3714776"/>
          </a:xfrm>
          <a:solidFill>
            <a:schemeClr val="bg2"/>
          </a:solidFill>
        </p:spPr>
        <p:txBody>
          <a:bodyPr>
            <a:normAutofit fontScale="62500" lnSpcReduction="20000"/>
          </a:bodyPr>
          <a:lstStyle/>
          <a:p>
            <a:pPr algn="r"/>
            <a:endParaRPr lang="ru-RU" sz="2600" i="1" dirty="0" smtClean="0">
              <a:latin typeface="Arial Narrow" pitchFamily="34" charset="0"/>
            </a:endParaRPr>
          </a:p>
          <a:p>
            <a:pPr algn="r"/>
            <a:r>
              <a:rPr lang="ru-RU" sz="2600" i="1" dirty="0" smtClean="0">
                <a:latin typeface="Arial Narrow" pitchFamily="34" charset="0"/>
              </a:rPr>
              <a:t>Обращаясь </a:t>
            </a:r>
            <a:r>
              <a:rPr lang="ru-RU" sz="2600" i="1" dirty="0">
                <a:latin typeface="Arial Narrow" pitchFamily="34" charset="0"/>
              </a:rPr>
              <a:t>к прошлому, поэт хотел показать, что идеалы наиболее прогрессивных людей его времени опираются на лучшие традиции народа в его битвах за национальную независимость и свободу. Ради этой цели он пренебрегал исторической достоверностью и сознательно преображал своих героев, наделяя их чертами своего времени. Воскресить историю, для того чтобы возбудить доблесть современников славными делами предков, — таково </a:t>
            </a:r>
            <a:r>
              <a:rPr lang="ru-RU" sz="2600" i="1" u="sng" dirty="0">
                <a:solidFill>
                  <a:srgbClr val="C00000"/>
                </a:solidFill>
                <a:latin typeface="Arial Narrow" pitchFamily="34" charset="0"/>
              </a:rPr>
              <a:t>основное намерение Рылеева</a:t>
            </a:r>
            <a:r>
              <a:rPr lang="ru-RU" sz="2600" i="1" dirty="0">
                <a:latin typeface="Arial Narrow" pitchFamily="34" charset="0"/>
              </a:rPr>
              <a:t>. </a:t>
            </a:r>
          </a:p>
          <a:p>
            <a:pPr algn="r"/>
            <a:r>
              <a:rPr lang="ru-RU" sz="2600" i="1" dirty="0">
                <a:latin typeface="Arial Narrow" pitchFamily="34" charset="0"/>
              </a:rPr>
              <a:t>Облик поэта-гражданина, мужественного рыцаря и «пророка» свободы стоит в центре творчества Рылеева последних лет. Этот образ возник и оформился как прямое выражение декабристского мировоззрения.</a:t>
            </a:r>
          </a:p>
          <a:p>
            <a:pPr algn="r"/>
            <a:endParaRPr lang="ru-RU" dirty="0"/>
          </a:p>
        </p:txBody>
      </p:sp>
      <p:pic>
        <p:nvPicPr>
          <p:cNvPr id="8" name="Содержимое 7" descr="польск шляхта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6314" y="4429132"/>
            <a:ext cx="4104292" cy="2214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142852"/>
            <a:ext cx="2428892" cy="428628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 Narrow" pitchFamily="34" charset="0"/>
              </a:rPr>
              <a:t>Смерть Ермака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3500438"/>
            <a:ext cx="4354544" cy="3214709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Arial Narrow" pitchFamily="34" charset="0"/>
              </a:rPr>
              <a:t>Под словом Сибирь </a:t>
            </a:r>
            <a:r>
              <a:rPr lang="ru-RU" dirty="0" err="1" smtClean="0">
                <a:latin typeface="Arial Narrow" pitchFamily="34" charset="0"/>
              </a:rPr>
              <a:t>подразумеется</a:t>
            </a:r>
            <a:r>
              <a:rPr lang="ru-RU" dirty="0" smtClean="0">
                <a:latin typeface="Arial Narrow" pitchFamily="34" charset="0"/>
              </a:rPr>
              <a:t> пространство от Уральского хребта до берегов Тихого океана. Некогда Сибирским царством называлось небольшое татарское владение, столица которого </a:t>
            </a:r>
            <a:r>
              <a:rPr lang="ru-RU" dirty="0" err="1" smtClean="0">
                <a:latin typeface="Arial Narrow" pitchFamily="34" charset="0"/>
              </a:rPr>
              <a:t>Искер</a:t>
            </a:r>
            <a:r>
              <a:rPr lang="ru-RU" dirty="0" smtClean="0">
                <a:latin typeface="Arial Narrow" pitchFamily="34" charset="0"/>
              </a:rPr>
              <a:t>, находилась на реке Иртыше, впадающей в Обь. В половине XVI века это царство зависело от России.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7" name="Содержимое 6" descr="Кучум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875" y="742950"/>
            <a:ext cx="3714750" cy="2228850"/>
          </a:xfrm>
          <a:effectLst/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42918"/>
            <a:ext cx="4356131" cy="121444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algn="r"/>
            <a:r>
              <a:rPr lang="ru-RU" dirty="0" smtClean="0">
                <a:latin typeface="Arial Narrow" pitchFamily="34" charset="0"/>
              </a:rPr>
              <a:t>В 1569 году царь </a:t>
            </a:r>
            <a:r>
              <a:rPr lang="ru-RU" dirty="0" err="1" smtClean="0">
                <a:latin typeface="Arial Narrow" pitchFamily="34" charset="0"/>
              </a:rPr>
              <a:t>Кучум</a:t>
            </a:r>
            <a:r>
              <a:rPr lang="ru-RU" dirty="0" smtClean="0">
                <a:latin typeface="Arial Narrow" pitchFamily="34" charset="0"/>
              </a:rPr>
              <a:t> был принят под руку Иоанна Грозного и обязался платить дань.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8" name="Содержимое 7" descr="Грозный.jpe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80045">
            <a:off x="5452233" y="2225843"/>
            <a:ext cx="3053249" cy="4332315"/>
          </a:xfrm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285728"/>
            <a:ext cx="4283106" cy="271464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Arial Narrow" pitchFamily="34" charset="0"/>
              </a:rPr>
              <a:t>Между тем сибирские татары и подвластные им остяки и </a:t>
            </a:r>
            <a:r>
              <a:rPr lang="ru-RU" dirty="0" err="1" smtClean="0">
                <a:latin typeface="Arial Narrow" pitchFamily="34" charset="0"/>
              </a:rPr>
              <a:t>вогуличи</a:t>
            </a:r>
            <a:r>
              <a:rPr lang="ru-RU" dirty="0" smtClean="0">
                <a:latin typeface="Arial Narrow" pitchFamily="34" charset="0"/>
              </a:rPr>
              <a:t> вторгались иногда в пермские области. Это заставило российское правительство обратить внимание на обеспечение укреплениями этих мест и умножением в них народонаселения.</a:t>
            </a:r>
            <a:endParaRPr lang="ru-RU" dirty="0"/>
          </a:p>
        </p:txBody>
      </p:sp>
      <p:pic>
        <p:nvPicPr>
          <p:cNvPr id="9" name="Содержимое 8" descr="сиб татары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282" y="3221650"/>
            <a:ext cx="4283106" cy="3422059"/>
          </a:xfrm>
          <a:effectLst>
            <a:innerShdw blurRad="114300">
              <a:prstClr val="black"/>
            </a:inn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4643446"/>
            <a:ext cx="4356131" cy="200026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sz="2600" dirty="0" smtClean="0"/>
              <a:t>Богатые в то время купцы Строгоновы получили во владение обширные пустыни на пределах </a:t>
            </a:r>
            <a:r>
              <a:rPr lang="ru-RU" sz="2600" dirty="0" err="1" smtClean="0"/>
              <a:t>Пермии</a:t>
            </a:r>
            <a:r>
              <a:rPr lang="ru-RU" sz="2600" dirty="0" smtClean="0"/>
              <a:t>: им дано было право заселить их и обработать. </a:t>
            </a:r>
          </a:p>
          <a:p>
            <a:endParaRPr lang="ru-RU" dirty="0"/>
          </a:p>
        </p:txBody>
      </p:sp>
      <p:pic>
        <p:nvPicPr>
          <p:cNvPr id="10" name="Содержимое 9" descr="строган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72743" y="142852"/>
            <a:ext cx="2271257" cy="2857496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631770"/>
            <a:ext cx="2428892" cy="29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645</Words>
  <Application>Microsoft Office PowerPoint</Application>
  <PresentationFormat>Экран (4:3)</PresentationFormat>
  <Paragraphs>55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ДУМЫ</vt:lpstr>
      <vt:lpstr>Дума – 1. Украинская народная историческая песня. </vt:lpstr>
      <vt:lpstr>Кобза                                     Бандура  </vt:lpstr>
      <vt:lpstr> 2. В русской поэзии XIX в. Думой называли стихотворения философско-исторического содержания («Думы» К.Ф.Рылеева, «Думы» М.Ю. Лермонтова).   </vt:lpstr>
      <vt:lpstr>В старейших записях Д. именуются просто «повестями»; в кобзарском обиходе — козацкими, лыцарскими, молодецкими песнями. </vt:lpstr>
      <vt:lpstr>Наиболее строгим критиком Дум оказался Пушкин. </vt:lpstr>
      <vt:lpstr>Вывод:</vt:lpstr>
      <vt:lpstr>Смерть Ермака</vt:lpstr>
      <vt:lpstr>Презентация PowerPoint</vt:lpstr>
      <vt:lpstr>Сзывая вольницу, эти деятельные помещики обратились к казакам, которые, не признавая над собою никакой верховной власти, грабили на Волге промышленников и купеческие караваны.</vt:lpstr>
      <vt:lpstr>Строгоновы присоединили к ним 300 человек разных всельников, снабдили их порохом, свинцом и другими припасами и отправили за Уральские горы (в 1581 г.).</vt:lpstr>
      <vt:lpstr>Презентация PowerPoint</vt:lpstr>
      <vt:lpstr>Летописцы представляют сего казака героя крепкотелым, осанистым и широкоплечим, он был роста среднего, имел плоское лицо, быстрые глаза, черную бороду, темные и кудрявые волосы.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ПК</cp:lastModifiedBy>
  <cp:revision>28</cp:revision>
  <dcterms:created xsi:type="dcterms:W3CDTF">2011-10-16T02:14:20Z</dcterms:created>
  <dcterms:modified xsi:type="dcterms:W3CDTF">2015-10-19T03:40:06Z</dcterms:modified>
</cp:coreProperties>
</file>