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5" r:id="rId3"/>
    <p:sldMasterId id="2147483776" r:id="rId4"/>
    <p:sldMasterId id="2147483788" r:id="rId5"/>
    <p:sldMasterId id="2147483800" r:id="rId6"/>
    <p:sldMasterId id="2147483812" r:id="rId7"/>
    <p:sldMasterId id="2147483824" r:id="rId8"/>
    <p:sldMasterId id="2147483836" r:id="rId9"/>
    <p:sldMasterId id="2147483848" r:id="rId10"/>
    <p:sldMasterId id="2147483860" r:id="rId11"/>
    <p:sldMasterId id="2147483872" r:id="rId12"/>
    <p:sldMasterId id="2147483884" r:id="rId13"/>
  </p:sldMasterIdLst>
  <p:notesMasterIdLst>
    <p:notesMasterId r:id="rId39"/>
  </p:notesMasterIdLst>
  <p:sldIdLst>
    <p:sldId id="256" r:id="rId14"/>
    <p:sldId id="280" r:id="rId15"/>
    <p:sldId id="287" r:id="rId16"/>
    <p:sldId id="288" r:id="rId17"/>
    <p:sldId id="289" r:id="rId18"/>
    <p:sldId id="290" r:id="rId19"/>
    <p:sldId id="281" r:id="rId20"/>
    <p:sldId id="294" r:id="rId21"/>
    <p:sldId id="279" r:id="rId22"/>
    <p:sldId id="257" r:id="rId23"/>
    <p:sldId id="293" r:id="rId24"/>
    <p:sldId id="277" r:id="rId25"/>
    <p:sldId id="258" r:id="rId26"/>
    <p:sldId id="276" r:id="rId27"/>
    <p:sldId id="264" r:id="rId28"/>
    <p:sldId id="261" r:id="rId29"/>
    <p:sldId id="265" r:id="rId30"/>
    <p:sldId id="266" r:id="rId31"/>
    <p:sldId id="278" r:id="rId32"/>
    <p:sldId id="268" r:id="rId33"/>
    <p:sldId id="269" r:id="rId34"/>
    <p:sldId id="260" r:id="rId35"/>
    <p:sldId id="291" r:id="rId36"/>
    <p:sldId id="292" r:id="rId37"/>
    <p:sldId id="28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29" autoAdjust="0"/>
    <p:restoredTop sz="94678" autoAdjust="0"/>
  </p:normalViewPr>
  <p:slideViewPr>
    <p:cSldViewPr>
      <p:cViewPr varScale="1">
        <p:scale>
          <a:sx n="76" d="100"/>
          <a:sy n="76" d="100"/>
        </p:scale>
        <p:origin x="-4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0" y="112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20E76-8D7E-4C62-AF88-6F5B108222A8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8FFE5-3DC5-491D-8805-D18825BFFD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8FFE5-3DC5-491D-8805-D18825BFFD2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8FFE5-3DC5-491D-8805-D18825BFFD2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8FFE5-3DC5-491D-8805-D18825BFFD2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8FFE5-3DC5-491D-8805-D18825BFFD2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8FFE5-3DC5-491D-8805-D18825BFFD2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ltGray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44460-564D-4F0E-B206-ECBA047ACF0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7D9E-D370-4279-8233-C2EAE36ED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A9FC5-FD60-408B-BF84-F0BC2431D2A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54251-B590-4A05-AC83-7C5CCEB1C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8E457-84A0-48F9-B83F-1FD67E49D3FB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3D0A4-1010-49BA-958E-A9BC6E6C3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1C237-42AA-4BC4-8C0A-3212E240930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FCAAC-87E3-431D-9245-BD2CC6483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8C575-3F04-44EE-8DBE-2519DA2E2F2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9105C-BCF5-4FF0-AECC-4D757295D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472D-37A9-40A9-8F51-D2AD2CEB964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2F9ED-9AC5-41FA-BC46-22A1E8594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92E9C-A628-41C6-B566-970F0ACBB1F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DD53-1D12-4873-9980-D6A01028C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7C847-C90F-4619-8877-5BEEFCF5D7B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1590-D738-4F2A-88A4-B6E413BB6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3B80-822F-4AD5-85B0-E07DEFC4547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CD81-0B85-4EA3-A948-CA1E80CC0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803ED-D5A2-445B-A8C5-FB790372F91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27CF-6E36-4109-B124-A062A24EAF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5287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5287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900C-BC4D-455E-826B-BE9BB39244C4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948A8-7ADA-4E2E-BCD9-2819C107F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D7D4A-0EC4-4D3E-BF14-7C611CD2C38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947D1-3EA9-4FE4-A2A3-D3F8353DF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AFB9-5071-4B9E-8847-A54AE6050D7D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342F-984C-43B1-B352-C5819ACE5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E09B2-5FD6-4F4C-B34C-401F2E9A5C5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EBB51-3338-4ECF-9908-3C82C31C6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EB01-AC35-44F0-87B1-D4DB3B9D760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1C7ED-984E-4DAD-A169-DAAE2F197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7FE69-F811-4057-B608-A53ED4E2094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47A74-B9D5-4707-834D-A3710D728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BEE4-B711-4D2A-BBFC-4B560DDE5B0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70E36-5B5C-45A6-A439-CB6A9B2067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3D72-F641-4655-BB59-5F88BC761F69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27B9E-B49E-4953-920D-D8FB085AA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4497-AA9B-40EC-B06E-85B95A2F130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53B47-239A-43A3-A71C-047D005C1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3038" y="2971800"/>
            <a:ext cx="7313612" cy="990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191000"/>
            <a:ext cx="7313612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689A4-800B-4CE6-A695-49D7B135701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18F95-66C9-4360-8D57-743650CEC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357166"/>
            <a:ext cx="3286148" cy="1571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2214554"/>
            <a:ext cx="3286148" cy="400052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E0101-59F2-4375-B4C9-9B430C9C0469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33937-F152-4DA1-8F93-723080530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220A8-12D8-4889-9D35-76F9865A51C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9A71A-B710-40A1-90CE-AD9E7E3FF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D77E-A305-4E23-AAD1-BE3E768E82B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FB013-6BF9-4411-9577-AD4828188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3CA47-23DA-46FE-9B37-A41C62A48828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14E35-EAFA-4A8D-8AE6-4C130A31D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7F20B-D88C-4027-AF0F-D819578AE4D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01442-F5F9-4BF0-BDB0-61CFC25FF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81F54-3C8B-463C-A2E1-C5F60078E5E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A55E0-67A8-473D-B8F8-D37AF1C96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DC9AA-39B9-4C4D-9C9F-C8EE36369CE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11522-B4D9-4A8B-82D5-4DC9A640E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4A606-468E-4713-9019-51B17910512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B890-644B-425A-A19A-3F80EE28E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626B8-7547-4207-B169-62C0D4E2DE1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DDB3A-F21F-4946-8D4C-3298461DF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04293-7576-46E5-9322-667D6186979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E4BC8-A513-4824-91F8-696C23BF2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18272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54FCB-F183-4F77-9231-901E42DAE11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CA7F8-CBAB-4AF1-9EB3-0A330F898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20EA7-3A04-437F-BDB5-E1739C17F1A4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D230A-2FD9-4DBD-87C4-3D4DDA51C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A6C3F7FB-BB0B-4F23-83C0-EF7C851C4009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FB01E0FC-E40F-4359-AA18-D7C9D022F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763DB-EFA3-4B92-8944-879AD779969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EC2F-F0F9-4731-85AD-66239DF8C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2655A-AD03-4FB7-B518-CE6EAB9F972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A762DBAC-151E-4A45-9252-444F92AAC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BDF11-1898-44C0-AE00-9A20361D3129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BB099-F2AC-48BE-9C3E-180E5A387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rtlCol="0" anchor="ctr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73DC-F7BC-4493-8750-294ABE0C3554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832BF-E8EA-41DB-9A16-F965F2A61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CAE2-3BB6-4362-9EEC-0A7022D52A4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B4689-B569-4CAD-A246-5AE2D968F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3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70B56-66DB-43B4-ABA4-3738294E9CD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84BE2-20A3-4D5B-8F02-6A9210BF9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CCE2-6A5C-4B12-B926-E0BD174FA35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F3415-3412-421C-BD62-A2417A005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BE920-0B7B-4942-ADC8-134C2635164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25FB1-6070-445D-9B8C-AD9AC13A1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55185-0FF6-40A7-8525-4715958EC4EB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AC21A-0234-4152-9175-5D5F7C739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3214710" cy="1219199"/>
          </a:xfrm>
        </p:spPr>
        <p:txBody>
          <a:bodyPr>
            <a:noAutofit/>
          </a:bodyPr>
          <a:lstStyle>
            <a:lvl1pPr algn="l">
              <a:defRPr sz="28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71934" y="857232"/>
            <a:ext cx="4857784" cy="4500594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851-F5C2-44F7-97D4-4385294384DD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8CD6-DA0E-4332-8545-554FD95E5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381FA-55E0-4D49-B23D-C34CFDE4F52B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BC4ED-B88D-4622-BBA2-C2C0F2244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2143116"/>
            <a:ext cx="3286148" cy="4143404"/>
          </a:xfrm>
          <a:blipFill dpi="0" rotWithShape="1">
            <a:blip r:embed="rId2" cstate="print">
              <a:alphaModFix amt="44000"/>
            </a:blip>
            <a:srcRect/>
            <a:tile tx="0" ty="0" sx="100000" sy="100000" flip="none" algn="tl"/>
          </a:blip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571480"/>
            <a:ext cx="4643470" cy="56436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E5516-51A5-44B0-867A-827553CDE17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04A5B-E749-4304-A165-B52C24127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2071678"/>
            <a:ext cx="3286148" cy="571504"/>
          </a:xfrm>
          <a:blipFill dpi="0" rotWithShape="1">
            <a:blip r:embed="rId2" cstate="print">
              <a:alphaModFix amt="27000"/>
            </a:blip>
            <a:srcRect/>
            <a:tile tx="0" ty="0" sx="100000" sy="100000" flip="none" algn="tl"/>
          </a:blip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2643181"/>
            <a:ext cx="3286148" cy="3643339"/>
          </a:xfrm>
          <a:blipFill dpi="0" rotWithShape="1">
            <a:blip r:embed="rId2" cstate="print">
              <a:alphaModFix amt="23000"/>
            </a:blip>
            <a:srcRect/>
            <a:tile tx="0" ty="0" sx="100000" sy="100000" flip="none" algn="tl"/>
          </a:blip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4810" y="500042"/>
            <a:ext cx="46434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214810" y="1285860"/>
            <a:ext cx="4643470" cy="50006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484B-88EA-4524-8A80-8C9CF5C8EE0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6EEB9-58CF-456E-BF65-25324F6D9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26C93-B745-4380-94A7-CFB21D33C2C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4C78-82F2-4819-9917-87595F12E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2DA61-E748-45C1-B882-7B42D407FEE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A50B-C811-40B5-B801-55E72D056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D53FD-9612-4899-B9E5-FE76FCAA69B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17F3-42A5-46F4-8CA9-218B2E552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C412C-A77D-456C-A402-3911A22951C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FFF65-F716-448E-9C7B-AD063E072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8DDA7-9351-4C02-B46B-A4C33032FB9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A2598-7624-4823-AB3D-195DBA0BC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FD67A-2F93-4479-9627-F505F1D63069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68EFA-B757-42AC-8713-E74065D81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0FD24-3B51-491B-8E8B-84F7C8C3EF11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1746B-AE80-4C7E-9157-197501072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6519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78A73-ACA3-4599-8023-AB5BF6E0CC4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69B8-2F3A-442D-BDF9-5E9070DE4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78297-1F18-4332-B1F0-4802E1D9927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86E7-6D34-4CA8-8842-6D800A73F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EFDC9-D479-44AE-9BDA-77D41B148B1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80050-F77E-417B-A0AF-1730FC8AD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1370E-4819-4129-98D9-EA427206B21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39AD2-F20A-46B3-AF12-6C503D074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C412C-A77D-456C-A402-3911A22951C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FFF65-F716-448E-9C7B-AD063E072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CA7C2-987D-4A11-955E-CA339A60EEB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63636-C643-400F-B338-7E8A6B259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FCD0-DA7B-418D-A1C4-465D213D7C9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2F490-65FE-4F4E-9C4E-C326AB70D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30425"/>
            <a:ext cx="8858312" cy="1227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E644A-A090-4F8C-87A8-E9DA553E5BD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52E6-A730-46C9-8FEF-3297AD22D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5FB9-6B45-490D-9D8D-518A202C75E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E272-28FA-40DD-A5D3-6E627A200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2420F-10DD-403D-8403-63DDC455121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F3132-4663-40D7-98C9-C10C83682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67965-A8DA-4731-A513-581AC34CE1D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82DCE-057C-4E04-B860-349C863DE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ECBA-AC0F-4FCA-A4AB-AAD8AC22823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0B1A-0377-4AC8-BD7D-811D248EF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BC779-0ABB-4621-8F53-01400DA95D7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83F63-9541-4797-8448-1B8CEA578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F4FF8-98A8-4E2E-81D6-4A3F99BFA2AB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5A51-703F-4D2B-8326-ADCD24B77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B237-5044-4112-812E-0712743FCDC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29CA-9CC2-4DC2-9B76-2B49A9C96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36094-0511-4ADC-8476-16D68EE6203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A7F91-2629-44AE-BA23-9F531A93B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38862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862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60F8B-3D23-448F-8800-9F0EBE9E97C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AEE2D-7C28-4BFB-B1E1-62BDF08175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693A7-FE15-423D-8EDC-A28D42D6FF2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35555-E878-4DB4-9D59-EE9A73715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685781"/>
            <a:ext cx="642942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155806"/>
            <a:ext cx="64294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8E243-3AB1-4DE9-AF9F-7A5E8D93D4F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58EF1-B800-4FA5-8604-3FF57D53C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D57E-38DF-46A8-9591-EE8F684B560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3710-8E2D-435E-960E-DDB3581D6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14B90-B8E4-450A-A336-46A4AA231F2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24DDB-DF1B-4AEC-B2FC-D441B4F1E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A2DD7-BD04-4E29-96B9-4712503E187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504EC-0692-4BBF-8AB3-55792FD10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513EC-9CBB-4074-8CC8-D48E170F164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4FE79-3991-4318-99E7-1E92F5997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F784-8548-4DB3-AE34-0EB99AEE5D9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81D46-4496-4E4F-8AEC-B08B276BF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AABC2-280B-467B-ADB6-DAB35FD23174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9CB56-68CA-4D6C-9B7F-1E47A0A88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F422-911B-4A71-B9B4-77B4BC8D665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30AF1-8B5D-45BA-83BD-4350A600B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7A43B-8172-4872-ADCC-19AB0C46DCB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290-86D7-449D-B470-C812EBAC9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19856-2D51-44E1-AA72-1A3D8B6803B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5C48A-C37D-4BB5-ABD3-DD74BBBC3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0A2B7-4217-4876-96BF-9606F4C74B3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0BD3F-1FDA-4E61-8307-1C05654FC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5029200"/>
            <a:ext cx="7772400" cy="628650"/>
          </a:xfrm>
        </p:spPr>
        <p:txBody>
          <a:bodyPr/>
          <a:lstStyle>
            <a:lvl1pPr algn="r"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638800"/>
            <a:ext cx="6400800" cy="5334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F1A20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6E2FCAA7-DE12-4F02-8BBD-68E852A7E8C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7E043D6C-63F0-402A-8D89-A2E9E2505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5451-E4BB-4C04-A5DF-4926A623D3D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8C64-54A5-4EDE-8616-24D2A7B26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5FF73-D6DB-4458-88E0-0B08FB11D86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14CD-F96C-47CE-A0E2-6C2B481A6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40F2D-8B19-42FD-8071-CFEFC5C7F66D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EF99-5403-4152-8568-78F236875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0681C-9A32-4255-AC91-6AB8817EF794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722A7-7E20-4109-B1D1-869280A21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3E09-B85C-4FB1-AFAA-DF66842F21E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F2616-4305-4CD4-A58D-542981535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F7DD6-C421-4997-BC1D-D6ACBAB5D76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4202D-6C91-4603-B30D-838BAFB11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6058-13D9-4AD4-9B35-895B34A59A5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265D-DDBC-4674-8146-EF2238735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1F7F7-0A58-41F7-BBF3-8A75947DF51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DAA86-C393-499D-B007-FEEE74D3C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3523F-96F8-4B72-BDAA-6F43372D0961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CB2EA-5284-47C3-9221-2B90E179F7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DBA1E-152D-4668-A220-2BFFE4CF7918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B25C3-9B20-42ED-856F-0F2A4994E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91000"/>
            <a:ext cx="6400800" cy="1066800"/>
          </a:xfrm>
          <a:noFill/>
        </p:spPr>
        <p:txBody>
          <a:bodyPr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ECD8EC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6400800" cy="6858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rgbClr val="4B63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4BEF9E9-FCFB-4B0F-B3CA-3F1CC50EAC8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175E-8416-415E-8EBA-922BCCC89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842E6-6674-47F2-922D-7F9E0F4F511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D270B-225B-40A8-B00C-3E531442F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2CB6-748E-42B5-9666-B197054D36E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780CB-BABC-4870-8E5C-3458EF124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712E-1399-4EFD-BA98-0527F8D0E54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19355-024A-425C-9B4F-D7204A5AC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CC864-E964-40FF-82D7-7E606A6AE4B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434CD-6D80-468A-958C-EE417769B8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2100B-5712-42C8-8891-82CEE921FFE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C6C4-4E36-4808-92C0-0A7950D97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B892A-4397-42D8-97B1-46567CF0904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54D0F-5EE9-4E8C-8A9C-F12CE9EF6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4A816-973F-4517-A280-09AEDD4C516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8ED88-4CDF-42CA-B601-DA0622170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24434-41AB-4D89-96CD-A9C7541F796D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D7DD7-340A-41C6-A782-7328D3303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2505-6673-4285-8E0A-96470AB1899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E790-F8BB-4011-82B7-3A03C4045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29AE5-F7B8-4674-8A17-4F0FC57F6071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704FC-3655-40D0-95CD-C7955EFC0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7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2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23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24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25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26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27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83F46EC-40E8-4703-BF7E-2E9B67D159D4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D27997-E87D-4644-BC7C-093B86F53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6BCF-F0A0-4B7A-A114-65D1A4FD2CC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05D28-E053-4F2E-BAA9-EA6D4DDC6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19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олилиния 20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23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олилиния 24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олилиния 25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олилиния 26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27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олилиния 28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олилиния 29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олилиния 30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31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7" name="Полилиния 32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Полилиния 33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Прямоугольник 34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35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36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37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38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39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98BEB0-F04F-47CB-B900-F23E8BB474F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38621E5-ECC2-4C81-872E-5DED9887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B433E5-DD70-4B8E-AA67-AC7D97DAB4AB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855EFE-9E65-4601-B1A2-AEEF92B16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7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8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19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20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23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24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25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26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7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28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7E2B0-C38A-4655-AA72-BC0C95AC989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3D7FD30-B47E-4378-B757-0A7CA6620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9173-6FFE-4E45-B10D-B6F1D1AC85F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0529C-EB5D-4FC0-AB56-5B7461D9C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FDB8AE-CF2B-4BF0-94FB-C7ED741C3B3D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CA054E-9AF0-46AB-BB43-5C1C8F1E1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1A3FC-B5A9-4729-AE35-860DAC77238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A255A-6550-4E67-BF12-9E7B7186F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1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20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23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24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26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27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28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30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31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32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F57447-DD2B-4F7B-9CD3-E23F917CB2C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76BD07-7AFD-41F3-A73E-802DCEFE4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FF066-059F-42CC-A9BA-00E73A44657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F2DBD-AFBB-4485-8C3A-5A1044B4D5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54768-0914-4DCF-8DC4-E75CDC6017A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36F2F-B1B5-4777-BFD7-DAEF3CF12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Скругленный прямоугольник 10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1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2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14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4C4A7-DDF5-4313-AB92-AA961F4EC45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10F48E-4FC9-4F07-BAF4-337EA0218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05BA-2BBF-4638-9C57-9A69D85A6A4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688E2-15D1-446F-A0B9-68A6FC094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Скругленный прямоугольник 10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1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2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4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A7FA-9B6D-4FED-BD9B-0B0A7BC8ADA2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6639B-9FD5-482F-A4E3-4E973A834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D0E6-2487-4559-ABBF-DA66B49936E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6E2D-4F39-4DD4-9B27-AB3C2AEC5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E033B-F3F5-4F19-BDDD-08647F513D10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5D47F-6034-422B-B493-0B4273642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9509E-2ECC-44D6-8A66-3233D4102CA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7D82-9F1C-44E4-9DF0-085DF3AC1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0813-2C87-4577-B73A-FF0346B4046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D202E-9FDB-4389-8452-7CCF58289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Скругленный прямоугольник 10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6B2F-32B4-4E83-A3F2-D230F746CB35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5226A-8558-4961-8DD3-89E6A30B8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658A6-6594-4798-97C6-4D066A25D6E9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89DDF-B248-4670-914D-73E21D5D2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A444E-58EC-4CDB-BD07-5BBE06AAB32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CBE86-4751-49D0-B2E2-79448AE68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C082A-3E2D-4D6C-AFEF-264B9D84B05A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E2118-2883-46FD-843F-D6FEE5CB7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58D81-4003-44A8-8DF9-FD6E8BC9495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DEF00-4D16-45F3-A1E8-0A71315D9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0F078-126E-4805-BB4C-BAF4A21EEC4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AD8BB-42A7-4B8C-9B3F-BB6113F1B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4FC09-5133-4231-88FA-559B2A1F99C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4F23-6301-4878-ACF4-2E2100E70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ltGray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057400"/>
            <a:ext cx="79248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fld id="{99FC4C40-302E-43D9-8346-D1F18BD592C1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fld id="{FBC1158C-7EF7-4A93-ACB6-5B961A0DE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zoom dir="in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DEFF22-A201-4D9B-8E99-4ED5FC6BB147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A2BCD0-EF13-448A-83CF-25A9DCC6A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1AEE6B-6ACE-422A-86A5-A0241AE5BAB4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49DC55-5852-45E9-AFC9-B0EABA2BE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313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36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3038" y="652462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9D2CD35-59CD-4AE0-BBC2-7DB12B03E85D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524625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2462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32CBFB-BCD9-48F8-B3A9-77F2EED8E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EB94E9A8-4B08-411A-8D66-C942DE1D81BB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C89486B-8B49-465F-98F7-8C032B77D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eaLnBrk="1" fontAlgn="base" hangingPunct="1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1" fontAlgn="base" hangingPunct="1">
        <a:spcBef>
          <a:spcPts val="1200"/>
        </a:spcBef>
        <a:spcAft>
          <a:spcPct val="0"/>
        </a:spcAft>
        <a:buClr>
          <a:srgbClr val="D4E336"/>
        </a:buClr>
        <a:buSzPct val="8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eaLnBrk="1" fontAlgn="base" hangingPunct="1">
        <a:spcBef>
          <a:spcPts val="1200"/>
        </a:spcBef>
        <a:spcAft>
          <a:spcPct val="0"/>
        </a:spcAft>
        <a:buClr>
          <a:srgbClr val="0C8228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eaLnBrk="1" fontAlgn="base" hangingPunct="1">
        <a:spcBef>
          <a:spcPts val="1200"/>
        </a:spcBef>
        <a:spcAft>
          <a:spcPct val="0"/>
        </a:spcAft>
        <a:buClr>
          <a:srgbClr val="C0EDA8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357188"/>
            <a:ext cx="3286125" cy="1571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143375" y="500063"/>
            <a:ext cx="4786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14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C00000"/>
                </a:solidFill>
                <a:latin typeface="+mn-lt"/>
              </a:defRPr>
            </a:lvl1pPr>
          </a:lstStyle>
          <a:p>
            <a:pPr>
              <a:defRPr/>
            </a:pPr>
            <a:fld id="{6BE51FC6-D406-40D4-A586-60E23223A40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3188" y="6356350"/>
            <a:ext cx="3929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C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C00000"/>
                </a:solidFill>
                <a:latin typeface="+mn-lt"/>
              </a:defRPr>
            </a:lvl1pPr>
          </a:lstStyle>
          <a:p>
            <a:pPr>
              <a:defRPr/>
            </a:pPr>
            <a:fld id="{591E632E-185D-487A-8BC3-D6FBFCCCE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896" r:id="rId9"/>
  </p:sldLayoutIdLst>
  <p:transition spd="med">
    <p:cover dir="r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 spc="3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entury Schoolbook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Century Schoolbook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Century Schoolbook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Century Schoolbook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Century Schoolbook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Century Schoolbook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Century Schoolbook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571500"/>
            <a:ext cx="6400800" cy="84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4438" y="1600200"/>
            <a:ext cx="74723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B7D273-CFA8-4EC7-9860-D97B1AE622D3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93765C-713C-4AEA-90BB-B8BA30CF2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800" kern="1200">
          <a:solidFill>
            <a:srgbClr val="77275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H:\графика\asadal\scool\scool\23\14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81F22"/>
              </a:clrFrom>
              <a:clrTo>
                <a:srgbClr val="E81F2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398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148" name="Текст 2"/>
          <p:cNvSpPr>
            <a:spLocks noGrp="1"/>
          </p:cNvSpPr>
          <p:nvPr>
            <p:ph type="body" idx="1"/>
          </p:nvPr>
        </p:nvSpPr>
        <p:spPr bwMode="auto">
          <a:xfrm>
            <a:off x="285750" y="1600200"/>
            <a:ext cx="8572500" cy="4525963"/>
          </a:xfrm>
          <a:prstGeom prst="rect">
            <a:avLst/>
          </a:prstGeom>
          <a:solidFill>
            <a:schemeClr val="bg1">
              <a:alpha val="56862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DF8CFA-5C76-46EB-B893-4E811FA13E96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3188" y="6356350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246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8280B1-6B3A-4CA2-81E6-37FDF4CF5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0D0D0D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3FFCFD-CE3E-4DC8-B0E0-9AA4665F07A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6161DB-2E4A-4C99-B27D-F925BEA22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2362200" y="274638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884D7B-6DFB-485D-BE21-F14DA939401C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B503A-0E89-4882-9810-227123A30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DCE6F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DCE6F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DCE6F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DCE6F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DCE6F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DCE6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6F9133">
              <a:alpha val="6548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87057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30CB1B-EE32-43A0-AA12-93E8F0B7987F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F81FC2-8599-4C38-A704-71405CDBF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3E5F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3E5F3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4B632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5E8C3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E8C3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5E8C3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5E8C3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276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76612D8A-C085-488F-91DB-D2022826FE1D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E5A8431-510C-495A-811A-1AE359720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2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3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7EA47E8-96D3-47B7-9D1D-5BAEB112833E}" type="datetimeFigureOut">
              <a:rPr lang="ru-RU"/>
              <a:pPr>
                <a:defRPr/>
              </a:pPr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A31A10C0-0776-4903-B1D8-60B6CB165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1" fontAlgn="base" hangingPunct="1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1" fontAlgn="base" hangingPunct="1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1" fontAlgn="base" hangingPunct="1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&#1044;&#1086;&#1084;\Desktop\thao-nguyen-for-eternity-&#1090;&#1088;&#1077;&#1082;-&#1076;&#1083;&#1103;-&#1087;&#1088;&#1077;&#1079;&#1077;&#1085;&#1090;&#1072;&#1094;&#1080;&#1080;-&#1087;&#1091;&#1090;&#1077;&#1096;&#1077;&#1089;&#1090;&#1074;&#1080;&#1103;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muzagit.ru/wp-content/uploads/2013/09/I000002-NXPowerLit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772816"/>
            <a:ext cx="5582994" cy="22322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Исследовательская работа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«Нет прекрасней Родины моей»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67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572008"/>
            <a:ext cx="4499992" cy="178595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FFFF00"/>
                </a:solidFill>
              </a:rPr>
              <a:t>Выполнил ученик:  1б  класса</a:t>
            </a:r>
          </a:p>
          <a:p>
            <a:pPr algn="l"/>
            <a:r>
              <a:rPr lang="ru-RU" sz="2000" dirty="0" smtClean="0">
                <a:solidFill>
                  <a:srgbClr val="FFFF00"/>
                </a:solidFill>
              </a:rPr>
              <a:t>Шаймиев Наргиз Ниязович</a:t>
            </a:r>
          </a:p>
          <a:p>
            <a:pPr algn="l"/>
            <a:r>
              <a:rPr lang="ru-RU" sz="2000" dirty="0" smtClean="0">
                <a:solidFill>
                  <a:srgbClr val="FFFF00"/>
                </a:solidFill>
              </a:rPr>
              <a:t>Руководитель:</a:t>
            </a:r>
          </a:p>
          <a:p>
            <a:pPr algn="l"/>
            <a:r>
              <a:rPr lang="ru-RU" sz="2000" dirty="0" smtClean="0">
                <a:solidFill>
                  <a:srgbClr val="FFFF00"/>
                </a:solidFill>
              </a:rPr>
              <a:t>Иванова Светлана Анасовна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714744" y="6349204"/>
            <a:ext cx="2009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Муслюмово 2018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9552" y="8665"/>
            <a:ext cx="806489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</a:rPr>
              <a:t>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Муслюмовский лицей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Муслюмовского муниципального района Республики Татарстан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hao-nguyen-for-eternity-трек-для-презентации-путешеств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66548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Наш   герб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http://itd1.mycdn.me/image?id=802486431047&amp;t=20&amp;plc=WEB&amp;tkn=*tjxubgspkOR-mXCiPOo3x6MKBpw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9512" y="2060848"/>
            <a:ext cx="4248472" cy="3168352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608512" cy="490063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/>
              <a:t>Главная фигура - юноша - символизирует юность, расцвет, стремление к совершенству, движение вперед. Этим указывается на большой потенциал развития района. Стилизованные татарские одежды и народный музыкальный инструмент (</a:t>
            </a:r>
            <a:r>
              <a:rPr lang="ru-RU" dirty="0" err="1" smtClean="0"/>
              <a:t>курай</a:t>
            </a:r>
            <a:r>
              <a:rPr lang="ru-RU" dirty="0" smtClean="0"/>
              <a:t>) подчеркивают историко-культурные особенности района, население которого в подавляющем большинстве татары.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Наш   флаг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464496" cy="49006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Цвета на гербе и флаге означают:     </a:t>
            </a: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Зелёный цвет - символ сельского хозяйства, плодородия, природы, жизни. </a:t>
            </a:r>
          </a:p>
          <a:p>
            <a:r>
              <a:rPr lang="ru-RU" dirty="0" smtClean="0"/>
              <a:t>Синий цвет (лазурь) - символ чести, благородства, духовности.</a:t>
            </a:r>
          </a:p>
          <a:p>
            <a:r>
              <a:rPr lang="ru-RU" dirty="0" smtClean="0"/>
              <a:t>Желтый цвет (золото) - символ урожая, богатства, солнечной энергии и тепла, уважения и интеллекта. Флаг разработан на основе герба района.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Светлана Анасовна\Desktop\muslum rn flag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4099312" cy="273630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357188"/>
            <a:ext cx="5509245" cy="1571625"/>
          </a:xfrm>
        </p:spPr>
        <p:txBody>
          <a:bodyPr/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980728"/>
            <a:ext cx="5184576" cy="5145435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районе действуют  16 средних, 11 основных, 24 начальных общеобразовательных школ, 1 профильный лицей, 1 коррекционная школа–интернат, 2  учреждения дополнительного образования, 1 среднее профессионально-техническое училище. </a:t>
            </a:r>
            <a:br>
              <a:rPr lang="ru-RU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 В общеобразовательных школах района обучаются 3500 учащихся, в дошкольных образовательных учреждениях воспитывается 848 детей. </a:t>
            </a:r>
            <a:endParaRPr lang="ru-RU" sz="3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3770784" cy="251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4797152"/>
            <a:ext cx="3098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любимый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лицей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Муслюмове три школы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1071546"/>
          <a:ext cx="7901014" cy="5189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1014"/>
              </a:tblGrid>
              <a:tr h="1940242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</a:t>
                      </a:r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МБОУ  </a:t>
                      </a:r>
                      <a:r>
                        <a:rPr lang="ru-RU" sz="20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Муслюмовский  лицей</a:t>
                      </a:r>
                      <a:endParaRPr lang="ru-RU" sz="2000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                                  </a:t>
                      </a:r>
                    </a:p>
                    <a:p>
                      <a:r>
                        <a:rPr lang="ru-RU" dirty="0" smtClean="0"/>
                        <a:t>                                                        </a:t>
                      </a:r>
                    </a:p>
                    <a:p>
                      <a:r>
                        <a:rPr lang="ru-RU" dirty="0" smtClean="0"/>
                        <a:t>                                   </a:t>
                      </a:r>
                      <a:r>
                        <a:rPr lang="ru-RU" baseline="0" dirty="0" smtClean="0"/>
                        <a:t>              </a:t>
                      </a:r>
                      <a:endParaRPr lang="ru-RU" dirty="0"/>
                    </a:p>
                  </a:txBody>
                  <a:tcPr/>
                </a:tc>
              </a:tr>
              <a:tr h="157368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МБОУ  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Муслюмовская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г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имназия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573682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                       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МБОУ    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Муслюмовская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школа </a:t>
                      </a:r>
                      <a:endParaRPr kumimoji="0" lang="ru-RU" sz="2000" b="1" i="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2000" b="1" i="0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  имени  </a:t>
                      </a:r>
                      <a:r>
                        <a:rPr kumimoji="0" lang="ru-RU" sz="2000" b="1" i="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Габдуллы</a:t>
                      </a:r>
                      <a:r>
                        <a:rPr kumimoji="0" lang="ru-RU" sz="20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Тукая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http://hakimovazz.ru/teach/files/userfiles/122/foto_litsey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nenuda.ru/nuda/222/221924/221924_html_36f1298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143248"/>
            <a:ext cx="3214710" cy="152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p.userapi.com/c626628/v626628053/9904c/rib1FEvZlN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25144"/>
            <a:ext cx="273630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3201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садики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928669"/>
          <a:ext cx="8786874" cy="5286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6874"/>
              </a:tblGrid>
              <a:tr h="106018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«</a:t>
                      </a:r>
                      <a:r>
                        <a:rPr lang="ru-RU" sz="20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Кояшкай</a:t>
                      </a:r>
                      <a:r>
                        <a:rPr lang="ru-RU" sz="20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01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Кубаляк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018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Миляшкай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018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«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Лайсан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                    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566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«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Карлыгач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muslumovo.tatarstan.ru/rus/file/news/1361_4686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980728"/>
            <a:ext cx="23888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edu.tatar.ru/upload/organization/41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780928"/>
            <a:ext cx="250033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edu.tatar.ru/upload/organization/41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928670"/>
            <a:ext cx="2428892" cy="156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edu.tatar.ru/upload/organization/41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140968"/>
            <a:ext cx="2244788" cy="200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edu.tatar.ru/upload/organization/419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725144"/>
            <a:ext cx="2414072" cy="148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5"/>
            <a:ext cx="8175282" cy="84015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    Детская школа искусств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7" name="Рисунок 6"/>
          <p:cNvSpPr>
            <a:spLocks noGrp="1"/>
          </p:cNvSpPr>
          <p:nvPr>
            <p:ph type="pic" idx="1"/>
          </p:nvPr>
        </p:nvSpPr>
        <p:spPr>
          <a:xfrm>
            <a:off x="1979712" y="620688"/>
            <a:ext cx="5486400" cy="4114800"/>
          </a:xfrm>
        </p:spPr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512" y="2828784"/>
            <a:ext cx="3168352" cy="28324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/>
                </a:solidFill>
              </a:rPr>
              <a:t>В этом году музыкальная школа отмечает свою 51 годовщину .</a:t>
            </a:r>
            <a:endParaRPr lang="ru-RU" sz="2800" b="1" dirty="0">
              <a:solidFill>
                <a:schemeClr val="bg2"/>
              </a:solidFill>
            </a:endParaRPr>
          </a:p>
        </p:txBody>
      </p:sp>
      <p:pic>
        <p:nvPicPr>
          <p:cNvPr id="6" name="Рисунок 5" descr="https://im0-tub-ru.yandex.net/i?id=37e0ef804e37fd5edb7cbfb0fc9f8e36&amp;n=33&amp;h=215&amp;w=28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5832648" cy="4608512"/>
          </a:xfrm>
          <a:prstGeom prst="rect">
            <a:avLst/>
          </a:prstGeom>
          <a:noFill/>
          <a:ln w="3492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930404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</a:t>
            </a:r>
            <a:r>
              <a:rPr lang="ru-RU" dirty="0" smtClean="0">
                <a:solidFill>
                  <a:schemeClr val="bg2"/>
                </a:solidFill>
              </a:rPr>
              <a:t>Наш парк «Победы»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2050" name="Picture 2" descr="C:\Users\Светлана Анасовна\Desktop\мои фото\Фото 1б класс\URgyF2wEQ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96752"/>
            <a:ext cx="4392488" cy="3294366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3888431" cy="259228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Содержимое 8" descr="http://tatfrontu.ru/gallery2/d/76961-2/dsc02616.jpg"/>
          <p:cNvPicPr>
            <a:picLocks noGrp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3816424" cy="299695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Рисунок 9" descr="http://tatfrontu.ru/gallery2/d/32484-1/dsc026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988840"/>
            <a:ext cx="3384376" cy="2564904"/>
          </a:xfrm>
          <a:prstGeom prst="rect">
            <a:avLst/>
          </a:prstGeom>
          <a:noFill/>
          <a:ln w="31750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4" name="Содержимое 3" descr="https://im0-tub-ru.yandex.net/i?id=c78790f4bf3f7a1dfea7439493640bae&amp;n=33&amp;h=215&amp;w=323"/>
          <p:cNvPicPr>
            <a:picLocks noGrp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51520" y="476672"/>
            <a:ext cx="2987824" cy="201622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Парк «</a:t>
            </a:r>
            <a:r>
              <a:rPr lang="ru-RU" dirty="0" err="1" smtClean="0"/>
              <a:t>Курай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" name="Содержимое 8" descr="http://prokazan.ru/userfiles/images/image-08-2016/28865528070_5a6c2531e4_o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571768" cy="193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августа состоялось торжественное открытие парка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в п.Муслюмово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 открытии приняли участие Президент Республики Татарстан Рустам Минниханов, Глава Муслюмовского района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Рамиль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Муллин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помощник Президента Татарстана Наталия Фишман.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Светлана Анасовна\Desktop\28527223684_7ab2c1c085_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725144"/>
            <a:ext cx="2850352" cy="188835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3485540" cy="230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428604"/>
            <a:ext cx="5072098" cy="928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Парк «Пушкин»</a:t>
            </a:r>
            <a:endParaRPr lang="ru-RU" dirty="0"/>
          </a:p>
        </p:txBody>
      </p:sp>
      <p:pic>
        <p:nvPicPr>
          <p:cNvPr id="14337" name="Picture 1" descr="C:\Users\Дом\Desktop\‫семья 2017\IMG-20160416-WA0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9992" y="4293096"/>
            <a:ext cx="2232247" cy="234888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139952" y="1428736"/>
            <a:ext cx="32181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28 августа,  Президент Республики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Татарстан Рустам Минниханов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рабочим визитом посетил Муслюмово. Здесь открылся сквер Пушкина, реализован уникальный проект нового открытого городского пространства. </a:t>
            </a:r>
          </a:p>
        </p:txBody>
      </p:sp>
      <p:pic>
        <p:nvPicPr>
          <p:cNvPr id="8" name="Рисунок 7" descr="https://pp.userapi.com/c636121/v636121053/a893/w2lVKgRvCS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2952328" cy="3454103"/>
          </a:xfrm>
          <a:prstGeom prst="rect">
            <a:avLst/>
          </a:prstGeom>
          <a:noFill/>
          <a:ln w="31750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7504" y="3068960"/>
            <a:ext cx="1822993" cy="2304256"/>
          </a:xfrm>
          <a:prstGeom prst="rect">
            <a:avLst/>
          </a:prstGeom>
          <a:noFill/>
          <a:ln w="31750">
            <a:solidFill>
              <a:srgbClr val="66FF33"/>
            </a:solidFill>
            <a:miter lim="800000"/>
            <a:headEnd/>
            <a:tailEnd/>
          </a:ln>
          <a:effectLst/>
        </p:spPr>
      </p:pic>
      <p:pic>
        <p:nvPicPr>
          <p:cNvPr id="3077" name="Picture 5" descr="C:\Users\Светлана Анасовна\Desktop\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3360373" cy="2520280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571868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Прибрежная зона</a:t>
            </a:r>
            <a:br>
              <a:rPr lang="ru-RU" sz="2400" dirty="0" smtClean="0"/>
            </a:br>
            <a:r>
              <a:rPr lang="ru-RU" sz="2400" dirty="0" smtClean="0"/>
              <a:t> «</a:t>
            </a:r>
            <a:r>
              <a:rPr lang="ru-RU" sz="2400" dirty="0" err="1" smtClean="0"/>
              <a:t>Кояшлы</a:t>
            </a:r>
            <a:r>
              <a:rPr lang="ru-RU" sz="2400" dirty="0" smtClean="0"/>
              <a:t> </a:t>
            </a:r>
            <a:r>
              <a:rPr lang="ru-RU" sz="2400" dirty="0" err="1" smtClean="0"/>
              <a:t>Ык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 rot="20773413">
            <a:off x="158434" y="3485509"/>
            <a:ext cx="1872208" cy="1556792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4857752" y="1142984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 rot="1068300">
            <a:off x="2176341" y="3439914"/>
            <a:ext cx="1728192" cy="1556792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Прямоугольник 7"/>
          <p:cNvSpPr/>
          <p:nvPr/>
        </p:nvSpPr>
        <p:spPr>
          <a:xfrm>
            <a:off x="4355976" y="692696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22 августа в п. Муслюмово Президент Республики Татарстан Рустам Минниханов  открыл набережную «Солнечный Ик»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ветлана Анасовна\Desktop\28538438923_df9a805597_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372" y="2708920"/>
            <a:ext cx="4903949" cy="338437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869160"/>
            <a:ext cx="3096344" cy="1820312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3384376" cy="2250610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357188"/>
            <a:ext cx="8429653" cy="1571625"/>
          </a:xfrm>
        </p:spPr>
        <p:txBody>
          <a:bodyPr/>
          <a:lstStyle/>
          <a:p>
            <a:pPr algn="ctr"/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58204" cy="3357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</a:t>
            </a:r>
          </a:p>
          <a:p>
            <a:pPr>
              <a:buNone/>
            </a:pPr>
            <a:r>
              <a:rPr lang="ru-RU" dirty="0" smtClean="0"/>
              <a:t>    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Собрать и изучить информацию об истории родного села Муслюмово, о примечательных местах.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320040"/>
            <a:ext cx="3357586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Библиотека</a:t>
            </a:r>
            <a:endParaRPr lang="ru-RU" dirty="0"/>
          </a:p>
        </p:txBody>
      </p:sp>
      <p:pic>
        <p:nvPicPr>
          <p:cNvPr id="4" name="Содержимое 3" descr="http://muslumovo.tatarstan.ru/file/%D0%A6%D0%91(1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3143272" cy="2890845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43372" y="620688"/>
            <a:ext cx="4857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0" dirty="0" smtClean="0">
                <a:latin typeface="Times New Roman" pitchFamily="18" charset="0"/>
                <a:cs typeface="Times New Roman" pitchFamily="18" charset="0"/>
              </a:rPr>
              <a:t>        В 2014 году библиотеки района обслужили 18001 читателей, выдали 396418 документов, число посещений составило 260463. При ЦБ созданы единые отделы:  отдел обслуживания; методико-библиографический отдел; отдел комплектования и обработки литературы; Книжный фонд "ЦБ"  составляет 325319 экземпляров.  Из них 153077 документа на татарском языке. "ЦБ" выписывает  37 названий журналов и газет. 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ветлана Анасовна\Desktop\print_954087_1309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3693594" cy="2376264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320040"/>
            <a:ext cx="3552828" cy="680068"/>
          </a:xfrm>
        </p:spPr>
        <p:txBody>
          <a:bodyPr>
            <a:normAutofit/>
          </a:bodyPr>
          <a:lstStyle/>
          <a:p>
            <a:r>
              <a:rPr lang="ru-RU" dirty="0" smtClean="0"/>
              <a:t>Музей</a:t>
            </a:r>
            <a:endParaRPr lang="ru-RU" dirty="0"/>
          </a:p>
        </p:txBody>
      </p:sp>
      <p:pic>
        <p:nvPicPr>
          <p:cNvPr id="4" name="Содержимое 3" descr="https://im0-tub-ru.yandex.net/i?id=2c276d0ffe1e208239d5ee55b2ee0221&amp;n=33&amp;h=215&amp;w=32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500430" cy="3000372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6" name="Picture 2" descr="http://cs01.services.mya5.ru/DwABAIQAzQFyAc0BDv_D-w8/oOigaxR98UGtXyIXkzh02w/sv/image/80/41/1c/347665/37/%D0%98%D0%B7%D0%B1%D1%8B.jpg?14678746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3428992" cy="3143248"/>
          </a:xfrm>
          <a:prstGeom prst="rect">
            <a:avLst/>
          </a:prstGeom>
          <a:noFill/>
          <a:ln w="31750">
            <a:solidFill>
              <a:srgbClr val="66FF33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139952" y="980728"/>
            <a:ext cx="47846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Одним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объектов, которые стоит посетить гостям Муслюмовского района является "Муслюмовский краеведческий музей". Здесь вы найдете много нового и интересного для себя, узнаете историю нашего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края.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ознакомитесь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героями и ветеранами различных воин, вспомните о временах советского периода, ознакомитесь с экспозициями, представленными в "Выставочном зале", получите информацию на интересующие вас вопросы о нашем крае. Ждем всех желающих посетить наш музей.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42852"/>
            <a:ext cx="3286125" cy="178596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              Наш клуб</a:t>
            </a:r>
            <a:endParaRPr lang="ru-RU" dirty="0"/>
          </a:p>
        </p:txBody>
      </p:sp>
      <p:pic>
        <p:nvPicPr>
          <p:cNvPr id="4" name="Содержимое 3" descr="http://muslumovo.tatarstan.ru/file/%D0%9D%D0%BE%D0%B2%D1%8B%D0%B9%20%D1%80%D0%B8%D1%81%D1%83%D0%BD%D0%BE%D0%BA(167).pn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928802"/>
            <a:ext cx="34289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pp.userapi.com/c639418/v639418142/1c538/NCE-coMY7oQ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29132"/>
            <a:ext cx="34289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139952" y="764704"/>
            <a:ext cx="47525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РДК проводятся различные конкурсные развлекательные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мероприятия, фестивали, литературно-музыкальные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вечера, встречи,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концерты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  Вместе с ними посетителям клуба предлагаются конкурсы КВН, спектакли, шоу-программы, традиционные праздники, викторины, проводятся  праздники улиц, 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также тематические дискотеки для молодежи.</a:t>
            </a:r>
          </a:p>
        </p:txBody>
      </p:sp>
      <p:pic>
        <p:nvPicPr>
          <p:cNvPr id="5122" name="Picture 2" descr="C:\Users\Светлана Анасовна\Desktop\bf2e45f2a712c008b01257720dfd39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149080"/>
            <a:ext cx="3816424" cy="25426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09600" y="1571612"/>
            <a:ext cx="7924800" cy="455455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У каждого человека есть своя малая родина. Это место, где человек родился, вырос. Для меня малая Родина – моё любимое село Муслюмово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Хочу, чтобы  все дети  любили малую Родину так же, как и я. Думаю, что наше село 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достоино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уважения и восхищения.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Благодаря этому проекту я расширил свой кругозор, с большим интересом  работал над своим проектом. Исследовательская работа оказалась увлекательным и познавательным делом.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Как   велика моя Россия дорогая,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И мест красивых много есть – я это знаю,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Но нет прекрасней и милей родного края,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Его я в жизни ни на что не променяю.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Использованная литература: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7778824" cy="4068763"/>
          </a:xfrm>
        </p:spPr>
        <p:txBody>
          <a:bodyPr/>
          <a:lstStyle/>
          <a:p>
            <a:pPr>
              <a:buNone/>
            </a:pPr>
            <a:endParaRPr lang="ru-RU" sz="2000" dirty="0" smtClean="0"/>
          </a:p>
          <a:p>
            <a:r>
              <a:rPr lang="ru-RU" b="1" dirty="0" smtClean="0"/>
              <a:t>1. «М</a:t>
            </a:r>
            <a:r>
              <a:rPr lang="tt-RU" b="1" dirty="0" smtClean="0"/>
              <a:t>өслим төбәге”, “Яр Чаллы типографиясе, 2003, 5 бит</a:t>
            </a:r>
            <a:endParaRPr lang="ru-RU" b="1" dirty="0" smtClean="0"/>
          </a:p>
          <a:p>
            <a:r>
              <a:rPr lang="tt-RU" b="1" dirty="0" smtClean="0"/>
              <a:t>2. Интернет ресурс “Википедия” </a:t>
            </a:r>
            <a:r>
              <a:rPr lang="tt-RU" b="1" u="sng" dirty="0" smtClean="0">
                <a:hlinkClick r:id="rId2"/>
              </a:rPr>
              <a:t>https://ru.wikipedia.org/wiki/</a:t>
            </a:r>
            <a:endParaRPr lang="ru-RU" b="1" dirty="0" smtClean="0"/>
          </a:p>
          <a:p>
            <a:pPr>
              <a:buNone/>
            </a:pP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81518" cy="4068763"/>
          </a:xfrm>
        </p:spPr>
        <p:txBody>
          <a:bodyPr/>
          <a:lstStyle/>
          <a:p>
            <a:pPr>
              <a:buNone/>
            </a:pP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900igr.net/datas/geografija/Priroda-Rossii/0011-011-Spasibo-za-vnimanie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5" y="285728"/>
            <a:ext cx="4429153" cy="5929335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    </a:t>
            </a:r>
            <a:r>
              <a:rPr lang="ru-RU" sz="1600" b="1" dirty="0" smtClean="0"/>
              <a:t>   </a:t>
            </a:r>
          </a:p>
          <a:p>
            <a:pPr>
              <a:buNone/>
            </a:pPr>
            <a:r>
              <a:rPr lang="ru-RU" sz="1500" b="1" dirty="0" smtClean="0"/>
              <a:t>            Меня зовут Наргиз Шаймиев. Я закончил 1 класс. У нас был классный час на тему «Моя малая Родина». Было сказано очень много теплых слов о нашем прекрасном районе и о селе Муслюмово , прочитаны стихи и спеты песни о крае , где мы родились и живем. </a:t>
            </a:r>
          </a:p>
          <a:p>
            <a:r>
              <a:rPr lang="ru-RU" sz="1500" b="1" dirty="0" smtClean="0"/>
              <a:t>       Я решил вместе с сестрой собрать материал о своем селе , побольше узнать историю его развития, потому что моё любимое село с каждым годом развивается, преображается. Наше Муслюмово посещают много знаменитых людей, в том числе и президент Татарстана Минниханов Рустам Нургалиевич. Я хочу, чтобы каждый ученик нашей школы полюбил наше село так, как его люблю я. Каждый человек должен знать  о свой  малой  Родине, о знаменитых людях нашего села, о достопримечательностях.</a:t>
            </a:r>
          </a:p>
          <a:p>
            <a:endParaRPr lang="ru-RU" dirty="0"/>
          </a:p>
        </p:txBody>
      </p:sp>
      <p:pic>
        <p:nvPicPr>
          <p:cNvPr id="1026" name="Picture 2" descr="C:\Users\Светлана Анасовна\Desktop\шаймиев Н. 1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2808312" cy="44817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357188"/>
            <a:ext cx="3349005" cy="1631652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476672"/>
            <a:ext cx="4573712" cy="5162327"/>
          </a:xfrm>
        </p:spPr>
        <p:txBody>
          <a:bodyPr/>
          <a:lstStyle/>
          <a:p>
            <a:r>
              <a:rPr lang="ru-RU" b="1" dirty="0" smtClean="0"/>
              <a:t> 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из нас должен любить свою семью, свое село, свою страну. Наша задача - вырасти достойными людьми, патриотами своей Родины, ведь за нами будущее!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Светлана Анасовна\Desktop\кар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4401519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571500"/>
            <a:ext cx="7972452" cy="199340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Объектом исследования является</a:t>
            </a:r>
            <a:b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село Муслюмово Муслюмовского района.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779912" y="2276872"/>
            <a:ext cx="5364088" cy="3938210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Предметом исследования являются: родной район, его символика,  достопримечательности.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543829" cy="1993404"/>
          </a:xfrm>
          <a:prstGeom prst="rect">
            <a:avLst/>
          </a:prstGeom>
          <a:noFill/>
          <a:ln w="31750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3456384" cy="1944216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Гипотеза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0"/>
            <a:ext cx="4786313" cy="530634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</a:t>
            </a:r>
          </a:p>
          <a:p>
            <a:endParaRPr lang="ru-RU" sz="2400" dirty="0" smtClean="0"/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Если каждый ученик нашей школы с детских лет будет интересоваться и знать историю своего села, своей улицы, своего народа, то он вырастет настоящим патриотом своей Родины, будет беречь и защищать её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C:\Users\Светлана Анасовна\Desktop\mus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312368" cy="22089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7171" name="Picture 3" descr="C:\Users\Светлана Анасовна\Desktop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3383698" cy="1903331"/>
          </a:xfrm>
          <a:prstGeom prst="rect">
            <a:avLst/>
          </a:prstGeom>
          <a:noFill/>
          <a:ln w="34925">
            <a:solidFill>
              <a:srgbClr val="66FF33"/>
            </a:solidFill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pPr algn="ctr"/>
            <a:r>
              <a:rPr lang="ru-RU" dirty="0" smtClean="0"/>
              <a:t>О Муслюмове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324492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/>
              <a:t>   Район образован 10 августа 1930 г. Территория района до 1920 года находилась в Мензелинском уезде Уфимской губернии, а с 1920 года по 1930 год в Мензелинском кантоне.</a:t>
            </a:r>
          </a:p>
          <a:p>
            <a:pPr algn="just"/>
            <a:r>
              <a:rPr lang="ru-RU" sz="1600" b="1" dirty="0" smtClean="0"/>
              <a:t>   12 октября 1959 года в состав Муслюмовского района вошла часть упраздненного Калининского района. </a:t>
            </a:r>
          </a:p>
          <a:p>
            <a:pPr algn="just"/>
            <a:r>
              <a:rPr lang="ru-RU" sz="1600" b="1" dirty="0" smtClean="0"/>
              <a:t>    4 января 1963 года территория Муслюмовского района вошла в состав Мензелинского и Сарманского районов. </a:t>
            </a:r>
          </a:p>
          <a:p>
            <a:pPr algn="just"/>
            <a:r>
              <a:rPr lang="ru-RU" sz="1600" b="1" dirty="0" smtClean="0"/>
              <a:t>     12 января 1965 года Муслюмовский район был вновь образован. </a:t>
            </a:r>
          </a:p>
          <a:p>
            <a:pPr algn="just"/>
            <a:r>
              <a:rPr lang="ru-RU" sz="1600" b="1" dirty="0" smtClean="0"/>
              <a:t>     Муслюмово находится в 319 км к юго-востоку от Казани. Расположен на реке Ик (приток Камы), в 110 км  к северо-востоку от железнодорожной станции Бугульма. Автодорога Муслюмово-Азнакаево. </a:t>
            </a:r>
          </a:p>
          <a:p>
            <a:pPr algn="just"/>
            <a:r>
              <a:rPr lang="ru-RU" sz="1600" b="1" dirty="0" smtClean="0"/>
              <a:t>      Расположен на востоке Республики Татарстан, граничит Азнакаевским, Мензелинском, Сарманскими, Актанышскими районами нашей республики и Бакалинским районом Республики Башкорстан. </a:t>
            </a:r>
          </a:p>
          <a:p>
            <a:pPr algn="just"/>
            <a:r>
              <a:rPr lang="ru-RU" sz="1600" b="1" dirty="0" smtClean="0"/>
              <a:t>      В районе имеются 71 населённый пункт, из них 57 татарских, 8 русских, 3 русско-татарских и 3 марийских.</a:t>
            </a:r>
          </a:p>
          <a:p>
            <a:pPr algn="just"/>
            <a:r>
              <a:rPr lang="ru-RU" sz="1600" b="1" dirty="0" smtClean="0"/>
              <a:t>     Население – 22 тысячи 272 человека. Основную часть составляют татары – 89,9%, русские – 6,3%, марийцы – 2,7%.</a:t>
            </a:r>
          </a:p>
          <a:p>
            <a:pPr algn="just"/>
            <a:r>
              <a:rPr lang="ru-RU" sz="1600" b="1" dirty="0" smtClean="0"/>
              <a:t>      В районе функционируют 16 средних, 11 основных, 24 начальных, 1 профильный лицей, 1 коррекционная школа-интернет, Центр внешкольный работы (ЦВР), ДЮСШ, Школа искусств, профессиональное училище, 29 детских садов.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pPr algn="ctr"/>
            <a:r>
              <a:rPr lang="ru-RU" dirty="0" smtClean="0"/>
              <a:t> Муслюмово в прошлом…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013176"/>
            <a:ext cx="1810544" cy="1311424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1600" b="1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764704"/>
            <a:ext cx="3312368" cy="22028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08920"/>
            <a:ext cx="2765293" cy="207397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653136"/>
            <a:ext cx="3120346" cy="1872208"/>
          </a:xfrm>
          <a:prstGeom prst="rect">
            <a:avLst/>
          </a:prstGeom>
          <a:noFill/>
          <a:ln w="25400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9225" name="Picture 9" descr="C:\Users\Светлана Анасовна\Desktop\59948625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2488" y="3429000"/>
            <a:ext cx="3671512" cy="259228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548680"/>
            <a:ext cx="3312368" cy="2205091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908720"/>
            <a:ext cx="2664296" cy="1998222"/>
          </a:xfrm>
          <a:prstGeom prst="rect">
            <a:avLst/>
          </a:prstGeom>
          <a:noFill/>
          <a:ln w="158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9224" name="Picture 8" descr="C:\Users\Светлана Анасовна\Desktop\01s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2492896"/>
            <a:ext cx="3137520" cy="2324089"/>
          </a:xfrm>
          <a:prstGeom prst="rect">
            <a:avLst/>
          </a:prstGeom>
          <a:noFill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4653136"/>
            <a:ext cx="2808312" cy="203649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2071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Глава Муслюмовского района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Муллин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Рамиль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Хамзович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612576" y="5229200"/>
            <a:ext cx="10729192" cy="1340768"/>
          </a:xfrm>
          <a:noFill/>
          <a:ln>
            <a:noFill/>
          </a:ln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4500" b="1" dirty="0" smtClean="0"/>
              <a:t>Он является </a:t>
            </a:r>
          </a:p>
          <a:p>
            <a:pPr algn="ctr">
              <a:buNone/>
            </a:pPr>
            <a:r>
              <a:rPr lang="ru-RU" sz="4500" b="1" dirty="0" smtClean="0"/>
              <a:t>главой муниципального  образования </a:t>
            </a:r>
          </a:p>
          <a:p>
            <a:pPr algn="ctr">
              <a:buNone/>
            </a:pPr>
            <a:r>
              <a:rPr lang="ru-RU" sz="4500" b="1" dirty="0" smtClean="0"/>
              <a:t>с сентября 2013 года.</a:t>
            </a:r>
          </a:p>
          <a:p>
            <a:endParaRPr lang="ru-RU" dirty="0"/>
          </a:p>
        </p:txBody>
      </p:sp>
      <p:pic>
        <p:nvPicPr>
          <p:cNvPr id="4" name="Рисунок 3" descr="http://muslumovo.tatarstan.ru/file/Image/22(2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412776"/>
            <a:ext cx="5256584" cy="381642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Тема1">
  <a:themeElements>
    <a:clrScheme name="Office Theme 13">
      <a:dk1>
        <a:srgbClr val="808080"/>
      </a:dk1>
      <a:lt1>
        <a:srgbClr val="FFFFFF"/>
      </a:lt1>
      <a:dk2>
        <a:srgbClr val="5E2420"/>
      </a:dk2>
      <a:lt2>
        <a:srgbClr val="FFFFFF"/>
      </a:lt2>
      <a:accent1>
        <a:srgbClr val="D29F29"/>
      </a:accent1>
      <a:accent2>
        <a:srgbClr val="C04527"/>
      </a:accent2>
      <a:accent3>
        <a:srgbClr val="B6ACAB"/>
      </a:accent3>
      <a:accent4>
        <a:srgbClr val="DADADA"/>
      </a:accent4>
      <a:accent5>
        <a:srgbClr val="E5CDAC"/>
      </a:accent5>
      <a:accent6>
        <a:srgbClr val="AE3E22"/>
      </a:accent6>
      <a:hlink>
        <a:srgbClr val="B89749"/>
      </a:hlink>
      <a:folHlink>
        <a:srgbClr val="B58346"/>
      </a:folHlink>
    </a:clrScheme>
    <a:fontScheme name="Тема Offi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808080"/>
        </a:dk1>
        <a:lt1>
          <a:srgbClr val="FFFFFF"/>
        </a:lt1>
        <a:dk2>
          <a:srgbClr val="5E2420"/>
        </a:dk2>
        <a:lt2>
          <a:srgbClr val="FFFFFF"/>
        </a:lt2>
        <a:accent1>
          <a:srgbClr val="D29F29"/>
        </a:accent1>
        <a:accent2>
          <a:srgbClr val="C04527"/>
        </a:accent2>
        <a:accent3>
          <a:srgbClr val="B6ACAB"/>
        </a:accent3>
        <a:accent4>
          <a:srgbClr val="DADADA"/>
        </a:accent4>
        <a:accent5>
          <a:srgbClr val="E5CDAC"/>
        </a:accent5>
        <a:accent6>
          <a:srgbClr val="AE3E22"/>
        </a:accent6>
        <a:hlink>
          <a:srgbClr val="B89749"/>
        </a:hlink>
        <a:folHlink>
          <a:srgbClr val="B5834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4">
        <a:dk1>
          <a:srgbClr val="5C1F00"/>
        </a:dk1>
        <a:lt1>
          <a:srgbClr val="FFFFFF"/>
        </a:lt1>
        <a:dk2>
          <a:srgbClr val="5E2420"/>
        </a:dk2>
        <a:lt2>
          <a:srgbClr val="FFFFFF"/>
        </a:lt2>
        <a:accent1>
          <a:srgbClr val="713E39"/>
        </a:accent1>
        <a:accent2>
          <a:srgbClr val="BE7960"/>
        </a:accent2>
        <a:accent3>
          <a:srgbClr val="B6ACAB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Апекс">
  <a:themeElements>
    <a:clrScheme name="Другая 2">
      <a:dk1>
        <a:srgbClr val="FFFF00"/>
      </a:dk1>
      <a:lt1>
        <a:sysClr val="window" lastClr="FFFFFF"/>
      </a:lt1>
      <a:dk2>
        <a:srgbClr val="FFFF00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ritingDesignTemplate">
  <a:themeElements>
    <a:clrScheme name="WritingDesignTemplat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WritingDesign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ritingDesign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ation2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ленький цветоч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1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25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1357</TotalTime>
  <Words>920</Words>
  <Application>Microsoft Office PowerPoint</Application>
  <PresentationFormat>Экран (4:3)</PresentationFormat>
  <Paragraphs>105</Paragraphs>
  <Slides>25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Тема1</vt:lpstr>
      <vt:lpstr>Тема5</vt:lpstr>
      <vt:lpstr>Presentation2</vt:lpstr>
      <vt:lpstr>аленький цветочек</vt:lpstr>
      <vt:lpstr>1_Тема1</vt:lpstr>
      <vt:lpstr>Тема13</vt:lpstr>
      <vt:lpstr>Тема15</vt:lpstr>
      <vt:lpstr>Метро</vt:lpstr>
      <vt:lpstr>Тема25</vt:lpstr>
      <vt:lpstr>Апекс</vt:lpstr>
      <vt:lpstr>1_Тема Office</vt:lpstr>
      <vt:lpstr>WritingDesignTemplate</vt:lpstr>
      <vt:lpstr>Mod</vt:lpstr>
      <vt:lpstr>Исследовательская работа «Нет прекрасней Родины моей» </vt:lpstr>
      <vt:lpstr>Цель проекта:</vt:lpstr>
      <vt:lpstr> Введение</vt:lpstr>
      <vt:lpstr>Актуальность</vt:lpstr>
      <vt:lpstr>Объектом исследования является село Муслюмово Муслюмовского района.</vt:lpstr>
      <vt:lpstr>Гипотеза</vt:lpstr>
      <vt:lpstr>О Муслюмове</vt:lpstr>
      <vt:lpstr> Муслюмово в прошлом…</vt:lpstr>
      <vt:lpstr>Глава Муслюмовского района   Муллин Рамиль Хамзович   </vt:lpstr>
      <vt:lpstr>Наш   герб</vt:lpstr>
      <vt:lpstr>Наш   флаг</vt:lpstr>
      <vt:lpstr>ОБРАЗОВАНИЕ</vt:lpstr>
      <vt:lpstr>В Муслюмове три школы</vt:lpstr>
      <vt:lpstr>Наши садики </vt:lpstr>
      <vt:lpstr>    Детская школа искусств</vt:lpstr>
      <vt:lpstr>             Наш парк «Победы»</vt:lpstr>
      <vt:lpstr>Парк «Курай»</vt:lpstr>
      <vt:lpstr>           Парк «Пушкин»</vt:lpstr>
      <vt:lpstr>Прибрежная зона  «Кояшлы Ык»</vt:lpstr>
      <vt:lpstr>Библиотека</vt:lpstr>
      <vt:lpstr>Музей</vt:lpstr>
      <vt:lpstr>                  Наш клуб</vt:lpstr>
      <vt:lpstr>Заключение </vt:lpstr>
      <vt:lpstr>Использованная литература: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«Муслюмово родной земли»</dc:title>
  <dc:creator>Дом</dc:creator>
  <cp:lastModifiedBy>Дом</cp:lastModifiedBy>
  <cp:revision>142</cp:revision>
  <dcterms:created xsi:type="dcterms:W3CDTF">2017-05-11T10:23:06Z</dcterms:created>
  <dcterms:modified xsi:type="dcterms:W3CDTF">2018-06-05T17:59:09Z</dcterms:modified>
</cp:coreProperties>
</file>