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59" r:id="rId4"/>
    <p:sldId id="269" r:id="rId5"/>
    <p:sldId id="275" r:id="rId6"/>
    <p:sldId id="271" r:id="rId7"/>
    <p:sldId id="276" r:id="rId8"/>
    <p:sldId id="277" r:id="rId9"/>
    <p:sldId id="272" r:id="rId10"/>
    <p:sldId id="278" r:id="rId11"/>
    <p:sldId id="273" r:id="rId12"/>
    <p:sldId id="282" r:id="rId13"/>
    <p:sldId id="283" r:id="rId14"/>
    <p:sldId id="284" r:id="rId15"/>
    <p:sldId id="291" r:id="rId16"/>
    <p:sldId id="279" r:id="rId17"/>
    <p:sldId id="285" r:id="rId18"/>
    <p:sldId id="289" r:id="rId19"/>
    <p:sldId id="292" r:id="rId20"/>
    <p:sldId id="288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FFFFF"/>
    <a:srgbClr val="EAEAEA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 autoAdjust="0"/>
    <p:restoredTop sz="94660"/>
  </p:normalViewPr>
  <p:slideViewPr>
    <p:cSldViewPr>
      <p:cViewPr>
        <p:scale>
          <a:sx n="102" d="100"/>
          <a:sy n="102" d="100"/>
        </p:scale>
        <p:origin x="-73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2FB08-8B7F-4732-840D-13317ED4DD19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10812-A4D2-42DE-B6E9-B58E95A11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0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812-A4D2-42DE-B6E9-B58E95A1133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33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812-A4D2-42DE-B6E9-B58E95A1133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89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10812-A4D2-42DE-B6E9-B58E95A1133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3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5C35-20A1-4DE8-B74B-3136F5C33DF3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92E6-2F5B-4B22-A13C-7986C9A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95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5C35-20A1-4DE8-B74B-3136F5C33DF3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92E6-2F5B-4B22-A13C-7986C9A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85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5C35-20A1-4DE8-B74B-3136F5C33DF3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92E6-2F5B-4B22-A13C-7986C9A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6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5C35-20A1-4DE8-B74B-3136F5C33DF3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92E6-2F5B-4B22-A13C-7986C9A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5C35-20A1-4DE8-B74B-3136F5C33DF3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92E6-2F5B-4B22-A13C-7986C9A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5C35-20A1-4DE8-B74B-3136F5C33DF3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92E6-2F5B-4B22-A13C-7986C9A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5C35-20A1-4DE8-B74B-3136F5C33DF3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92E6-2F5B-4B22-A13C-7986C9A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82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5C35-20A1-4DE8-B74B-3136F5C33DF3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92E6-2F5B-4B22-A13C-7986C9A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06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5C35-20A1-4DE8-B74B-3136F5C33DF3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92E6-2F5B-4B22-A13C-7986C9A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8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5C35-20A1-4DE8-B74B-3136F5C33DF3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92E6-2F5B-4B22-A13C-7986C9A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67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5C35-20A1-4DE8-B74B-3136F5C33DF3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D92E6-2F5B-4B22-A13C-7986C9A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2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65C35-20A1-4DE8-B74B-3136F5C33DF3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D92E6-2F5B-4B22-A13C-7986C9AD7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8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hyperlink" Target="http://top10x.ru/10-interesnih-factov-o-kosmonavtah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67931" y="1449944"/>
            <a:ext cx="7608139" cy="302431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800" b="1" cap="all" dirty="0" smtClean="0">
                <a:ln w="0"/>
                <a:solidFill>
                  <a:srgbClr val="EAEAEA"/>
                </a:solidFill>
                <a:effectLst>
                  <a:outerShdw dist="63500" dir="1740000" algn="l" rotWithShape="0">
                    <a:schemeClr val="bg2">
                      <a:alpha val="40000"/>
                    </a:schemeClr>
                  </a:outerShdw>
                </a:effectLst>
              </a:rPr>
              <a:t>Космические  </a:t>
            </a:r>
            <a:br>
              <a:rPr lang="ru-RU" sz="8800" b="1" cap="all" dirty="0" smtClean="0">
                <a:ln w="0"/>
                <a:solidFill>
                  <a:srgbClr val="EAEAEA"/>
                </a:solidFill>
                <a:effectLst>
                  <a:outerShdw dist="63500" dir="1740000" algn="l" rotWithShape="0">
                    <a:schemeClr val="bg2">
                      <a:alpha val="40000"/>
                    </a:schemeClr>
                  </a:outerShdw>
                </a:effectLst>
              </a:rPr>
            </a:br>
            <a:r>
              <a:rPr lang="ru-RU" sz="8800" b="1" cap="all" dirty="0" smtClean="0">
                <a:ln w="0"/>
                <a:solidFill>
                  <a:srgbClr val="EAEAEA"/>
                </a:solidFill>
                <a:effectLst>
                  <a:outerShdw dist="63500" dir="1740000" algn="l" rotWithShape="0">
                    <a:schemeClr val="bg2">
                      <a:alpha val="40000"/>
                    </a:schemeClr>
                  </a:outerShdw>
                </a:effectLst>
              </a:rPr>
              <a:t>будни</a:t>
            </a:r>
            <a:endParaRPr lang="ru-RU" sz="8800" b="1" cap="all" dirty="0">
              <a:ln w="0"/>
              <a:solidFill>
                <a:srgbClr val="EAEAEA"/>
              </a:solidFill>
              <a:effectLst>
                <a:outerShdw dist="63500" dir="1740000" algn="l" rotWithShape="0">
                  <a:schemeClr val="bg2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756" y="45000"/>
            <a:ext cx="8964488" cy="676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3528" y="5157192"/>
            <a:ext cx="4124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Автор проекта: 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Учащаяся компьютерной секции: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Бонокина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Дарья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5295691"/>
            <a:ext cx="4124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Педагог:</a:t>
            </a:r>
          </a:p>
          <a:p>
            <a:pPr algn="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Ласкина Наталья Николаевна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6093296"/>
            <a:ext cx="4124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г.Владимир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2017-2018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уч.год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-27384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cap="all" dirty="0">
                <a:solidFill>
                  <a:schemeClr val="bg1"/>
                </a:solidFill>
              </a:rPr>
              <a:t>ПОРТАЛ </a:t>
            </a:r>
            <a:r>
              <a:rPr lang="ru-RU" cap="all" dirty="0" smtClean="0">
                <a:solidFill>
                  <a:schemeClr val="bg1"/>
                </a:solidFill>
              </a:rPr>
              <a:t>ОБРАЗОВАНИЯ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Всероссийский конкурс для школьников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"Юные таланты"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0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669" y="-192088"/>
            <a:ext cx="9431338" cy="724217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427" y="476672"/>
            <a:ext cx="54417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Известен случай, когда астронавт Джон Янг взял с собой сэндвич. Но есть его в условиях невесомости оказалось невероятно сложно. А хлебные крошки, разлетевшись по космическому кораблю, надолго превратили жизнь членов экипажа в кошмар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2" name="Picture 4" descr="http://theinsuranceauthority.com/wp-content/uploads/2016/05/14621836959417-anigif_enhanced-31980-1425215612-2_preview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CCCFF"/>
              </a:clrFrom>
              <a:clrTo>
                <a:srgbClr val="CCC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0494"/>
            <a:ext cx="2894547" cy="173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1371" y="2276872"/>
            <a:ext cx="8538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white"/>
                </a:solidFill>
              </a:rPr>
              <a:t>К восьмидесятым годам советская и американская космическая еда стала достаточно вкусной и разнообразной. В СССР выпускалось около трехсот наименований продуктов, доступных космонавтам во время полета. Сейчас это число сократилось в два раза. </a:t>
            </a:r>
          </a:p>
        </p:txBody>
      </p:sp>
      <p:pic>
        <p:nvPicPr>
          <p:cNvPr id="6" name="Picture 2" descr="ÐÐ¾ÑÐ¼Ð¸ÑÐµÑÐºÐ°Ñ ÐµÐ´Ð° Ð¸Ð»Ð¸ ÑÑÐ¾ ÐµÐ´ÑÑ ÐºÐ¾ÑÐ¼Ð¾Ð½Ð°Ð²ÑÑ ÑÐ¾ÑÐ¾ Ð¸ÑÑÐ¾ÑÐ¸Ñ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78141"/>
            <a:ext cx="3717485" cy="278528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Ð¾ÑÐ¼Ð¸ÑÐµÑÐºÐ°Ñ ÐµÐ´Ð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5"/>
          <a:stretch/>
        </p:blipFill>
        <p:spPr bwMode="auto">
          <a:xfrm>
            <a:off x="4550745" y="3805417"/>
            <a:ext cx="4128518" cy="27580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9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bg1"/>
                </a:solidFill>
              </a:rPr>
              <a:t>Первая совместная космическая трапеза прошла в 1975 году в рамках совместного полета аппаратов Союз и Аполлон. 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К </a:t>
            </a:r>
            <a:r>
              <a:rPr lang="ru-RU" sz="1800" b="1" dirty="0">
                <a:solidFill>
                  <a:schemeClr val="bg1"/>
                </a:solidFill>
              </a:rPr>
              <a:t>этому времени космическая еда стала более совершенной. 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207818"/>
            <a:ext cx="6912767" cy="463155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756" y="45000"/>
            <a:ext cx="8964488" cy="676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581803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b="1" dirty="0">
                <a:solidFill>
                  <a:prstClr val="white"/>
                </a:solidFill>
              </a:rPr>
              <a:t>Советские космонавты подготовили для американских коллег угощение – говяжий язык, рижский хлеб и знаменитый борщ с надписью «водка» на тюбике.</a:t>
            </a:r>
          </a:p>
        </p:txBody>
      </p:sp>
    </p:spTree>
    <p:extLst>
      <p:ext uri="{BB962C8B-B14F-4D97-AF65-F5344CB8AC3E}">
        <p14:creationId xmlns:p14="http://schemas.microsoft.com/office/powerpoint/2010/main" val="1921741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188640"/>
            <a:ext cx="21010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Одежда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0990" y="1268760"/>
            <a:ext cx="386097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Раньше </a:t>
            </a:r>
            <a:r>
              <a:rPr lang="ru-RU" sz="1600" dirty="0" smtClean="0">
                <a:solidFill>
                  <a:schemeClr val="bg1"/>
                </a:solidFill>
              </a:rPr>
              <a:t>космонавт не снимал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скафандр</a:t>
            </a:r>
            <a:r>
              <a:rPr lang="ru-RU" sz="1600" dirty="0">
                <a:solidFill>
                  <a:schemeClr val="bg1"/>
                </a:solidFill>
              </a:rPr>
              <a:t> </a:t>
            </a:r>
            <a:endParaRPr lang="ru-RU" sz="16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chemeClr val="bg1"/>
                </a:solidFill>
              </a:rPr>
              <a:t>на</a:t>
            </a:r>
            <a:r>
              <a:rPr lang="ru-RU" sz="1600" dirty="0">
                <a:solidFill>
                  <a:schemeClr val="bg1"/>
                </a:solidFill>
              </a:rPr>
              <a:t> </a:t>
            </a:r>
            <a:r>
              <a:rPr lang="ru-RU" sz="1600" dirty="0" smtClean="0">
                <a:solidFill>
                  <a:schemeClr val="bg1"/>
                </a:solidFill>
              </a:rPr>
              <a:t>протяжении </a:t>
            </a:r>
            <a:r>
              <a:rPr lang="ru-RU" sz="1600" dirty="0">
                <a:solidFill>
                  <a:schemeClr val="bg1"/>
                </a:solidFill>
              </a:rPr>
              <a:t>всего полёта. </a:t>
            </a:r>
            <a:r>
              <a:rPr lang="ru-RU" sz="1600" dirty="0" smtClean="0">
                <a:solidFill>
                  <a:schemeClr val="bg1"/>
                </a:solidFill>
              </a:rPr>
              <a:t>Теперь </a:t>
            </a:r>
            <a:r>
              <a:rPr lang="ru-RU" sz="1600" dirty="0">
                <a:solidFill>
                  <a:schemeClr val="bg1"/>
                </a:solidFill>
              </a:rPr>
              <a:t>в повседневной жизни он облачается в майку с шортами или </a:t>
            </a:r>
            <a:r>
              <a:rPr lang="ru-RU" sz="1600" dirty="0" smtClean="0">
                <a:solidFill>
                  <a:schemeClr val="bg1"/>
                </a:solidFill>
              </a:rPr>
              <a:t>комбинезон и носки. 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Вместо пуговиц — молнии и липучки: они не оторвутся.</a:t>
            </a:r>
          </a:p>
          <a:p>
            <a:pPr algn="just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2792" y="4277995"/>
            <a:ext cx="432048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chemeClr val="bg1"/>
                </a:solidFill>
              </a:rPr>
              <a:t>Чем больше карманов, тем лучше. Но расположены они совсем не так, как привыкли мы. 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Нагрудные </a:t>
            </a:r>
            <a:r>
              <a:rPr lang="ru-RU" sz="1600" dirty="0">
                <a:solidFill>
                  <a:schemeClr val="bg1"/>
                </a:solidFill>
              </a:rPr>
              <a:t>косые карманы придумали, когда оказалось, что космонавтам постоянно приходится куда-то класть карандаши и другие мелкие предметы, чтобы они не разлетались.</a:t>
            </a:r>
          </a:p>
        </p:txBody>
      </p:sp>
      <p:pic>
        <p:nvPicPr>
          <p:cNvPr id="2050" name="Picture 2" descr="https://rep.ru/files/ngallery/2017/6/7/f_1496831707_384214/popup/5937d7108763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8231"/>
            <a:ext cx="4392488" cy="29168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756" y="45000"/>
            <a:ext cx="8964488" cy="676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files.adme.ru/files/news/part_161/1615165/5974215-person-woman-vehicle-space-profession-mission-760569-pxherecom-1507709467-650-a2947fba66-151064539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8"/>
          <a:stretch/>
        </p:blipFill>
        <p:spPr bwMode="auto">
          <a:xfrm>
            <a:off x="378414" y="3826206"/>
            <a:ext cx="3977562" cy="277282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6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506" y="3837993"/>
            <a:ext cx="2771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Одежду на борту не стирают, а упаковывают в специальный контейнер, после чего он сгорает в атмосфере.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21611"/>
            <a:ext cx="46308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 процессе работы, когда работникам станции необходимо на что-то опереться, они цепляются за выступы, поэтому стопа часто травмируется, поэтому особенно популярны на станции махровые </a:t>
            </a:r>
            <a:r>
              <a:rPr lang="ru-RU" b="1" dirty="0">
                <a:solidFill>
                  <a:schemeClr val="bg1"/>
                </a:solidFill>
              </a:rPr>
              <a:t>носки с двойным вкладышем</a:t>
            </a:r>
            <a:r>
              <a:rPr lang="ru-RU" dirty="0">
                <a:solidFill>
                  <a:schemeClr val="bg1"/>
                </a:solidFill>
              </a:rPr>
              <a:t> на стопе. </a:t>
            </a:r>
          </a:p>
        </p:txBody>
      </p:sp>
      <p:pic>
        <p:nvPicPr>
          <p:cNvPr id="3074" name="Picture 2" descr="https://files.adme.ru/files/news/part_161/1615165/5974015-20907510-2-0-1507896984-0-1508325414-0-1508739760-1508739770-650-1-1508739770-650-973a379115-15106453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10" y="724125"/>
            <a:ext cx="2605623" cy="2341052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756" y="45000"/>
            <a:ext cx="8964488" cy="676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640488" y="6417368"/>
            <a:ext cx="324000" cy="324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7901" y="323364"/>
            <a:ext cx="8384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Обувь </a:t>
            </a:r>
            <a:r>
              <a:rPr lang="ru-RU" dirty="0">
                <a:solidFill>
                  <a:schemeClr val="bg1"/>
                </a:solidFill>
              </a:rPr>
              <a:t>космонавтам на станции нужна только при занятиях спортом на </a:t>
            </a:r>
            <a:r>
              <a:rPr lang="ru-RU" dirty="0" smtClean="0">
                <a:solidFill>
                  <a:schemeClr val="bg1"/>
                </a:solidFill>
              </a:rPr>
              <a:t>тренажере.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cs8.pikabu.ru/post_img/2016/03/02/7/14569179692323794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7" y="3047798"/>
            <a:ext cx="5229391" cy="347754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61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188640"/>
            <a:ext cx="15921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Спорт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921494"/>
            <a:ext cx="83147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T Serif"/>
                <a:cs typeface="Arial" pitchFamily="34" charset="0"/>
              </a:rPr>
              <a:t>На борту Космической станции есть несколько тренажеров. Астронавты обязаны заниматься спортом, так как в невесомости мышцы человека атрофируются, а кости теряют прочность.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756" y="45000"/>
            <a:ext cx="8964488" cy="676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https://rep.ru/files/ngallery/2017/6/7/f_1496831910_345609/popup/5937d7b6ee25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73" y="1988840"/>
            <a:ext cx="5855254" cy="390001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96147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white"/>
                </a:solidFill>
                <a:latin typeface="PT Serif"/>
                <a:cs typeface="Arial" pitchFamily="34" charset="0"/>
              </a:rPr>
              <a:t>Беговых дорожек на станции три. Чтобы на них заниматься космонавты привязывают себя специальными ремнями. </a:t>
            </a:r>
            <a:endParaRPr lang="ru-RU" alt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5724" y="363433"/>
            <a:ext cx="81325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T Serif"/>
                <a:cs typeface="Arial" pitchFamily="34" charset="0"/>
              </a:rPr>
              <a:t>Также на МКС есть велотренажеры и специальное устройство, которое «имитирует гравитацию».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756" y="45000"/>
            <a:ext cx="8964488" cy="676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8640488" y="6417368"/>
            <a:ext cx="324000" cy="324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rep.ru/files/ngallery/2017/6/7/f_1496831910_345609/popup/5937d7b7c2f6d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480720" cy="431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rep.ru/files/ngallery/2017/6/7/f_1496831910_345609/slide/5937d7b6d7ad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87" y="1009764"/>
            <a:ext cx="7394427" cy="461627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5724" y="5730145"/>
            <a:ext cx="8132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bg1"/>
                </a:solidFill>
                <a:latin typeface="PT Serif"/>
                <a:cs typeface="Arial" pitchFamily="34" charset="0"/>
              </a:rPr>
              <a:t>Тренажёр позволяет выполнять целый комплекс упражнений в условиях </a:t>
            </a:r>
            <a:r>
              <a:rPr lang="ru-RU" altLang="ru-RU" dirty="0" err="1">
                <a:solidFill>
                  <a:schemeClr val="bg1"/>
                </a:solidFill>
                <a:latin typeface="PT Serif"/>
                <a:cs typeface="Arial" pitchFamily="34" charset="0"/>
              </a:rPr>
              <a:t>микрогравитации</a:t>
            </a:r>
            <a:r>
              <a:rPr lang="ru-RU" altLang="ru-RU" dirty="0">
                <a:solidFill>
                  <a:schemeClr val="bg1"/>
                </a:solidFill>
                <a:latin typeface="PT Serif"/>
                <a:cs typeface="Arial" pitchFamily="34" charset="0"/>
              </a:rPr>
              <a:t> благодаря сопротивлению силы вакуумных баллонов, — например, приседания или имитацию плавания.</a:t>
            </a:r>
            <a:endParaRPr lang="ru-RU" altLang="ru-RU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Утренние процедуры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268" y="1052736"/>
            <a:ext cx="3960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Зубы чистят </a:t>
            </a:r>
            <a:r>
              <a:rPr lang="ru-RU" dirty="0" smtClean="0">
                <a:solidFill>
                  <a:schemeClr val="bg1"/>
                </a:solidFill>
              </a:rPr>
              <a:t> тоже </a:t>
            </a:r>
            <a:r>
              <a:rPr lang="ru-RU" dirty="0">
                <a:solidFill>
                  <a:schemeClr val="bg1"/>
                </a:solidFill>
              </a:rPr>
              <a:t>с помощью воды из тюбиков и обычной зубной пасты, которая из-за </a:t>
            </a:r>
            <a:r>
              <a:rPr lang="ru-RU" dirty="0" err="1">
                <a:solidFill>
                  <a:schemeClr val="bg1"/>
                </a:solidFill>
              </a:rPr>
              <a:t>микрогравитации</a:t>
            </a:r>
            <a:r>
              <a:rPr lang="ru-RU" dirty="0">
                <a:solidFill>
                  <a:schemeClr val="bg1"/>
                </a:solidFill>
              </a:rPr>
              <a:t> прилипает к щетке. Почистив зубы, космонавты либо глотают зубную пасту (иногда им выдают съедобную), либо выплевывают ее в бумажную салфетку.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Чтобы </a:t>
            </a:r>
            <a:r>
              <a:rPr lang="ru-RU" dirty="0">
                <a:solidFill>
                  <a:schemeClr val="bg1"/>
                </a:solidFill>
              </a:rPr>
              <a:t>вода не расходовалась понапрасну, в систему </a:t>
            </a:r>
            <a:r>
              <a:rPr lang="ru-RU" dirty="0" err="1">
                <a:solidFill>
                  <a:schemeClr val="bg1"/>
                </a:solidFill>
              </a:rPr>
              <a:t>аэросушки</a:t>
            </a:r>
            <a:r>
              <a:rPr lang="ru-RU" dirty="0">
                <a:solidFill>
                  <a:schemeClr val="bg1"/>
                </a:solidFill>
              </a:rPr>
              <a:t> кладутся полотенца и отжатая из них вода перерабатывается и дальше используется на станции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686" y="4746055"/>
            <a:ext cx="8640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white"/>
                </a:solidFill>
              </a:rPr>
              <a:t>Если душевой на космической станции нет, то туалет есть, и даже вполне комфортный: с дверцей-шторкой и маленьким иллюминатором — небольшой уголок уединенности в космосе. В условиях невесомости на орбитальной станции используют </a:t>
            </a:r>
            <a:r>
              <a:rPr lang="ru-RU" dirty="0" err="1">
                <a:solidFill>
                  <a:prstClr val="white"/>
                </a:solidFill>
              </a:rPr>
              <a:t>вентиляторную</a:t>
            </a:r>
            <a:r>
              <a:rPr lang="ru-RU" dirty="0">
                <a:solidFill>
                  <a:prstClr val="white"/>
                </a:solidFill>
              </a:rPr>
              <a:t> всасывающую систему: продукты жизнедеятельности человека, по сути, сдувают потоком воздуха. После всасывания их расщепляют на кислород и воду, и эти составляющие жидких отходов человека снова используются.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08" y="1340768"/>
            <a:ext cx="4608934" cy="283037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756" y="45000"/>
            <a:ext cx="8964488" cy="676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640488" y="6417368"/>
            <a:ext cx="324000" cy="324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7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211287"/>
            <a:ext cx="34034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Душ на борту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18570" r="24068" b="23389"/>
          <a:stretch/>
        </p:blipFill>
        <p:spPr bwMode="auto">
          <a:xfrm>
            <a:off x="4139952" y="2206264"/>
            <a:ext cx="4473153" cy="338297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980728"/>
            <a:ext cx="8339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Вместо душа</a:t>
            </a:r>
            <a:r>
              <a:rPr lang="ru-RU" dirty="0">
                <a:solidFill>
                  <a:schemeClr val="bg1"/>
                </a:solidFill>
                <a:hlinkClick r:id="rId4"/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космонавты раньше использовали влажные салфетки и губки, теперь станция оснащена специальной баней или чехлом, на нижней части установлено устройство по сбору влаги и крепления для фиксации ног человека, используемая </a:t>
            </a:r>
            <a:r>
              <a:rPr lang="ru-RU" b="1" dirty="0">
                <a:solidFill>
                  <a:schemeClr val="bg1"/>
                </a:solidFill>
              </a:rPr>
              <a:t>вода является многоразовой</a:t>
            </a:r>
            <a:r>
              <a:rPr lang="ru-RU" dirty="0">
                <a:solidFill>
                  <a:schemeClr val="bg1"/>
                </a:solidFill>
              </a:rPr>
              <a:t>. 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394754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Чтобы вода не разлеталась по станции, её наносят сразу на кожу — она «приклеивается» благодаря поверхностному натяжению, а дальше её нужно только растереть. 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807005"/>
            <a:ext cx="8339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Чтобы экономить воду, полотенца сушат рядом с вентиляционной системой, которая удерживает и перерабатывает влагу обратно в воду.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756" y="45000"/>
            <a:ext cx="8964488" cy="676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388911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Моющие средства в основном не смываются, а высыхают прямо на коже и волосах: их остаётся только промокнуть полотенцем. </a:t>
            </a:r>
          </a:p>
        </p:txBody>
      </p:sp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640488" y="6417368"/>
            <a:ext cx="324000" cy="324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9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7067" y="11663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8376" y="1039962"/>
            <a:ext cx="496855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В невесомости всё равно где спать, главное - надёжно зафиксировать тело.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На </a:t>
            </a:r>
            <a:r>
              <a:rPr lang="ru-RU" sz="2000" dirty="0">
                <a:solidFill>
                  <a:schemeClr val="bg1"/>
                </a:solidFill>
              </a:rPr>
              <a:t>МКС спальные мешки с молниями прикреплены прямо к стенам.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Кстати</a:t>
            </a:r>
            <a:r>
              <a:rPr lang="ru-RU" sz="2000" dirty="0">
                <a:solidFill>
                  <a:schemeClr val="bg1"/>
                </a:solidFill>
              </a:rPr>
              <a:t>, в каютах российских космонавтов есть иллюминаторы, позволяющие перед сном любоваться видом Земли. А у американцев «окон» нет. 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756" y="45000"/>
            <a:ext cx="8964488" cy="676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624" y="1096757"/>
            <a:ext cx="3042864" cy="459300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079186" y="201414"/>
            <a:ext cx="1484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Сон 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640488" y="6417368"/>
            <a:ext cx="324000" cy="324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cn13.nevsedoma.com.ua/photo/98/2/astron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3789040"/>
            <a:ext cx="4564739" cy="2927176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43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7067" y="11663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852" y="836712"/>
            <a:ext cx="82862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каюте находятся личные вещи, фото родных, музыкальные плееры. Все мелкие предметы (инструменты, карандаши и пр.) либо подсовываются под специальные резинки на стенах, либо крепятся на липучках. Для этого стены МКС обклеены ворсистым материалом. Также на станции много поручней.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407186"/>
            <a:ext cx="6543614" cy="430943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756" y="45000"/>
            <a:ext cx="8964488" cy="676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79186" y="57398"/>
            <a:ext cx="1484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Сон 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640488" y="6417368"/>
            <a:ext cx="324000" cy="324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428" y="332656"/>
            <a:ext cx="8229600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Космическая </a:t>
            </a:r>
            <a:r>
              <a:rPr lang="ru-RU" sz="2400" dirty="0">
                <a:solidFill>
                  <a:schemeClr val="bg1"/>
                </a:solidFill>
              </a:rPr>
              <a:t>эра началась всего чуть больше полувека назад. Для </a:t>
            </a:r>
            <a:r>
              <a:rPr lang="ru-RU" sz="2400" dirty="0" smtClean="0">
                <a:solidFill>
                  <a:schemeClr val="bg1"/>
                </a:solidFill>
              </a:rPr>
              <a:t>нескольких людей </a:t>
            </a:r>
            <a:r>
              <a:rPr lang="ru-RU" sz="2400" dirty="0">
                <a:solidFill>
                  <a:schemeClr val="bg1"/>
                </a:solidFill>
              </a:rPr>
              <a:t>полёт в космос </a:t>
            </a:r>
            <a:r>
              <a:rPr lang="ru-RU" sz="2400" dirty="0" smtClean="0">
                <a:solidFill>
                  <a:schemeClr val="bg1"/>
                </a:solidFill>
              </a:rPr>
              <a:t>это что-то загадочное </a:t>
            </a:r>
            <a:r>
              <a:rPr lang="ru-RU" sz="2400" dirty="0">
                <a:solidFill>
                  <a:schemeClr val="bg1"/>
                </a:solidFill>
              </a:rPr>
              <a:t>и </a:t>
            </a:r>
            <a:r>
              <a:rPr lang="ru-RU" sz="2400" dirty="0" smtClean="0">
                <a:solidFill>
                  <a:schemeClr val="bg1"/>
                </a:solidFill>
              </a:rPr>
              <a:t>недоступное, но для других людей - это второй дом.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tapoc.trbo.yandex.net/tapoc_secure_proxy/cd11d60fac2d67525bbcceaa1b63ca67?url=https%3A%2F%2Fimg3.stockfresh.com%2Ffiles%2Fc%2Fcookelma%2Fm%2F95%2F6716089_stock-photo-international-space-station-and-astrona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48" y="1628800"/>
            <a:ext cx="6251129" cy="4157002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2808" y="6021288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Как живут космонавты там далеко-далеко за облаками?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756" y="45000"/>
            <a:ext cx="8964488" cy="676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7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094" y="1526131"/>
            <a:ext cx="5472608" cy="391909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756" y="45000"/>
            <a:ext cx="8964488" cy="676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0708" y="551723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Вот такая жизнь на орбите. Каждый маленький или взрослый </a:t>
            </a:r>
          </a:p>
          <a:p>
            <a:pPr algn="ctr"/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человек может очутится в космосе по своему. Это может быть во сне или на </a:t>
            </a:r>
            <a:r>
              <a:rPr lang="ru-RU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я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ву. </a:t>
            </a:r>
          </a:p>
          <a:p>
            <a:pPr algn="ctr"/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Может стать даже космонавтом.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0466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bg1"/>
                </a:solidFill>
              </a:rPr>
              <a:t>То, что в обычных условиях представляется делом простым и естественным, о чем мы никогда не задумываемся, в кабине космического корабля превращается в очень сложную, чуть ли не фантастическую проблему.</a:t>
            </a:r>
          </a:p>
        </p:txBody>
      </p:sp>
    </p:spTree>
    <p:extLst>
      <p:ext uri="{BB962C8B-B14F-4D97-AF65-F5344CB8AC3E}">
        <p14:creationId xmlns:p14="http://schemas.microsoft.com/office/powerpoint/2010/main" val="397061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60877"/>
            <a:ext cx="8568952" cy="61364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279336" y="332655"/>
            <a:ext cx="6657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просмотр!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756" y="45000"/>
            <a:ext cx="8964488" cy="676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645024"/>
            <a:ext cx="8352928" cy="304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756" y="45000"/>
            <a:ext cx="8964488" cy="676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73595" y="692696"/>
            <a:ext cx="2396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0"/>
                <a:solidFill>
                  <a:srgbClr val="EAEAEA"/>
                </a:solidFill>
                <a:effectLst>
                  <a:outerShdw dist="63500" dir="1740000" algn="l" rotWithShape="0">
                    <a:schemeClr val="bg2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Меню</a:t>
            </a:r>
            <a:r>
              <a:rPr lang="ru-RU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</a:t>
            </a:r>
            <a:endParaRPr lang="ru-R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28570" y="1988840"/>
            <a:ext cx="522375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cap="all" dirty="0">
                <a:ln w="0"/>
                <a:solidFill>
                  <a:srgbClr val="EAEAEA"/>
                </a:solidFill>
                <a:effectLst>
                  <a:outerShdw dist="63500" dir="1740000" algn="l" rotWithShape="0">
                    <a:schemeClr val="bg2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hlinkClick r:id="rId2" action="ppaction://hlinksldjump"/>
              </a:rPr>
              <a:t>Питание на орбите</a:t>
            </a:r>
            <a:endParaRPr lang="ru-RU" sz="2800" b="1" cap="all" dirty="0">
              <a:ln w="0"/>
              <a:solidFill>
                <a:srgbClr val="EAEAEA"/>
              </a:solidFill>
              <a:effectLst>
                <a:outerShdw dist="63500" dir="1740000" algn="l" rotWithShape="0">
                  <a:schemeClr val="bg2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cap="all" dirty="0">
                <a:ln w="0"/>
                <a:solidFill>
                  <a:srgbClr val="EAEAEA"/>
                </a:solidFill>
                <a:effectLst>
                  <a:outerShdw dist="63500" dir="1740000" algn="l" rotWithShape="0">
                    <a:schemeClr val="bg2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hlinkClick r:id="rId3" action="ppaction://hlinksldjump"/>
              </a:rPr>
              <a:t>Одежда</a:t>
            </a:r>
            <a:endParaRPr lang="ru-RU" sz="2800" b="1" cap="all" dirty="0">
              <a:ln w="0"/>
              <a:solidFill>
                <a:srgbClr val="EAEAEA"/>
              </a:solidFill>
              <a:effectLst>
                <a:outerShdw dist="63500" dir="1740000" algn="l" rotWithShape="0">
                  <a:schemeClr val="bg2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cap="all" dirty="0">
                <a:ln w="0"/>
                <a:solidFill>
                  <a:srgbClr val="EAEAEA"/>
                </a:solidFill>
                <a:effectLst>
                  <a:outerShdw dist="63500" dir="1740000" algn="l" rotWithShape="0">
                    <a:schemeClr val="bg2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hlinkClick r:id="rId4" action="ppaction://hlinksldjump"/>
              </a:rPr>
              <a:t>Спорт</a:t>
            </a:r>
            <a:endParaRPr lang="ru-RU" sz="2800" b="1" cap="all" dirty="0">
              <a:ln w="0"/>
              <a:solidFill>
                <a:srgbClr val="EAEAEA"/>
              </a:solidFill>
              <a:effectLst>
                <a:outerShdw dist="63500" dir="1740000" algn="l" rotWithShape="0">
                  <a:schemeClr val="bg2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cap="all" dirty="0">
                <a:ln w="0"/>
                <a:solidFill>
                  <a:srgbClr val="EAEAEA"/>
                </a:solidFill>
                <a:effectLst>
                  <a:outerShdw dist="63500" dir="1740000" algn="l" rotWithShape="0">
                    <a:schemeClr val="bg2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hlinkClick r:id="rId5" action="ppaction://hlinksldjump"/>
              </a:rPr>
              <a:t>Утренние процедуры</a:t>
            </a:r>
            <a:endParaRPr lang="ru-RU" sz="2800" b="1" cap="all" dirty="0">
              <a:ln w="0"/>
              <a:solidFill>
                <a:srgbClr val="EAEAEA"/>
              </a:solidFill>
              <a:effectLst>
                <a:outerShdw dist="63500" dir="1740000" algn="l" rotWithShape="0">
                  <a:schemeClr val="bg2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cap="all" dirty="0" smtClean="0">
                <a:ln w="0"/>
                <a:solidFill>
                  <a:srgbClr val="EAEAEA"/>
                </a:solidFill>
                <a:effectLst>
                  <a:outerShdw dist="63500" dir="1740000" algn="l" rotWithShape="0">
                    <a:schemeClr val="bg2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hlinkClick r:id="rId6" action="ppaction://hlinksldjump"/>
              </a:rPr>
              <a:t>Душ </a:t>
            </a:r>
            <a:r>
              <a:rPr lang="ru-RU" sz="2800" b="1" cap="all" dirty="0">
                <a:ln w="0"/>
                <a:solidFill>
                  <a:srgbClr val="EAEAEA"/>
                </a:solidFill>
                <a:effectLst>
                  <a:outerShdw dist="63500" dir="1740000" algn="l" rotWithShape="0">
                    <a:schemeClr val="bg2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hlinkClick r:id="rId6" action="ppaction://hlinksldjump"/>
              </a:rPr>
              <a:t>на борту</a:t>
            </a:r>
            <a:endParaRPr lang="ru-RU" sz="2800" b="1" cap="all" dirty="0">
              <a:ln w="0"/>
              <a:solidFill>
                <a:srgbClr val="EAEAEA"/>
              </a:solidFill>
              <a:effectLst>
                <a:outerShdw dist="63500" dir="1740000" algn="l" rotWithShape="0">
                  <a:schemeClr val="bg2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cap="all" dirty="0">
                <a:ln w="0"/>
                <a:solidFill>
                  <a:srgbClr val="EAEAEA"/>
                </a:solidFill>
                <a:effectLst>
                  <a:outerShdw dist="63500" dir="1740000" algn="l" rotWithShape="0">
                    <a:schemeClr val="bg2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hlinkClick r:id="rId7" action="ppaction://hlinksldjump"/>
              </a:rPr>
              <a:t>Сон</a:t>
            </a:r>
            <a:endParaRPr lang="ru-RU" sz="2800" b="1" cap="all" dirty="0">
              <a:ln w="0"/>
              <a:solidFill>
                <a:srgbClr val="EAEAEA"/>
              </a:solidFill>
              <a:effectLst>
                <a:outerShdw dist="63500" dir="1740000" algn="l" rotWithShape="0">
                  <a:schemeClr val="bg2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cap="all" dirty="0">
                <a:ln w="0"/>
                <a:solidFill>
                  <a:srgbClr val="EAEAEA"/>
                </a:solidFill>
                <a:effectLst>
                  <a:outerShdw dist="63500" dir="1740000" algn="l" rotWithShape="0">
                    <a:schemeClr val="bg2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hlinkClick r:id="rId7" action="ppaction://hlinksldjump"/>
              </a:rPr>
              <a:t>Заключение</a:t>
            </a:r>
            <a:endParaRPr lang="ru-RU" sz="2800" b="1" cap="all" dirty="0">
              <a:ln w="0"/>
              <a:solidFill>
                <a:srgbClr val="EAEAEA"/>
              </a:solidFill>
              <a:effectLst>
                <a:outerShdw dist="63500" dir="1740000" algn="l" rotWithShape="0">
                  <a:schemeClr val="bg2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95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http://static.zebra.lt/files/200907/TOCqv7S9.jpg"/>
          <p:cNvSpPr>
            <a:spLocks noChangeAspect="1" noChangeArrowheads="1"/>
          </p:cNvSpPr>
          <p:nvPr/>
        </p:nvSpPr>
        <p:spPr bwMode="auto">
          <a:xfrm>
            <a:off x="136525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1325" y="328593"/>
            <a:ext cx="8235131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</a:rPr>
              <a:t>Питание на орбите</a:t>
            </a:r>
            <a:endParaRPr lang="ru-RU" sz="4000" b="1" cap="all" dirty="0">
              <a:ln w="9000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1948" y="1628800"/>
            <a:ext cx="823513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</a:rPr>
              <a:t>Существовали </a:t>
            </a:r>
            <a:r>
              <a:rPr lang="ru-RU" sz="1900" b="1" dirty="0">
                <a:solidFill>
                  <a:schemeClr val="bg1"/>
                </a:solidFill>
              </a:rPr>
              <a:t>специальные отделы и службы, которые занимались разработкой пищи для космонавтов.</a:t>
            </a:r>
          </a:p>
          <a:p>
            <a:pPr algn="ctr"/>
            <a:r>
              <a:rPr lang="ru-RU" sz="1900" b="1" dirty="0">
                <a:solidFill>
                  <a:schemeClr val="bg1"/>
                </a:solidFill>
              </a:rPr>
              <a:t> </a:t>
            </a:r>
            <a:endParaRPr lang="ru-RU" b="1" spc="150" dirty="0" smtClean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3403"/>
            <a:ext cx="4301971" cy="316841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1948" y="2703403"/>
            <a:ext cx="34980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Во время первых полетов </a:t>
            </a:r>
            <a:r>
              <a:rPr lang="ru-RU" sz="2000" b="1" dirty="0" smtClean="0">
                <a:solidFill>
                  <a:schemeClr val="bg1"/>
                </a:solidFill>
              </a:rPr>
              <a:t>каких-либо особых </a:t>
            </a:r>
            <a:r>
              <a:rPr lang="ru-RU" sz="2000" b="1" dirty="0">
                <a:solidFill>
                  <a:schemeClr val="bg1"/>
                </a:solidFill>
              </a:rPr>
              <a:t>манипуляций в плане питания космонавтов не требовалось – полеты были не слишком длительными, поэтому нужно было лишь обеспечить людей оптимальным количеством калорий и витаминов.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756" y="45000"/>
            <a:ext cx="8964488" cy="676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5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720" y="260648"/>
            <a:ext cx="8723524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Продукты были упакованы </a:t>
            </a:r>
            <a:r>
              <a:rPr lang="ru-RU" sz="2000" b="1" dirty="0">
                <a:solidFill>
                  <a:schemeClr val="bg1"/>
                </a:solidFill>
              </a:rPr>
              <a:t>в алюминиевые тубы </a:t>
            </a:r>
            <a:r>
              <a:rPr lang="ru-RU" sz="2000" b="1" dirty="0" smtClean="0">
                <a:solidFill>
                  <a:schemeClr val="bg1"/>
                </a:solidFill>
              </a:rPr>
              <a:t>(</a:t>
            </a:r>
            <a:r>
              <a:rPr lang="ru-RU" sz="20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первыми и вторыми </a:t>
            </a:r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блюдами</a:t>
            </a:r>
            <a:r>
              <a:rPr lang="ru-RU" sz="2000" b="1" dirty="0" smtClean="0">
                <a:solidFill>
                  <a:schemeClr val="bg1"/>
                </a:solidFill>
              </a:rPr>
              <a:t>)  емкостью </a:t>
            </a:r>
            <a:r>
              <a:rPr lang="ru-RU" sz="2000" b="1" dirty="0">
                <a:solidFill>
                  <a:schemeClr val="bg1"/>
                </a:solidFill>
              </a:rPr>
              <a:t>около 160 граммов. 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sp>
        <p:nvSpPr>
          <p:cNvPr id="4" name="AutoShape 2" descr="http://www.makuha.ru/design/img-95-100/95-briket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www.makuha.ru/design/img-95-100/95-briketi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www.makuha.ru/design/img-95-100/95-briket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8" b="5757"/>
          <a:stretch/>
        </p:blipFill>
        <p:spPr bwMode="auto">
          <a:xfrm>
            <a:off x="444184" y="3777676"/>
            <a:ext cx="3863311" cy="280831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375" y="1213589"/>
            <a:ext cx="45368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</a:rPr>
              <a:t>Первым человеком, который испробовал космическую еду непосредственно на </a:t>
            </a:r>
            <a:r>
              <a:rPr lang="ru-RU" sz="1900" b="1" dirty="0" smtClean="0">
                <a:solidFill>
                  <a:schemeClr val="bg1"/>
                </a:solidFill>
              </a:rPr>
              <a:t>орбите </a:t>
            </a:r>
            <a:r>
              <a:rPr lang="ru-RU" sz="1900" b="1" dirty="0">
                <a:solidFill>
                  <a:schemeClr val="bg1"/>
                </a:solidFill>
              </a:rPr>
              <a:t>стал Юрий Гагарин. Несмотря на то, что его полет занял всего 108 минут и проголодаться космонавт не успел, план запуска подразумевал прием пищи</a:t>
            </a:r>
            <a:r>
              <a:rPr lang="ru-RU" sz="1900" b="1" dirty="0" smtClean="0">
                <a:solidFill>
                  <a:schemeClr val="bg1"/>
                </a:solidFill>
              </a:rPr>
              <a:t>.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Это </a:t>
            </a:r>
            <a:r>
              <a:rPr lang="ru-RU" b="1" dirty="0">
                <a:solidFill>
                  <a:schemeClr val="bg1"/>
                </a:solidFill>
              </a:rPr>
              <a:t>были мясо и шоколад.</a:t>
            </a:r>
            <a:endParaRPr lang="ru-RU" dirty="0"/>
          </a:p>
        </p:txBody>
      </p:sp>
      <p:pic>
        <p:nvPicPr>
          <p:cNvPr id="3074" name="Picture 2" descr="Ð®ÑÐ¸Ð¹ ÐÐ°Ð³Ð°ÑÐ¸Ð½ Ð¿ÐµÑÐµÐ´ ÑÑÐ°ÑÑÐ¾Ð¼. ÐÑÑÐ¾ÑÐ½Ð¸Ðº ÑÐ¾ÑÐ¾: ria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86" y="1138318"/>
            <a:ext cx="3824093" cy="2919058"/>
          </a:xfrm>
          <a:prstGeom prst="rect">
            <a:avLst/>
          </a:prstGeom>
          <a:ln w="1905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4403" y="4365104"/>
            <a:ext cx="403244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</a:rPr>
              <a:t>Ведь это был первый полет человека на орбиту Земли, и ученые вообще не знали, удастся ли космонавту нормально поесть в условиях нулевой гравитации, примет ли организм пищу</a:t>
            </a:r>
            <a:r>
              <a:rPr lang="ru-RU" sz="1900" b="1" dirty="0" smtClean="0">
                <a:solidFill>
                  <a:schemeClr val="bg1"/>
                </a:solidFill>
              </a:rPr>
              <a:t>.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756" y="45000"/>
            <a:ext cx="8964488" cy="676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7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0375" y="355293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последствии, по </a:t>
            </a:r>
            <a:r>
              <a:rPr lang="ru-RU" b="1" dirty="0">
                <a:solidFill>
                  <a:schemeClr val="bg1"/>
                </a:solidFill>
              </a:rPr>
              <a:t>рекомендациям </a:t>
            </a:r>
            <a:r>
              <a:rPr lang="ru-RU" b="1" dirty="0" smtClean="0">
                <a:solidFill>
                  <a:schemeClr val="bg1"/>
                </a:solidFill>
              </a:rPr>
              <a:t>медиков, </a:t>
            </a:r>
            <a:r>
              <a:rPr lang="ru-RU" b="1" dirty="0">
                <a:solidFill>
                  <a:schemeClr val="bg1"/>
                </a:solidFill>
              </a:rPr>
              <a:t>консервные заводы изготовили научно обоснованный космический обед из трёх блюд, каждое из которых было запечатано в тубу и могло быть высосано-проглочено прямо из неё. </a:t>
            </a:r>
          </a:p>
        </p:txBody>
      </p:sp>
      <p:sp>
        <p:nvSpPr>
          <p:cNvPr id="6" name="AutoShape 2" descr="http://www.makuha.ru/design/img-95-100/95-03439.jpg"/>
          <p:cNvSpPr>
            <a:spLocks noChangeAspect="1" noChangeArrowheads="1"/>
          </p:cNvSpPr>
          <p:nvPr/>
        </p:nvSpPr>
        <p:spPr bwMode="auto">
          <a:xfrm>
            <a:off x="134938" y="60325"/>
            <a:ext cx="61912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://www.makuha.ru/design/img-95-100/95-03439.jpg"/>
          <p:cNvSpPr>
            <a:spLocks noChangeAspect="1" noChangeArrowheads="1"/>
          </p:cNvSpPr>
          <p:nvPr/>
        </p:nvSpPr>
        <p:spPr bwMode="auto">
          <a:xfrm>
            <a:off x="287338" y="212725"/>
            <a:ext cx="61912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://www.makuha.ru/design/img-95-100/95-034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33" y="1529682"/>
            <a:ext cx="5596836" cy="420193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4179" y="1421191"/>
            <a:ext cx="2687380" cy="4397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Первым </a:t>
            </a:r>
            <a:r>
              <a:rPr lang="ru-RU" b="1" dirty="0">
                <a:solidFill>
                  <a:schemeClr val="bg1"/>
                </a:solidFill>
              </a:rPr>
              <a:t>этот обед съел Герман Титов в августе 1961 года: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стакан </a:t>
            </a:r>
            <a:r>
              <a:rPr lang="ru-RU" b="1" dirty="0">
                <a:solidFill>
                  <a:schemeClr val="bg1"/>
                </a:solidFill>
              </a:rPr>
              <a:t>супа-пюре овощного,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на </a:t>
            </a:r>
            <a:r>
              <a:rPr lang="ru-RU" b="1" dirty="0">
                <a:solidFill>
                  <a:schemeClr val="bg1"/>
                </a:solidFill>
              </a:rPr>
              <a:t>второе - паштет печёночный (заменяемый при следующем приёме пищи паштетом мясным);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на </a:t>
            </a:r>
            <a:r>
              <a:rPr lang="ru-RU" b="1" dirty="0">
                <a:solidFill>
                  <a:schemeClr val="bg1"/>
                </a:solidFill>
              </a:rPr>
              <a:t>третье - стакан черносмородинового сока.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0375" y="6021288"/>
            <a:ext cx="8310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white"/>
                </a:solidFill>
              </a:rPr>
              <a:t>За двадцать пять часов полёта он трижды обедал, но после приземления жаловался на головокружение от голода.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57622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Космическая еда из экспозиции музея в Звёздном городке.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9756" y="45000"/>
            <a:ext cx="8964488" cy="676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28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80919" cy="11127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bg1"/>
                </a:solidFill>
              </a:rPr>
              <a:t>В 1963 году в Институте медико-биологических проблем РАН появилась отдельная лаборатория, полностью занимающаяся вопросом космического питания. 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Ð¢ÑÐ±Ð¸ÐºÐ¸ Ñ Ð¿ÐµÑÐ²Ð¾Ð¹ ÑÐ¾Ð²ÐµÑÑÐºÐ¾Ð¹ ÐºÐ¾ÑÐ¼Ð¸ÑÐµÑÐºÐ¾Ð¹ ÐµÐ´Ð¾Ð¹. ÐÑÑÐ¾ÑÐ½Ð¸Ðº ÑÐ¾ÑÐ¾: liveinternet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97678"/>
            <a:ext cx="7107153" cy="404734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756" y="45000"/>
            <a:ext cx="8964488" cy="676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70347" y="6021288"/>
            <a:ext cx="4374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dirty="0">
                <a:solidFill>
                  <a:prstClr val="white"/>
                </a:solidFill>
              </a:rPr>
              <a:t>Существует она и до сих пор. </a:t>
            </a:r>
          </a:p>
        </p:txBody>
      </p:sp>
      <p:pic>
        <p:nvPicPr>
          <p:cNvPr id="1026" name="Picture 2" descr="https://cdn4.img.ria.ru/images/104731/00/10473100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7234"/>
            <a:ext cx="7390998" cy="4188233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944" y="332656"/>
            <a:ext cx="8229600" cy="16127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bg1"/>
                </a:solidFill>
              </a:rPr>
              <a:t>Американцы во время первых полетов пошли другим путем.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Первая </a:t>
            </a:r>
            <a:r>
              <a:rPr lang="ru-RU" sz="2000" dirty="0">
                <a:solidFill>
                  <a:schemeClr val="bg1"/>
                </a:solidFill>
              </a:rPr>
              <a:t>космическая еда астронавтов США представляла собой высушенные продукты, которые нужно было разводить водой.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Качество </a:t>
            </a:r>
            <a:r>
              <a:rPr lang="ru-RU" sz="2000" dirty="0">
                <a:solidFill>
                  <a:schemeClr val="bg1"/>
                </a:solidFill>
              </a:rPr>
              <a:t>этого питания было неважным, так что бывалые покорители космоса пытались тайком пронести с собой в ракету нормальные продукты.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167045"/>
            <a:ext cx="7374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Первый набор американской космической еды.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ÐÐµÑÐ²ÑÐ¹ Ð½Ð°Ð±Ð¾Ñ Ð°Ð¼ÐµÑÐ¸ÐºÐ°Ð½ÑÐºÐ¾Ð¹ ÐºÐ¾ÑÐ¼Ð¸ÑÐµÑÐºÐ¾Ð¹ ÐµÐ´Ñ. ÐÑÑÐ¾ÑÐ½Ð¸Ðº ÑÐ¾ÑÐ¾: thefoxisblack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0" b="5104"/>
          <a:stretch/>
        </p:blipFill>
        <p:spPr bwMode="auto">
          <a:xfrm>
            <a:off x="508725" y="1988840"/>
            <a:ext cx="8126551" cy="417646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756" y="45000"/>
            <a:ext cx="8964488" cy="676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9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918" y="448072"/>
            <a:ext cx="8229600" cy="15407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bg1"/>
                </a:solidFill>
              </a:rPr>
              <a:t>Первые образцы космической еды были не очень удобны, особенно сильно жаловались американские астронавты. Еда поставлялась в неудобной упаковке, высушенные продукты с трудом разводились и нагревались, а ловить в тесной кабине космического аппарата тюбики, крышки и полиэтилен было совсем неудобно.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82104" y="2106990"/>
            <a:ext cx="351037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>
              <a:spcAft>
                <a:spcPts val="1200"/>
              </a:spcAft>
            </a:pPr>
            <a:r>
              <a:rPr lang="ru-RU" b="1" dirty="0">
                <a:solidFill>
                  <a:schemeClr val="bg1"/>
                </a:solidFill>
              </a:rPr>
              <a:t>Чтобы восстановить работоспособность космонавтов, в меню внесли изменения. </a:t>
            </a:r>
            <a:endParaRPr lang="ru-RU" b="1" dirty="0" smtClean="0">
              <a:solidFill>
                <a:schemeClr val="bg1"/>
              </a:solidFill>
            </a:endParaRPr>
          </a:p>
          <a:p>
            <a:pPr indent="273050">
              <a:spcAft>
                <a:spcPts val="120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>
                <a:solidFill>
                  <a:schemeClr val="bg1"/>
                </a:solidFill>
              </a:rPr>
              <a:t>рационе появились говяжий заливной язык, пирожки с килькой, украинский борщ, антрекоты, </a:t>
            </a:r>
            <a:r>
              <a:rPr lang="ru-RU" b="1" dirty="0" err="1">
                <a:solidFill>
                  <a:schemeClr val="bg1"/>
                </a:solidFill>
              </a:rPr>
              <a:t>п</a:t>
            </a:r>
            <a:r>
              <a:rPr lang="ru-RU" b="1" dirty="0" err="1" smtClean="0">
                <a:solidFill>
                  <a:schemeClr val="bg1"/>
                </a:solidFill>
              </a:rPr>
              <a:t>ожарские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котлеты и куриное филе. </a:t>
            </a:r>
            <a:endParaRPr lang="ru-RU" b="1" dirty="0" smtClean="0">
              <a:solidFill>
                <a:schemeClr val="bg1"/>
              </a:solidFill>
            </a:endParaRPr>
          </a:p>
          <a:p>
            <a:pPr indent="273050">
              <a:spcAft>
                <a:spcPts val="1200"/>
              </a:spcAft>
            </a:pPr>
            <a:r>
              <a:rPr lang="ru-RU" b="1" dirty="0" smtClean="0">
                <a:solidFill>
                  <a:schemeClr val="bg1"/>
                </a:solidFill>
              </a:rPr>
              <a:t>Для </a:t>
            </a:r>
            <a:r>
              <a:rPr lang="ru-RU" b="1" dirty="0">
                <a:solidFill>
                  <a:schemeClr val="bg1"/>
                </a:solidFill>
              </a:rPr>
              <a:t>рациона космонавтов не использовались продукты серийного производства - только специально разработанные и выпущенные в </a:t>
            </a:r>
            <a:r>
              <a:rPr lang="ru-RU" b="1" dirty="0" err="1" smtClean="0">
                <a:solidFill>
                  <a:schemeClr val="bg1"/>
                </a:solidFill>
              </a:rPr>
              <a:t>спецупаковках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15" y="2276872"/>
            <a:ext cx="4951073" cy="375920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9526" y="6207695"/>
            <a:ext cx="5280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Космическая еда из экспозиции музея в Звёздном городке. Белый шар внизу – «</a:t>
            </a:r>
            <a:r>
              <a:rPr lang="ru-RU" sz="12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водопоилка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или система водоснабжения «Колос-5д».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756" y="45000"/>
            <a:ext cx="8964488" cy="6768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>
            <a:glow rad="228600">
              <a:schemeClr val="bg1">
                <a:lumMod val="8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84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1047</Words>
  <Application>Microsoft Office PowerPoint</Application>
  <PresentationFormat>Экран (4:3)</PresentationFormat>
  <Paragraphs>91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Утренние процедуры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из жизни космонавтов.</dc:title>
  <dc:creator>Бонокина Дарья</dc:creator>
  <cp:lastModifiedBy>User</cp:lastModifiedBy>
  <cp:revision>120</cp:revision>
  <dcterms:created xsi:type="dcterms:W3CDTF">2018-02-27T13:19:12Z</dcterms:created>
  <dcterms:modified xsi:type="dcterms:W3CDTF">2018-05-29T16:15:43Z</dcterms:modified>
</cp:coreProperties>
</file>