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8.jpg" ContentType="image/jpeg"/>
  <Override PartName="/ppt/media/image9.jpg" ContentType="image/jpeg"/>
  <Override PartName="/ppt/media/image11.jpg" ContentType="image/jpeg"/>
  <Override PartName="/ppt/media/image12.jpg" ContentType="image/jpeg"/>
  <Override PartName="/ppt/media/image16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E75FF-2C10-41A7-BAEE-89D1C81B72B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B89A5092-4E81-4783-8DF6-4FA9F93E0DBF}">
      <dgm:prSet custT="1"/>
      <dgm:spPr/>
      <dgm:t>
        <a:bodyPr/>
        <a:lstStyle/>
        <a:p>
          <a:pPr rtl="0"/>
          <a:r>
            <a:rPr lang="ru-RU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Задача сменовеховцев</a:t>
          </a:r>
          <a:endParaRPr lang="ru-RU" sz="3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432C851-B607-491D-B56F-14C5AFA8339B}" type="parTrans" cxnId="{7C073B3C-68EC-494A-B04F-7084E60D8610}">
      <dgm:prSet/>
      <dgm:spPr/>
      <dgm:t>
        <a:bodyPr/>
        <a:lstStyle/>
        <a:p>
          <a:endParaRPr lang="ru-RU"/>
        </a:p>
      </dgm:t>
    </dgm:pt>
    <dgm:pt modelId="{D9505C78-B394-4A39-9E31-ACB3AADB97C5}" type="sibTrans" cxnId="{7C073B3C-68EC-494A-B04F-7084E60D8610}">
      <dgm:prSet/>
      <dgm:spPr/>
      <dgm:t>
        <a:bodyPr/>
        <a:lstStyle/>
        <a:p>
          <a:endParaRPr lang="ru-RU"/>
        </a:p>
      </dgm:t>
    </dgm:pt>
    <dgm:pt modelId="{01DDC833-E87F-4B7F-A95D-419B7A8C0766}">
      <dgm:prSet custT="1"/>
      <dgm:spPr/>
      <dgm:t>
        <a:bodyPr/>
        <a:lstStyle/>
        <a:p>
          <a:pPr rtl="0"/>
          <a:r>
            <a:rPr lang="ru-RU" sz="2000" b="0" dirty="0" smtClean="0">
              <a:solidFill>
                <a:schemeClr val="tx1"/>
              </a:solidFill>
              <a:latin typeface="Gungsuh" pitchFamily="18" charset="-127"/>
              <a:ea typeface="Gungsuh" pitchFamily="18" charset="-127"/>
            </a:rPr>
            <a:t>Пересмотреть позицию интеллигенции по отношению к послереволюционной России.</a:t>
          </a:r>
          <a:endParaRPr lang="ru-RU" sz="2000" b="0" dirty="0">
            <a:solidFill>
              <a:schemeClr val="tx1"/>
            </a:solidFill>
            <a:latin typeface="Gungsuh" pitchFamily="18" charset="-127"/>
            <a:ea typeface="Gungsuh" pitchFamily="18" charset="-127"/>
          </a:endParaRPr>
        </a:p>
      </dgm:t>
    </dgm:pt>
    <dgm:pt modelId="{A5741CE6-8D53-4659-B25A-38F8779905B4}" type="parTrans" cxnId="{E0A11546-8E0F-4AA4-8226-AB6B8C84ACC9}">
      <dgm:prSet/>
      <dgm:spPr/>
      <dgm:t>
        <a:bodyPr/>
        <a:lstStyle/>
        <a:p>
          <a:endParaRPr lang="ru-RU"/>
        </a:p>
      </dgm:t>
    </dgm:pt>
    <dgm:pt modelId="{4DEC5609-33AC-4A4B-81BB-1B422013C337}" type="sibTrans" cxnId="{E0A11546-8E0F-4AA4-8226-AB6B8C84ACC9}">
      <dgm:prSet/>
      <dgm:spPr/>
      <dgm:t>
        <a:bodyPr/>
        <a:lstStyle/>
        <a:p>
          <a:endParaRPr lang="ru-RU"/>
        </a:p>
      </dgm:t>
    </dgm:pt>
    <dgm:pt modelId="{A0F7B70A-8AEB-4468-9814-6A1441AC1F3D}" type="pres">
      <dgm:prSet presAssocID="{E19E75FF-2C10-41A7-BAEE-89D1C81B72BE}" presName="linear" presStyleCnt="0">
        <dgm:presLayoutVars>
          <dgm:animLvl val="lvl"/>
          <dgm:resizeHandles val="exact"/>
        </dgm:presLayoutVars>
      </dgm:prSet>
      <dgm:spPr/>
    </dgm:pt>
    <dgm:pt modelId="{C8996B46-2F6C-47A9-BD89-394210F2AAA9}" type="pres">
      <dgm:prSet presAssocID="{B89A5092-4E81-4783-8DF6-4FA9F93E0DB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C072EFA-F27E-431C-8AB7-9271AF64BBEB}" type="pres">
      <dgm:prSet presAssocID="{D9505C78-B394-4A39-9E31-ACB3AADB97C5}" presName="spacer" presStyleCnt="0"/>
      <dgm:spPr/>
    </dgm:pt>
    <dgm:pt modelId="{E7129CDA-2CAC-4A1A-A052-BA21F794942B}" type="pres">
      <dgm:prSet presAssocID="{01DDC833-E87F-4B7F-A95D-419B7A8C0766}" presName="parentText" presStyleLbl="node1" presStyleIdx="1" presStyleCnt="2" custLinFactY="4355" custLinFactNeighborX="-1149" custLinFactNeighborY="100000">
        <dgm:presLayoutVars>
          <dgm:chMax val="0"/>
          <dgm:bulletEnabled val="1"/>
        </dgm:presLayoutVars>
      </dgm:prSet>
      <dgm:spPr/>
    </dgm:pt>
  </dgm:ptLst>
  <dgm:cxnLst>
    <dgm:cxn modelId="{7C073B3C-68EC-494A-B04F-7084E60D8610}" srcId="{E19E75FF-2C10-41A7-BAEE-89D1C81B72BE}" destId="{B89A5092-4E81-4783-8DF6-4FA9F93E0DBF}" srcOrd="0" destOrd="0" parTransId="{7432C851-B607-491D-B56F-14C5AFA8339B}" sibTransId="{D9505C78-B394-4A39-9E31-ACB3AADB97C5}"/>
    <dgm:cxn modelId="{E0A11546-8E0F-4AA4-8226-AB6B8C84ACC9}" srcId="{E19E75FF-2C10-41A7-BAEE-89D1C81B72BE}" destId="{01DDC833-E87F-4B7F-A95D-419B7A8C0766}" srcOrd="1" destOrd="0" parTransId="{A5741CE6-8D53-4659-B25A-38F8779905B4}" sibTransId="{4DEC5609-33AC-4A4B-81BB-1B422013C337}"/>
    <dgm:cxn modelId="{234A7842-CB77-4031-AA6E-7B44C9940119}" type="presOf" srcId="{01DDC833-E87F-4B7F-A95D-419B7A8C0766}" destId="{E7129CDA-2CAC-4A1A-A052-BA21F794942B}" srcOrd="0" destOrd="0" presId="urn:microsoft.com/office/officeart/2005/8/layout/vList2"/>
    <dgm:cxn modelId="{82D2FB4E-3318-4E3F-A052-DAE6C6BD06E9}" type="presOf" srcId="{E19E75FF-2C10-41A7-BAEE-89D1C81B72BE}" destId="{A0F7B70A-8AEB-4468-9814-6A1441AC1F3D}" srcOrd="0" destOrd="0" presId="urn:microsoft.com/office/officeart/2005/8/layout/vList2"/>
    <dgm:cxn modelId="{A240B5CA-217B-4CBF-8A2B-47815E7219B5}" type="presOf" srcId="{B89A5092-4E81-4783-8DF6-4FA9F93E0DBF}" destId="{C8996B46-2F6C-47A9-BD89-394210F2AAA9}" srcOrd="0" destOrd="0" presId="urn:microsoft.com/office/officeart/2005/8/layout/vList2"/>
    <dgm:cxn modelId="{D7A5C013-048D-45C6-A329-8B0FD17A142A}" type="presParOf" srcId="{A0F7B70A-8AEB-4468-9814-6A1441AC1F3D}" destId="{C8996B46-2F6C-47A9-BD89-394210F2AAA9}" srcOrd="0" destOrd="0" presId="urn:microsoft.com/office/officeart/2005/8/layout/vList2"/>
    <dgm:cxn modelId="{B156F5D5-2395-4979-BF80-597E27C95091}" type="presParOf" srcId="{A0F7B70A-8AEB-4468-9814-6A1441AC1F3D}" destId="{DC072EFA-F27E-431C-8AB7-9271AF64BBEB}" srcOrd="1" destOrd="0" presId="urn:microsoft.com/office/officeart/2005/8/layout/vList2"/>
    <dgm:cxn modelId="{F0F589F7-FB99-44F5-B0BF-3925D680BFF0}" type="presParOf" srcId="{A0F7B70A-8AEB-4468-9814-6A1441AC1F3D}" destId="{E7129CDA-2CAC-4A1A-A052-BA21F794942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96B46-2F6C-47A9-BD89-394210F2AAA9}">
      <dsp:nvSpPr>
        <dsp:cNvPr id="0" name=""/>
        <dsp:cNvSpPr/>
      </dsp:nvSpPr>
      <dsp:spPr>
        <a:xfrm>
          <a:off x="0" y="761"/>
          <a:ext cx="6264695" cy="8709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Задача сменовеховцев</a:t>
          </a:r>
          <a:endParaRPr lang="ru-RU" sz="3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2518" y="43279"/>
        <a:ext cx="6179659" cy="785951"/>
      </dsp:txXfrm>
    </dsp:sp>
    <dsp:sp modelId="{E7129CDA-2CAC-4A1A-A052-BA21F794942B}">
      <dsp:nvSpPr>
        <dsp:cNvPr id="0" name=""/>
        <dsp:cNvSpPr/>
      </dsp:nvSpPr>
      <dsp:spPr>
        <a:xfrm>
          <a:off x="0" y="883338"/>
          <a:ext cx="6264695" cy="870987"/>
        </a:xfrm>
        <a:prstGeom prst="roundRect">
          <a:avLst/>
        </a:prstGeom>
        <a:gradFill rotWithShape="0">
          <a:gsLst>
            <a:gs pos="0">
              <a:schemeClr val="accent2">
                <a:hueOff val="1254111"/>
                <a:satOff val="-6827"/>
                <a:lumOff val="2549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2">
                <a:hueOff val="1254111"/>
                <a:satOff val="-6827"/>
                <a:lumOff val="2549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Gungsuh" pitchFamily="18" charset="-127"/>
              <a:ea typeface="Gungsuh" pitchFamily="18" charset="-127"/>
            </a:rPr>
            <a:t>Пересмотреть позицию интеллигенции по отношению к послереволюционной России.</a:t>
          </a:r>
          <a:endParaRPr lang="ru-RU" sz="2000" b="0" kern="1200" dirty="0">
            <a:solidFill>
              <a:schemeClr val="tx1"/>
            </a:solidFill>
            <a:latin typeface="Gungsuh" pitchFamily="18" charset="-127"/>
            <a:ea typeface="Gungsuh" pitchFamily="18" charset="-127"/>
          </a:endParaRPr>
        </a:p>
      </dsp:txBody>
      <dsp:txXfrm>
        <a:off x="42518" y="925856"/>
        <a:ext cx="6179659" cy="785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E90C7-5313-40C8-BF2A-1E70037DA125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27092-4954-4935-A7A6-4497FA359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95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27092-4954-4935-A7A6-4497FA359DC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34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6D9E7E-1BB3-4687-AB72-9949F844615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2FCD3C-F84F-4C9F-97DF-5086026BEF8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9E7E-1BB3-4687-AB72-9949F844615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CD3C-F84F-4C9F-97DF-5086026BEF8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9E7E-1BB3-4687-AB72-9949F844615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CD3C-F84F-4C9F-97DF-5086026BEF8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9E7E-1BB3-4687-AB72-9949F844615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CD3C-F84F-4C9F-97DF-5086026BEF8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9E7E-1BB3-4687-AB72-9949F844615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CD3C-F84F-4C9F-97DF-5086026BEF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9E7E-1BB3-4687-AB72-9949F844615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CD3C-F84F-4C9F-97DF-5086026BEF8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9E7E-1BB3-4687-AB72-9949F844615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CD3C-F84F-4C9F-97DF-5086026BEF8B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9E7E-1BB3-4687-AB72-9949F844615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CD3C-F84F-4C9F-97DF-5086026BEF8B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9E7E-1BB3-4687-AB72-9949F844615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CD3C-F84F-4C9F-97DF-5086026BEF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9E7E-1BB3-4687-AB72-9949F844615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CD3C-F84F-4C9F-97DF-5086026BEF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9E7E-1BB3-4687-AB72-9949F844615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FCD3C-F84F-4C9F-97DF-5086026BEF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B6D9E7E-1BB3-4687-AB72-9949F844615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2FCD3C-F84F-4C9F-97DF-5086026BEF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Духовная жизнь в 20-е годы </a:t>
            </a:r>
            <a:r>
              <a:rPr lang="en-US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XX </a:t>
            </a: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века</a:t>
            </a:r>
            <a:endParaRPr lang="ru-RU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ученица </a:t>
            </a:r>
            <a:r>
              <a:rPr lang="ru-RU" dirty="0" smtClean="0"/>
              <a:t>9 «А</a:t>
            </a:r>
            <a:r>
              <a:rPr lang="ru-RU" dirty="0"/>
              <a:t>» класса</a:t>
            </a:r>
          </a:p>
          <a:p>
            <a:r>
              <a:rPr lang="ru-RU" dirty="0" smtClean="0"/>
              <a:t>Ямщикова Анастасия</a:t>
            </a:r>
          </a:p>
        </p:txBody>
      </p:sp>
    </p:spTree>
    <p:extLst>
      <p:ext uri="{BB962C8B-B14F-4D97-AF65-F5344CB8AC3E}">
        <p14:creationId xmlns:p14="http://schemas.microsoft.com/office/powerpoint/2010/main" val="84940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95" y="2420888"/>
            <a:ext cx="388707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3528" y="146361"/>
            <a:ext cx="6264696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Gungsuh" pitchFamily="18" charset="-127"/>
                <a:ea typeface="Gungsuh" pitchFamily="18" charset="-127"/>
              </a:rPr>
              <a:t>С </a:t>
            </a:r>
            <a:r>
              <a:rPr lang="ru-RU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1921</a:t>
            </a:r>
            <a:r>
              <a:rPr lang="ru-RU" sz="3200" dirty="0">
                <a:latin typeface="Gungsuh" pitchFamily="18" charset="-127"/>
                <a:ea typeface="Gungsuh" pitchFamily="18" charset="-127"/>
              </a:rPr>
              <a:t> года большевики все активнее контролировали духовную жизнь в стране</a:t>
            </a:r>
            <a:r>
              <a:rPr lang="ru-RU" sz="3200" dirty="0" smtClean="0">
                <a:latin typeface="Gungsuh" pitchFamily="18" charset="-127"/>
                <a:ea typeface="Gungsuh" pitchFamily="18" charset="-127"/>
              </a:rPr>
              <a:t>.</a:t>
            </a:r>
          </a:p>
          <a:p>
            <a:endParaRPr lang="ru-RU" sz="3200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ru-RU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1922 г. </a:t>
            </a:r>
            <a:r>
              <a:rPr lang="ru-RU" sz="3200" dirty="0" smtClean="0">
                <a:latin typeface="Gungsuh" pitchFamily="18" charset="-127"/>
                <a:ea typeface="Gungsuh" pitchFamily="18" charset="-127"/>
              </a:rPr>
              <a:t> - образование Главлита</a:t>
            </a:r>
            <a:endParaRPr lang="ru-RU" sz="3200" dirty="0">
              <a:latin typeface="Gungsuh" pitchFamily="18" charset="-127"/>
              <a:ea typeface="Gungsuh" pitchFamily="18" charset="-127"/>
            </a:endParaRPr>
          </a:p>
          <a:p>
            <a:endParaRPr lang="ru-RU" sz="3200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ru-RU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1923 г.</a:t>
            </a:r>
            <a:r>
              <a:rPr lang="ru-RU" sz="3200" dirty="0" smtClean="0">
                <a:latin typeface="Gungsuh" pitchFamily="18" charset="-127"/>
                <a:ea typeface="Gungsuh" pitchFamily="18" charset="-127"/>
              </a:rPr>
              <a:t>  - образование Главреперткома.</a:t>
            </a:r>
            <a:endParaRPr lang="ru-RU" sz="3200" dirty="0">
              <a:latin typeface="Gungsuh" pitchFamily="18" charset="-127"/>
              <a:ea typeface="Gungsuh" pitchFamily="18" charset="-127"/>
            </a:endParaRPr>
          </a:p>
          <a:p>
            <a:endParaRPr lang="ru-RU" sz="3200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ru-RU" sz="3200" dirty="0" smtClean="0">
                <a:latin typeface="Gungsuh" pitchFamily="18" charset="-127"/>
                <a:ea typeface="Gungsuh" pitchFamily="18" charset="-127"/>
              </a:rPr>
              <a:t>Утвердился </a:t>
            </a:r>
            <a:r>
              <a:rPr lang="ru-RU" sz="3200" dirty="0">
                <a:latin typeface="Gungsuh" pitchFamily="18" charset="-127"/>
                <a:ea typeface="Gungsuh" pitchFamily="18" charset="-127"/>
              </a:rPr>
              <a:t>партийный диктат. </a:t>
            </a:r>
          </a:p>
          <a:p>
            <a:endParaRPr lang="ru-RU" sz="36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510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«Сменовеховство»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81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79568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1921 г. </a:t>
            </a:r>
            <a:r>
              <a:rPr lang="ru-RU" sz="2800" dirty="0" smtClean="0">
                <a:latin typeface="Gungsuh" pitchFamily="18" charset="-127"/>
                <a:ea typeface="Gungsuh" pitchFamily="18" charset="-127"/>
              </a:rPr>
              <a:t>– выход в Праге сборника «Смена вех»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1410409"/>
            <a:ext cx="5702087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Gungsuh" pitchFamily="18" charset="-127"/>
                <a:ea typeface="Gungsuh" pitchFamily="18" charset="-127"/>
              </a:rPr>
              <a:t>«Сменовеховство» </a:t>
            </a:r>
            <a:r>
              <a:rPr lang="ru-RU" sz="2800" dirty="0">
                <a:latin typeface="Gungsuh" pitchFamily="18" charset="-127"/>
                <a:ea typeface="Gungsuh" pitchFamily="18" charset="-127"/>
              </a:rPr>
              <a:t>- это </a:t>
            </a:r>
            <a:r>
              <a:rPr lang="ru-RU" sz="2800" dirty="0" smtClean="0">
                <a:latin typeface="Gungsuh" pitchFamily="18" charset="-127"/>
                <a:ea typeface="Gungsuh" pitchFamily="18" charset="-127"/>
              </a:rPr>
              <a:t>идейно-политическое </a:t>
            </a:r>
            <a:r>
              <a:rPr lang="ru-RU" sz="2800" dirty="0">
                <a:latin typeface="Gungsuh" pitchFamily="18" charset="-127"/>
                <a:ea typeface="Gungsuh" pitchFamily="18" charset="-127"/>
              </a:rPr>
              <a:t>и общественное движение, возникшее </a:t>
            </a:r>
            <a:r>
              <a:rPr lang="ru-RU" sz="2800" dirty="0" smtClean="0">
                <a:latin typeface="Gungsuh" pitchFamily="18" charset="-127"/>
                <a:ea typeface="Gungsuh" pitchFamily="18" charset="-127"/>
              </a:rPr>
              <a:t>в </a:t>
            </a:r>
            <a:r>
              <a:rPr lang="ru-RU" sz="2800" dirty="0">
                <a:latin typeface="Gungsuh" pitchFamily="18" charset="-127"/>
                <a:ea typeface="Gungsuh" pitchFamily="18" charset="-127"/>
              </a:rPr>
              <a:t>среде </a:t>
            </a:r>
            <a:r>
              <a:rPr lang="ru-RU" sz="2800" dirty="0" smtClean="0">
                <a:latin typeface="Gungsuh" pitchFamily="18" charset="-127"/>
                <a:ea typeface="Gungsuh" pitchFamily="18" charset="-127"/>
              </a:rPr>
              <a:t>либерально-настроенной интеллигенции.</a:t>
            </a:r>
            <a:endParaRPr lang="ru-RU" sz="2800" i="0" dirty="0">
              <a:effectLst/>
              <a:latin typeface="Gungsuh" pitchFamily="18" charset="-127"/>
              <a:ea typeface="Gungsuh" pitchFamily="18" charset="-127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462761844"/>
              </p:ext>
            </p:extLst>
          </p:nvPr>
        </p:nvGraphicFramePr>
        <p:xfrm>
          <a:off x="1331640" y="4581781"/>
          <a:ext cx="6264696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93599"/>
            <a:ext cx="2376264" cy="2881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099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6145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Большевики и церковь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45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23 </a:t>
            </a:r>
            <a:r>
              <a:rPr lang="ru-RU" sz="28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января 1918 г. </a:t>
            </a:r>
            <a:r>
              <a:rPr lang="ru-RU" sz="2800" dirty="0">
                <a:latin typeface="Gungsuh" pitchFamily="18" charset="-127"/>
                <a:ea typeface="Gungsuh" pitchFamily="18" charset="-127"/>
              </a:rPr>
              <a:t>- опубликован </a:t>
            </a:r>
            <a:r>
              <a:rPr lang="ru-RU" sz="2800" b="1" dirty="0">
                <a:latin typeface="Gungsuh" pitchFamily="18" charset="-127"/>
                <a:ea typeface="Gungsuh" pitchFamily="18" charset="-127"/>
              </a:rPr>
              <a:t>декрет</a:t>
            </a:r>
            <a:r>
              <a:rPr lang="ru-RU" sz="2800" dirty="0">
                <a:latin typeface="Gungsuh" pitchFamily="18" charset="-127"/>
                <a:ea typeface="Gungsuh" pitchFamily="18" charset="-127"/>
              </a:rPr>
              <a:t> о полном </a:t>
            </a:r>
            <a:r>
              <a:rPr lang="ru-RU" sz="2800" b="1" dirty="0">
                <a:latin typeface="Gungsuh" pitchFamily="18" charset="-127"/>
                <a:ea typeface="Gungsuh" pitchFamily="18" charset="-127"/>
              </a:rPr>
              <a:t>отделении церкви от государства </a:t>
            </a:r>
            <a:r>
              <a:rPr lang="ru-RU" sz="2800" dirty="0">
                <a:latin typeface="Gungsuh" pitchFamily="18" charset="-127"/>
                <a:ea typeface="Gungsuh" pitchFamily="18" charset="-127"/>
              </a:rPr>
              <a:t>и о конфискации всех церковных </a:t>
            </a:r>
            <a:r>
              <a:rPr lang="ru-RU" sz="2800" dirty="0" smtClean="0">
                <a:latin typeface="Gungsuh" pitchFamily="18" charset="-127"/>
                <a:ea typeface="Gungsuh" pitchFamily="18" charset="-127"/>
              </a:rPr>
              <a:t>имуществ.</a:t>
            </a:r>
            <a:endParaRPr lang="ru-RU" sz="2800" dirty="0">
              <a:effectLst/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4617" y="2278630"/>
            <a:ext cx="91786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dirty="0">
                <a:latin typeface="Gungsuh" pitchFamily="18" charset="-127"/>
                <a:ea typeface="Gungsuh" pitchFamily="18" charset="-127"/>
              </a:rPr>
              <a:t>Повсеместное закрытие </a:t>
            </a:r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храмов</a:t>
            </a:r>
            <a:endParaRPr lang="ru-RU" sz="2400" dirty="0">
              <a:latin typeface="Gungsuh" pitchFamily="18" charset="-127"/>
              <a:ea typeface="Gungsuh" pitchFamily="18" charset="-127"/>
            </a:endParaRPr>
          </a:p>
          <a:p>
            <a:pPr marL="342900" indent="-342900">
              <a:buFont typeface="Wingdings" pitchFamily="2" charset="2"/>
              <a:buChar char="q"/>
            </a:pPr>
            <a:endParaRPr lang="ru-RU" sz="2400" dirty="0" smtClean="0">
              <a:latin typeface="Gungsuh" pitchFamily="18" charset="-127"/>
              <a:ea typeface="Gungsuh" pitchFamily="18" charset="-127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Конфискация </a:t>
            </a:r>
            <a:r>
              <a:rPr lang="ru-RU" sz="2400" dirty="0">
                <a:latin typeface="Gungsuh" pitchFamily="18" charset="-127"/>
                <a:ea typeface="Gungsuh" pitchFamily="18" charset="-127"/>
              </a:rPr>
              <a:t>имущества церкви для революционных </a:t>
            </a:r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нужд</a:t>
            </a:r>
            <a:endParaRPr lang="ru-RU" sz="2400" dirty="0">
              <a:latin typeface="Gungsuh" pitchFamily="18" charset="-127"/>
              <a:ea typeface="Gungsuh" pitchFamily="18" charset="-127"/>
            </a:endParaRPr>
          </a:p>
          <a:p>
            <a:pPr marL="342900" indent="-342900">
              <a:buFont typeface="Wingdings" pitchFamily="2" charset="2"/>
              <a:buChar char="q"/>
            </a:pPr>
            <a:endParaRPr lang="ru-RU" sz="2400" dirty="0" smtClean="0">
              <a:latin typeface="Gungsuh" pitchFamily="18" charset="-127"/>
              <a:ea typeface="Gungsuh" pitchFamily="18" charset="-127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Аресты священнослужителей</a:t>
            </a:r>
            <a:endParaRPr lang="ru-RU" sz="2400" dirty="0">
              <a:latin typeface="Gungsuh" pitchFamily="18" charset="-127"/>
              <a:ea typeface="Gungsuh" pitchFamily="18" charset="-127"/>
            </a:endParaRPr>
          </a:p>
          <a:p>
            <a:pPr marL="342900" indent="-342900">
              <a:buFont typeface="Wingdings" pitchFamily="2" charset="2"/>
              <a:buChar char="q"/>
            </a:pPr>
            <a:endParaRPr lang="ru-RU" sz="2400" dirty="0" smtClean="0">
              <a:latin typeface="Gungsuh" pitchFamily="18" charset="-127"/>
              <a:ea typeface="Gungsuh" pitchFamily="18" charset="-127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Лишение </a:t>
            </a:r>
            <a:r>
              <a:rPr lang="ru-RU" sz="2400" dirty="0">
                <a:latin typeface="Gungsuh" pitchFamily="18" charset="-127"/>
                <a:ea typeface="Gungsuh" pitchFamily="18" charset="-127"/>
              </a:rPr>
              <a:t>их избирательных </a:t>
            </a:r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прав </a:t>
            </a:r>
            <a:endParaRPr lang="ru-RU" sz="2400" dirty="0">
              <a:latin typeface="Gungsuh" pitchFamily="18" charset="-127"/>
              <a:ea typeface="Gungsuh" pitchFamily="18" charset="-127"/>
            </a:endParaRPr>
          </a:p>
          <a:p>
            <a:pPr marL="342900" indent="-342900">
              <a:buFont typeface="Wingdings" pitchFamily="2" charset="2"/>
              <a:buChar char="q"/>
            </a:pPr>
            <a:endParaRPr lang="ru-RU" sz="2400" dirty="0" smtClean="0">
              <a:latin typeface="Gungsuh" pitchFamily="18" charset="-127"/>
              <a:ea typeface="Gungsuh" pitchFamily="18" charset="-127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Дети </a:t>
            </a:r>
            <a:r>
              <a:rPr lang="ru-RU" sz="2400" dirty="0">
                <a:latin typeface="Gungsuh" pitchFamily="18" charset="-127"/>
                <a:ea typeface="Gungsuh" pitchFamily="18" charset="-127"/>
              </a:rPr>
              <a:t>из семей духовенства лишались возможности получить специальное или высшее </a:t>
            </a:r>
            <a:r>
              <a:rPr lang="ru-RU" sz="2400" dirty="0" smtClean="0">
                <a:latin typeface="Gungsuh" pitchFamily="18" charset="-127"/>
                <a:ea typeface="Gungsuh" pitchFamily="18" charset="-127"/>
              </a:rPr>
              <a:t>образование</a:t>
            </a:r>
            <a:endParaRPr lang="ru-RU" sz="2400" dirty="0">
              <a:effectLst/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816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Начало «нового курса»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85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15816" y="188640"/>
            <a:ext cx="324036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Gungsuh" pitchFamily="18" charset="-127"/>
                <a:ea typeface="Gungsuh" pitchFamily="18" charset="-127"/>
              </a:rPr>
              <a:t>Организации «нового курса»</a:t>
            </a:r>
            <a:endParaRPr lang="ru-RU" sz="32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2599389"/>
            <a:ext cx="288032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Gungsuh" pitchFamily="18" charset="-127"/>
                <a:ea typeface="Gungsuh" pitchFamily="18" charset="-127"/>
              </a:rPr>
              <a:t>Пролеткульт</a:t>
            </a:r>
            <a:endParaRPr lang="ru-RU" sz="28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4194666"/>
            <a:ext cx="122413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Gungsuh" pitchFamily="18" charset="-127"/>
                <a:ea typeface="Gungsuh" pitchFamily="18" charset="-127"/>
              </a:rPr>
              <a:t>РАПП</a:t>
            </a:r>
            <a:endParaRPr lang="ru-RU" sz="28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4203958"/>
            <a:ext cx="129614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Gungsuh" pitchFamily="18" charset="-127"/>
                <a:ea typeface="Gungsuh" pitchFamily="18" charset="-127"/>
              </a:rPr>
              <a:t>АХРР</a:t>
            </a:r>
            <a:endParaRPr lang="ru-RU" sz="28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1" y="2320877"/>
            <a:ext cx="1800199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Gungsuh" pitchFamily="18" charset="-127"/>
                <a:ea typeface="Gungsuh" pitchFamily="18" charset="-127"/>
              </a:rPr>
              <a:t>Окна сатиры РОСТА</a:t>
            </a:r>
            <a:endParaRPr lang="ru-RU" sz="2800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12" name="Прямая со стрелкой 11"/>
          <p:cNvCxnSpPr>
            <a:stCxn id="6" idx="1"/>
            <a:endCxn id="6" idx="1"/>
          </p:cNvCxnSpPr>
          <p:nvPr/>
        </p:nvCxnSpPr>
        <p:spPr>
          <a:xfrm>
            <a:off x="2915816" y="97347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339752" y="1758299"/>
            <a:ext cx="1188000" cy="79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059832" y="1758300"/>
            <a:ext cx="1080120" cy="23187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932040" y="1758300"/>
            <a:ext cx="576064" cy="23187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52120" y="1758300"/>
            <a:ext cx="1080121" cy="791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02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52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Борьба с неграмотностью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89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01" y="30859"/>
            <a:ext cx="5240599" cy="3398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6760" y="404664"/>
            <a:ext cx="41017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Calibri" pitchFamily="34" charset="0"/>
              </a:rPr>
              <a:t>30 сентября 1918 г. </a:t>
            </a:r>
            <a:r>
              <a:rPr lang="ru-RU" sz="2800" b="1" dirty="0" smtClean="0">
                <a:latin typeface="Gungsuh" pitchFamily="18" charset="-127"/>
                <a:ea typeface="Gungsuh" pitchFamily="18" charset="-127"/>
                <a:cs typeface="Calibri" pitchFamily="34" charset="0"/>
              </a:rPr>
              <a:t>- «Положение о единой трудовой школе РСФСР».</a:t>
            </a:r>
          </a:p>
          <a:p>
            <a:endParaRPr lang="ru-RU" sz="2800" dirty="0" smtClean="0">
              <a:latin typeface="Gungsuh" pitchFamily="18" charset="-127"/>
              <a:ea typeface="Gungsuh" pitchFamily="18" charset="-127"/>
              <a:cs typeface="Calibri" pitchFamily="34" charset="0"/>
            </a:endParaRPr>
          </a:p>
          <a:p>
            <a:r>
              <a:rPr lang="ru-RU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Calibri" pitchFamily="34" charset="0"/>
              </a:rPr>
              <a:t>2 августа 1918 г</a:t>
            </a:r>
            <a:r>
              <a:rPr lang="ru-RU" sz="28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Calibri" pitchFamily="34" charset="0"/>
              </a:rPr>
              <a:t>. </a:t>
            </a:r>
            <a:r>
              <a:rPr lang="ru-RU" sz="2800" b="1" dirty="0" smtClean="0">
                <a:latin typeface="Gungsuh" pitchFamily="18" charset="-127"/>
                <a:ea typeface="Gungsuh" pitchFamily="18" charset="-127"/>
                <a:cs typeface="Calibri" pitchFamily="34" charset="0"/>
              </a:rPr>
              <a:t>-  Декрет СНК, </a:t>
            </a:r>
            <a:r>
              <a:rPr lang="ru-RU" sz="2800" b="1" dirty="0" smtClean="0">
                <a:latin typeface="Gungsuh" pitchFamily="18" charset="-127"/>
                <a:ea typeface="Gungsuh" pitchFamily="18" charset="-127"/>
                <a:cs typeface="Calibri" pitchFamily="34" charset="0"/>
              </a:rPr>
              <a:t>право</a:t>
            </a:r>
            <a:endParaRPr lang="ru-RU" sz="2800" b="1" dirty="0">
              <a:solidFill>
                <a:prstClr val="black"/>
              </a:solidFill>
              <a:latin typeface="Gungsuh" pitchFamily="18" charset="-127"/>
              <a:ea typeface="Gungsuh" pitchFamily="18" charset="-127"/>
              <a:cs typeface="Calibri" pitchFamily="34" charset="0"/>
            </a:endParaRPr>
          </a:p>
          <a:p>
            <a:endParaRPr lang="ru-RU" sz="2000" b="1" i="0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4601142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Calibri" pitchFamily="34" charset="0"/>
              </a:rPr>
              <a:t>1919 </a:t>
            </a:r>
            <a:r>
              <a:rPr lang="ru-RU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Calibri" pitchFamily="34" charset="0"/>
              </a:rPr>
              <a:t>г. </a:t>
            </a:r>
            <a:r>
              <a:rPr lang="ru-RU" sz="2800" b="1" dirty="0">
                <a:solidFill>
                  <a:prstClr val="black"/>
                </a:solidFill>
                <a:latin typeface="Gungsuh" pitchFamily="18" charset="-127"/>
                <a:ea typeface="Gungsuh" pitchFamily="18" charset="-127"/>
                <a:cs typeface="Calibri" pitchFamily="34" charset="0"/>
              </a:rPr>
              <a:t>-  декрет СНК «О ликвидации неграмотности среди населения РСФСР».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888" y="3429001"/>
            <a:ext cx="8811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Gungsuh" pitchFamily="18" charset="-127"/>
                <a:ea typeface="Gungsuh" pitchFamily="18" charset="-127"/>
                <a:cs typeface="Calibri" pitchFamily="34" charset="0"/>
              </a:rPr>
              <a:t>поступления в      вузы получили рабочие и </a:t>
            </a:r>
            <a:r>
              <a:rPr lang="ru-RU" sz="2800" b="1" dirty="0" smtClean="0">
                <a:solidFill>
                  <a:prstClr val="black"/>
                </a:solidFill>
                <a:latin typeface="Gungsuh" pitchFamily="18" charset="-127"/>
                <a:ea typeface="Gungsuh" pitchFamily="18" charset="-127"/>
                <a:cs typeface="Calibri" pitchFamily="34" charset="0"/>
              </a:rPr>
              <a:t>крестьяне.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79254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c.pics.livejournal.com/enase/14957197/14453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" y="396000"/>
            <a:ext cx="4176464" cy="59082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3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116632"/>
            <a:ext cx="47525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Calibri" pitchFamily="34" charset="0"/>
              </a:rPr>
              <a:t>1923 г. </a:t>
            </a:r>
            <a:r>
              <a:rPr lang="ru-RU" sz="2800" dirty="0">
                <a:solidFill>
                  <a:prstClr val="black"/>
                </a:solidFill>
                <a:latin typeface="Gungsuh" pitchFamily="18" charset="-127"/>
                <a:ea typeface="Gungsuh" pitchFamily="18" charset="-127"/>
                <a:cs typeface="Calibri" pitchFamily="34" charset="0"/>
              </a:rPr>
              <a:t>-  организовано Всероссийское добровольное общество "Долой неграмотность" во главе с М. И. Калининым.</a:t>
            </a:r>
          </a:p>
          <a:p>
            <a:pPr lvl="0"/>
            <a:endParaRPr lang="ru-RU" sz="2800" dirty="0">
              <a:solidFill>
                <a:prstClr val="black"/>
              </a:solidFill>
              <a:latin typeface="Gungsuh" pitchFamily="18" charset="-127"/>
              <a:ea typeface="Gungsuh" pitchFamily="18" charset="-127"/>
              <a:cs typeface="Calibri" pitchFamily="34" charset="0"/>
            </a:endParaRPr>
          </a:p>
          <a:p>
            <a:pPr lvl="0"/>
            <a:r>
              <a:rPr lang="ru-RU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Calibri" pitchFamily="34" charset="0"/>
              </a:rPr>
              <a:t>1930 г. </a:t>
            </a:r>
            <a:r>
              <a:rPr lang="ru-RU" sz="2800" dirty="0">
                <a:solidFill>
                  <a:prstClr val="black"/>
                </a:solidFill>
                <a:latin typeface="Gungsuh" pitchFamily="18" charset="-127"/>
                <a:ea typeface="Gungsuh" pitchFamily="18" charset="-127"/>
                <a:cs typeface="Calibri" pitchFamily="34" charset="0"/>
              </a:rPr>
              <a:t>- принятие постановления «О всеобщем обязательном начальном обучении». </a:t>
            </a:r>
          </a:p>
        </p:txBody>
      </p:sp>
    </p:spTree>
    <p:extLst>
      <p:ext uri="{BB962C8B-B14F-4D97-AF65-F5344CB8AC3E}">
        <p14:creationId xmlns:p14="http://schemas.microsoft.com/office/powerpoint/2010/main" val="281191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Власть и интеллигенция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946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Среди эмигрантов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64904"/>
            <a:ext cx="1800200" cy="2348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64904"/>
            <a:ext cx="1728193" cy="2348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64904"/>
            <a:ext cx="1752187" cy="2348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1728192" cy="2348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55576" y="5013176"/>
            <a:ext cx="148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М. Горький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987824" y="50131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 Бунин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096881" y="50131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Куприн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020001" y="5013176"/>
            <a:ext cx="1536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Ф. Шаляпин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36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40158"/>
            <a:ext cx="2088232" cy="2687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Остались в стране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38467"/>
            <a:ext cx="2010342" cy="2723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38467"/>
            <a:ext cx="2016224" cy="2722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71600" y="536888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Ахматова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76971" y="535800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М. Булгаков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53732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М. Волошин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70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94855"/>
            <a:ext cx="2448272" cy="328566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Восприняли идеи революции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6"/>
            <a:ext cx="2304256" cy="32730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95" y="2407431"/>
            <a:ext cx="2409733" cy="3273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1610" y="5877272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Блок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99181" y="58772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Б. Кустодиев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58772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К. Петров-Водкин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Партийный контроль над духовной жизнью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55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212</TotalTime>
  <Words>286</Words>
  <Application>Microsoft Office PowerPoint</Application>
  <PresentationFormat>Экран (4:3)</PresentationFormat>
  <Paragraphs>59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Твердый переплет</vt:lpstr>
      <vt:lpstr>Духовная жизнь в 20-е годы XX века</vt:lpstr>
      <vt:lpstr>Борьба с неграмотностью</vt:lpstr>
      <vt:lpstr>Презентация PowerPoint</vt:lpstr>
      <vt:lpstr>Презентация PowerPoint</vt:lpstr>
      <vt:lpstr>Власть и интеллигенция</vt:lpstr>
      <vt:lpstr>Среди эмигрантов</vt:lpstr>
      <vt:lpstr>Остались в стране</vt:lpstr>
      <vt:lpstr>Восприняли идеи революции</vt:lpstr>
      <vt:lpstr>Партийный контроль над духовной жизнью</vt:lpstr>
      <vt:lpstr>Презентация PowerPoint</vt:lpstr>
      <vt:lpstr>«Сменовеховство»</vt:lpstr>
      <vt:lpstr>Презентация PowerPoint</vt:lpstr>
      <vt:lpstr>Большевики и церковь</vt:lpstr>
      <vt:lpstr>Презентация PowerPoint</vt:lpstr>
      <vt:lpstr>Начало «нового курса»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Духовная жизнь в 20-е годы XX века</dc:title>
  <dc:creator>Владелец</dc:creator>
  <cp:lastModifiedBy>Владелец</cp:lastModifiedBy>
  <cp:revision>16</cp:revision>
  <dcterms:created xsi:type="dcterms:W3CDTF">2017-02-10T16:33:34Z</dcterms:created>
  <dcterms:modified xsi:type="dcterms:W3CDTF">2017-02-16T17:05:39Z</dcterms:modified>
</cp:coreProperties>
</file>