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256" r:id="rId2"/>
    <p:sldId id="257" r:id="rId3"/>
    <p:sldId id="278" r:id="rId4"/>
    <p:sldId id="259" r:id="rId5"/>
    <p:sldId id="260" r:id="rId6"/>
    <p:sldId id="282" r:id="rId7"/>
    <p:sldId id="261" r:id="rId8"/>
    <p:sldId id="279" r:id="rId9"/>
    <p:sldId id="263" r:id="rId10"/>
    <p:sldId id="283" r:id="rId11"/>
    <p:sldId id="264" r:id="rId12"/>
    <p:sldId id="265" r:id="rId13"/>
    <p:sldId id="266" r:id="rId14"/>
    <p:sldId id="284" r:id="rId15"/>
    <p:sldId id="267" r:id="rId16"/>
    <p:sldId id="268" r:id="rId17"/>
    <p:sldId id="285" r:id="rId18"/>
    <p:sldId id="269" r:id="rId19"/>
    <p:sldId id="272" r:id="rId20"/>
    <p:sldId id="280" r:id="rId21"/>
    <p:sldId id="281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E59C4D-F307-469A-94F9-D6FFE524F039}">
          <p14:sldIdLst>
            <p14:sldId id="256"/>
            <p14:sldId id="257"/>
            <p14:sldId id="278"/>
            <p14:sldId id="259"/>
            <p14:sldId id="260"/>
            <p14:sldId id="282"/>
            <p14:sldId id="261"/>
            <p14:sldId id="279"/>
            <p14:sldId id="263"/>
            <p14:sldId id="283"/>
            <p14:sldId id="264"/>
            <p14:sldId id="265"/>
            <p14:sldId id="266"/>
            <p14:sldId id="284"/>
            <p14:sldId id="267"/>
            <p14:sldId id="268"/>
            <p14:sldId id="285"/>
            <p14:sldId id="269"/>
            <p14:sldId id="272"/>
            <p14:sldId id="280"/>
            <p14:sldId id="281"/>
          </p14:sldIdLst>
        </p14:section>
        <p14:section name="Раздел без заголовка" id="{5D34060D-67DD-46B9-8F27-ABAB806D7D30}">
          <p14:sldIdLst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7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0231" autoAdjust="0"/>
  </p:normalViewPr>
  <p:slideViewPr>
    <p:cSldViewPr>
      <p:cViewPr varScale="1">
        <p:scale>
          <a:sx n="66" d="100"/>
          <a:sy n="66" d="100"/>
        </p:scale>
        <p:origin x="-152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5B90-7253-42ED-8671-F8974EA56B9A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10470-4E39-4A97-8766-1F1EF9D4AB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603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10470-4E39-4A97-8766-1F1EF9D4ABA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53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714356"/>
            <a:ext cx="7029472" cy="3786213"/>
          </a:xfrm>
        </p:spPr>
        <p:txBody>
          <a:bodyPr/>
          <a:lstStyle/>
          <a:p>
            <a:r>
              <a:rPr lang="ru-RU" b="1" i="1" dirty="0" smtClean="0"/>
              <a:t>Краткосрочный проект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«В мире книг»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4643446"/>
            <a:ext cx="5629292" cy="170973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Franklin Gothic Book" pitchFamily="34" charset="0"/>
              </a:rPr>
              <a:t>Воспитатель МБДОУ Дс №15 </a:t>
            </a:r>
          </a:p>
          <a:p>
            <a:r>
              <a:rPr lang="ru-RU" dirty="0" smtClean="0">
                <a:solidFill>
                  <a:srgbClr val="C00000"/>
                </a:solidFill>
                <a:latin typeface="Franklin Gothic Book" pitchFamily="34" charset="0"/>
              </a:rPr>
              <a:t>Машенцева Н.В.</a:t>
            </a:r>
            <a:endParaRPr lang="ru-RU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133"/>
            <a:ext cx="3962400" cy="2952328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8305800" cy="783817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 </a:t>
            </a:r>
            <a:r>
              <a:rPr lang="ru-RU" sz="3100" b="1" i="1" dirty="0">
                <a:solidFill>
                  <a:srgbClr val="FF0000"/>
                </a:solidFill>
              </a:rPr>
              <a:t>2.Основной этап</a:t>
            </a:r>
            <a:r>
              <a:rPr lang="ru-RU" sz="2800" b="1" i="1" dirty="0">
                <a:solidFill>
                  <a:srgbClr val="FF0000"/>
                </a:solidFill>
              </a:rPr>
              <a:t>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68760"/>
            <a:ext cx="6192688" cy="5164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Wingdings"/>
              <a:buChar char=""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Проведение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бесед 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«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Чтение стихов о книге и чтении.</a:t>
            </a:r>
          </a:p>
          <a:p>
            <a:pPr marL="342900" indent="-342900">
              <a:lnSpc>
                <a:spcPct val="115000"/>
              </a:lnSpc>
              <a:buFont typeface="Wingdings"/>
              <a:buChar char=""/>
            </a:pPr>
            <a:r>
              <a:rPr lang="ru-RU" sz="2400" dirty="0" smtClean="0">
                <a:latin typeface="Calibri"/>
                <a:ea typeface="Calibri"/>
                <a:cs typeface="Times New Roman"/>
              </a:rPr>
              <a:t>История </a:t>
            </a:r>
            <a:r>
              <a:rPr lang="ru-RU" sz="2400" dirty="0">
                <a:latin typeface="Calibri"/>
                <a:ea typeface="Calibri"/>
                <a:cs typeface="Times New Roman"/>
              </a:rPr>
              <a:t>книги», «Где делают книги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Отгадывание загадок о книгах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Продуктивная деятельность «Нарисуй своего любимого литературного героя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Знакомство с пословицами и афоризмами о книге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Сюжетно-ролевая игра «Библиотека</a:t>
            </a:r>
            <a:r>
              <a:rPr lang="ru-RU" sz="2400" dirty="0" smtClean="0">
                <a:latin typeface="Calibri"/>
                <a:ea typeface="Calibri"/>
                <a:cs typeface="Times New Roman"/>
              </a:rPr>
              <a:t>».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400" dirty="0">
                <a:latin typeface="Calibri"/>
                <a:ea typeface="Calibri"/>
                <a:cs typeface="Times New Roman"/>
              </a:rPr>
              <a:t>Продолжать знакомить с писателями и их произведениями.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 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24104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332656"/>
            <a:ext cx="5786478" cy="1500174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Моя любимая книга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1571612"/>
            <a:ext cx="7858180" cy="5214974"/>
          </a:xfrm>
        </p:spPr>
        <p:txBody>
          <a:bodyPr>
            <a:normAutofit/>
          </a:bodyPr>
          <a:lstStyle/>
          <a:p>
            <a:pPr marL="0" indent="0">
              <a:buClr>
                <a:srgbClr val="C00000"/>
              </a:buCl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3316240" cy="47525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24" y="1124744"/>
            <a:ext cx="3207848" cy="5493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 flipH="1">
            <a:off x="-3060848" y="2276872"/>
            <a:ext cx="576064" cy="2736304"/>
          </a:xfrm>
        </p:spPr>
        <p:txBody>
          <a:bodyPr>
            <a:normAutofit/>
          </a:bodyPr>
          <a:lstStyle/>
          <a:p>
            <a:endParaRPr lang="ru-RU" sz="5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52736"/>
            <a:ext cx="3312368" cy="5544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380" y="1124745"/>
            <a:ext cx="3844753" cy="5472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3529903" cy="5707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80728"/>
            <a:ext cx="3857625" cy="5707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47414"/>
            <a:ext cx="6336704" cy="6047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9160">
              <a:lnSpc>
                <a:spcPct val="115000"/>
              </a:lnSpc>
              <a:spcAft>
                <a:spcPts val="1000"/>
              </a:spcAft>
            </a:pPr>
            <a:r>
              <a:rPr lang="ru-RU" sz="2800" b="1" i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3. Заключительный  этап</a:t>
            </a:r>
            <a:r>
              <a:rPr lang="ru-RU" sz="2800" b="1" i="1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Оформление выставки «Книжка –самоделка».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914400" indent="-457200">
              <a:lnSpc>
                <a:spcPct val="115000"/>
              </a:lnSpc>
              <a:buFont typeface="Wingdings" pitchFamily="2" charset="2"/>
              <a:buChar char="Ø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Оформление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выставки  детских рисунков «Мой любимый литературный герой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».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Консультации для родителей «Роль детской книги в речевом развитии ребенка», «Роль сказок и стихотворений в дошкольном возрасте».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Calibri"/>
                <a:ea typeface="Calibri"/>
                <a:cs typeface="Times New Roman"/>
              </a:rPr>
              <a:t> 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86018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85" y="332656"/>
            <a:ext cx="8729666" cy="1214422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Рисование «Мой любимый литературный герой»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2050" name="Picture 2" descr="D:\фоны\наборы клипартов по темам\анимашки\бабочки и цветочки\f12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500702"/>
            <a:ext cx="1100141" cy="1204916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916832"/>
            <a:ext cx="2638078" cy="4433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17646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4" descr="butterfly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431287">
            <a:off x="207963" y="643692"/>
            <a:ext cx="843567" cy="63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17" y="3140968"/>
            <a:ext cx="4743515" cy="2668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486888"/>
            <a:ext cx="3678113" cy="57372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3636911" cy="49685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31" y="585483"/>
            <a:ext cx="3457677" cy="5147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94669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88840"/>
            <a:ext cx="4143404" cy="43577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«Выставка        рисунков»</a:t>
            </a:r>
            <a:endParaRPr lang="ru-RU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4664"/>
            <a:ext cx="7323975" cy="40324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1285860"/>
            <a:ext cx="4429156" cy="1071546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Выставка книжек самоделок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52736"/>
            <a:ext cx="4038600" cy="31683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23344"/>
            <a:ext cx="4038600" cy="3028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zdanie_muzeya_-_v_19-m_veke_zemskoj_upravi_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4575" y="2624931"/>
            <a:ext cx="4514850" cy="3009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Nova\Downloads\118211496_412986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03142"/>
            <a:ext cx="6070054" cy="5159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2382"/>
            <a:ext cx="3600400" cy="36455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403376"/>
            <a:ext cx="4152462" cy="31143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0783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r>
              <a:rPr lang="ru-RU" b="1" i="1" dirty="0" smtClean="0">
                <a:solidFill>
                  <a:srgbClr val="FF0000"/>
                </a:solidFill>
              </a:rPr>
              <a:t>РЕЗУЛЬТАТЫ: 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Повышение у детей интереса к книге;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Участие родителей в совместной продуктивной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деятельности;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Знание детских писателей и их произведений.</a:t>
            </a:r>
          </a:p>
          <a:p>
            <a:pPr marL="0" indent="0">
              <a:buNone/>
            </a:pPr>
            <a:endParaRPr lang="ru-RU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Бережное отношение к книгам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8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32" y="2500314"/>
            <a:ext cx="8372476" cy="257176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</a:rPr>
              <a:t>Спасибо за внимание!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8195" name="Picture 3" descr="D:\фоны\наборы клипартов по темам\анимашки\бабочки и цветочки\4347c9a3cc2cd18ae948f9e5a9a0e1b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14480" y="714356"/>
            <a:ext cx="1524000" cy="609600"/>
          </a:xfrm>
          <a:prstGeom prst="rect">
            <a:avLst/>
          </a:prstGeom>
          <a:noFill/>
        </p:spPr>
      </p:pic>
      <p:pic>
        <p:nvPicPr>
          <p:cNvPr id="8196" name="Picture 4" descr="D:\фоны\наборы клипартов по темам\анимашки\бабочки и цветочки\1c0391eb3b14a3855e93dd21ba4a7eb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2071678"/>
            <a:ext cx="859653" cy="785818"/>
          </a:xfrm>
          <a:prstGeom prst="rect">
            <a:avLst/>
          </a:prstGeom>
          <a:noFill/>
        </p:spPr>
      </p:pic>
      <p:pic>
        <p:nvPicPr>
          <p:cNvPr id="8197" name="Picture 5" descr="D:\фоны\наборы клипартов по темам\анимашки\бабочки и цветочки\b30055d72c217cb3cdfbef390b4abf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98686">
            <a:off x="500034" y="4429132"/>
            <a:ext cx="826134" cy="571504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880744" cy="23088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7416824" cy="1152128"/>
          </a:xfrm>
        </p:spPr>
        <p:txBody>
          <a:bodyPr/>
          <a:lstStyle/>
          <a:p>
            <a:r>
              <a:rPr lang="ru-RU" i="1" dirty="0" smtClean="0"/>
              <a:t>Цель проекта</a:t>
            </a:r>
            <a:endParaRPr lang="ru-RU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36912"/>
            <a:ext cx="7772400" cy="150971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9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Цель</a:t>
            </a:r>
            <a:r>
              <a:rPr lang="ru-RU" sz="9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9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проекта:</a:t>
            </a:r>
            <a:r>
              <a:rPr lang="ru-RU" sz="98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9800" dirty="0">
                <a:latin typeface="Calibri"/>
                <a:ea typeface="Calibri"/>
                <a:cs typeface="Times New Roman"/>
              </a:rPr>
              <a:t>развитие устойчивого интереса к художественной литературе, воспитание будущих книголюбов.  Воспитание правильного отношения к книге, как к объекту получения знаний и удовольствия. Формирование представлений о нравственном смысле литературных произведений.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 </a:t>
            </a:r>
            <a:endParaRPr lang="ru-RU" sz="1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563807"/>
            <a:ext cx="1728192" cy="20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657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85728"/>
            <a:ext cx="6329378" cy="1131910"/>
          </a:xfrm>
        </p:spPr>
        <p:txBody>
          <a:bodyPr>
            <a:normAutofit/>
          </a:bodyPr>
          <a:lstStyle/>
          <a:p>
            <a:r>
              <a:rPr lang="ru-RU" sz="5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317018" cy="4871464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i="1" dirty="0">
                <a:latin typeface="Calibri"/>
                <a:ea typeface="Calibri"/>
                <a:cs typeface="Times New Roman"/>
              </a:rPr>
              <a:t>Познакомить с историей создания книги.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i="1" dirty="0">
                <a:latin typeface="Calibri"/>
                <a:ea typeface="Calibri"/>
                <a:cs typeface="Times New Roman"/>
              </a:rPr>
              <a:t>Закреплять правила обращения с книгой.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i="1" dirty="0">
                <a:latin typeface="Calibri"/>
                <a:ea typeface="Calibri"/>
                <a:cs typeface="Times New Roman"/>
              </a:rPr>
              <a:t>Побудить желание к чтению книг.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i="1" dirty="0">
                <a:latin typeface="Calibri"/>
                <a:ea typeface="Calibri"/>
                <a:cs typeface="Times New Roman"/>
              </a:rPr>
              <a:t>Воспитывать интерес к книгам.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i="1" dirty="0">
                <a:latin typeface="Calibri"/>
                <a:ea typeface="Calibri"/>
                <a:cs typeface="Times New Roman"/>
              </a:rPr>
              <a:t>Привлечь родителей к совместному творчеству с детьми в рамках проекта</a:t>
            </a:r>
            <a:r>
              <a:rPr lang="ru-RU" sz="2800" b="1" i="1" dirty="0" smtClean="0">
                <a:latin typeface="Calibri"/>
                <a:ea typeface="Calibri"/>
                <a:cs typeface="Times New Roman"/>
              </a:rPr>
              <a:t>.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 smtClean="0">
              <a:latin typeface="Franklin Gothic Boo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itchFamily="34" charset="0"/>
              </a:rPr>
              <a:t>Формы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115000"/>
              </a:lnSpc>
              <a:buFont typeface="Wingdings"/>
              <a:buChar char=""/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Занятия;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Дидактические ,сюжетно-ролевые игры;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Беседы, выставки;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Совместная деятельность воспитателя и детей;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Совместная деятельность воспитателя и родителей;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b="1" dirty="0">
                <a:latin typeface="Calibri"/>
                <a:ea typeface="Calibri"/>
                <a:cs typeface="Times New Roman"/>
              </a:rPr>
              <a:t>Совместная деятельность родителей и детей;</a:t>
            </a:r>
            <a:endParaRPr lang="ru-RU" sz="28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7791"/>
            <a:ext cx="639045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       Этапы </a:t>
            </a:r>
            <a:r>
              <a:rPr lang="ru-RU" sz="2800" b="1" i="1" dirty="0">
                <a:solidFill>
                  <a:srgbClr val="FF0000"/>
                </a:solidFill>
              </a:rPr>
              <a:t>работы </a:t>
            </a:r>
            <a:r>
              <a:rPr lang="ru-RU" sz="2800" b="1" i="1" dirty="0" smtClean="0">
                <a:solidFill>
                  <a:srgbClr val="FF0000"/>
                </a:solidFill>
              </a:rPr>
              <a:t>над проектом:</a:t>
            </a:r>
            <a:endParaRPr lang="ru-RU" dirty="0"/>
          </a:p>
          <a:p>
            <a:r>
              <a:rPr lang="ru-RU" sz="2800" b="1" i="1" dirty="0" smtClean="0">
                <a:latin typeface="+mj-lt"/>
              </a:rPr>
              <a:t>1.Подготовительный этап.</a:t>
            </a:r>
            <a:endParaRPr lang="ru-RU" sz="2800" i="1" dirty="0"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+mj-lt"/>
              </a:rPr>
              <a:t>Подбор </a:t>
            </a:r>
            <a:r>
              <a:rPr lang="ru-RU" sz="2800" dirty="0">
                <a:latin typeface="+mj-lt"/>
              </a:rPr>
              <a:t>материала и оборудования для занятий, бесед, сюжетно-ролевых игр с детьми</a:t>
            </a:r>
            <a:r>
              <a:rPr lang="ru-RU" sz="2800" dirty="0" smtClean="0">
                <a:latin typeface="+mj-lt"/>
              </a:rPr>
              <a:t>.</a:t>
            </a:r>
            <a:endParaRPr lang="ru-RU" sz="2800" dirty="0"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+mj-lt"/>
              </a:rPr>
              <a:t>Обсуждение </a:t>
            </a:r>
            <a:r>
              <a:rPr lang="ru-RU" sz="2800" dirty="0">
                <a:latin typeface="+mj-lt"/>
              </a:rPr>
              <a:t>темы, определение мотивов участия детей в предстоящей деятельности</a:t>
            </a:r>
            <a:r>
              <a:rPr lang="ru-RU" sz="2800" dirty="0" smtClean="0">
                <a:latin typeface="+mj-lt"/>
              </a:rPr>
              <a:t>.</a:t>
            </a:r>
            <a:endParaRPr lang="ru-RU" sz="2800" dirty="0"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+mj-lt"/>
              </a:rPr>
              <a:t>Попросить </a:t>
            </a:r>
            <a:r>
              <a:rPr lang="ru-RU" sz="2800" dirty="0">
                <a:latin typeface="+mj-lt"/>
              </a:rPr>
              <a:t>детей принести из дома свою любимую книгу и рассказать о ее содержании</a:t>
            </a:r>
            <a:r>
              <a:rPr lang="ru-RU" sz="2800" dirty="0" smtClean="0">
                <a:latin typeface="+mj-lt"/>
              </a:rPr>
              <a:t>.</a:t>
            </a:r>
            <a:endParaRPr lang="ru-RU" sz="2800" dirty="0">
              <a:latin typeface="+mj-lt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dirty="0" smtClean="0">
                <a:latin typeface="+mj-lt"/>
              </a:rPr>
              <a:t>Просмотреть </a:t>
            </a:r>
            <a:r>
              <a:rPr lang="ru-RU" sz="2800" dirty="0">
                <a:latin typeface="+mj-lt"/>
              </a:rPr>
              <a:t>с детьми книги в группе, определить, какие из них нуждаются в ремонте. Организовать мастерскую по ремонту книг.</a:t>
            </a:r>
          </a:p>
        </p:txBody>
      </p:sp>
    </p:spTree>
    <p:extLst>
      <p:ext uri="{BB962C8B-B14F-4D97-AF65-F5344CB8AC3E}">
        <p14:creationId xmlns:p14="http://schemas.microsoft.com/office/powerpoint/2010/main" val="22926312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5000628" cy="1987724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ru-RU" sz="5400" b="1" i="1" dirty="0" smtClean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Franklin Gothic Heavy" pitchFamily="34" charset="0"/>
              </a:rPr>
              <a:t>Мастерская          книг    </a:t>
            </a:r>
            <a:endParaRPr lang="ru-RU" sz="5400" b="1" i="1" dirty="0">
              <a:ln w="1905">
                <a:solidFill>
                  <a:srgbClr val="C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Franklin Gothic Heavy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39"/>
            <a:ext cx="3086185" cy="43242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64614"/>
            <a:ext cx="2694459" cy="4790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8812"/>
            <a:ext cx="1872208" cy="1353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61797"/>
            <a:ext cx="3960439" cy="5463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536" y="1061797"/>
            <a:ext cx="3996952" cy="5560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9988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7772356" cy="4515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395</TotalTime>
  <Words>309</Words>
  <Application>Microsoft Office PowerPoint</Application>
  <PresentationFormat>Экран (4:3)</PresentationFormat>
  <Paragraphs>55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Краткосрочный проект «В мире книг»</vt:lpstr>
      <vt:lpstr>Презентация PowerPoint</vt:lpstr>
      <vt:lpstr>Цель проекта</vt:lpstr>
      <vt:lpstr>Задачи проекта:</vt:lpstr>
      <vt:lpstr>Формы реализации проекта:</vt:lpstr>
      <vt:lpstr>Презентация PowerPoint</vt:lpstr>
      <vt:lpstr>Мастерская          книг    </vt:lpstr>
      <vt:lpstr>Презентация PowerPoint</vt:lpstr>
      <vt:lpstr>Презентация PowerPoint</vt:lpstr>
      <vt:lpstr> 2.Основной этап:</vt:lpstr>
      <vt:lpstr>Моя любимая книга</vt:lpstr>
      <vt:lpstr>Презентация PowerPoint</vt:lpstr>
      <vt:lpstr>Презентация PowerPoint</vt:lpstr>
      <vt:lpstr>Презентация PowerPoint</vt:lpstr>
      <vt:lpstr>Рисование «Мой любимый литературный герой»</vt:lpstr>
      <vt:lpstr>Презентация PowerPoint</vt:lpstr>
      <vt:lpstr>Презентация PowerPoint</vt:lpstr>
      <vt:lpstr>«Выставка        рисунков»</vt:lpstr>
      <vt:lpstr>Выставка книжек самоделок</vt:lpstr>
      <vt:lpstr>Презентация PowerPoint</vt:lpstr>
      <vt:lpstr>           РЕЗУЛЬТАТЫ: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Сердюкова О.В., ст.воспитатель МБДОУ Дс №15 г. Камышин, Волгоградской обл.</dc:creator>
  <cp:lastModifiedBy>Nova</cp:lastModifiedBy>
  <cp:revision>52</cp:revision>
  <dcterms:modified xsi:type="dcterms:W3CDTF">2017-04-14T07:10:44Z</dcterms:modified>
</cp:coreProperties>
</file>