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5" r:id="rId3"/>
    <p:sldId id="257" r:id="rId4"/>
    <p:sldId id="268" r:id="rId5"/>
    <p:sldId id="258" r:id="rId6"/>
    <p:sldId id="259" r:id="rId7"/>
    <p:sldId id="260" r:id="rId8"/>
    <p:sldId id="267" r:id="rId9"/>
    <p:sldId id="261" r:id="rId10"/>
    <p:sldId id="262" r:id="rId11"/>
    <p:sldId id="263" r:id="rId12"/>
    <p:sldId id="269" r:id="rId13"/>
    <p:sldId id="266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60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05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71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0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78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8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386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82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7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4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00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23FB9-A67F-482A-846D-682BB32771D3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304EE-3317-419F-B4EB-C4791B8377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42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557" y="131148"/>
            <a:ext cx="783088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Животные </a:t>
            </a:r>
            <a:endParaRPr lang="en-US" sz="4800" b="1" dirty="0" smtClean="0">
              <a:ln w="12700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4800" b="1" dirty="0" smtClean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Красной книги России</a:t>
            </a:r>
            <a:endParaRPr lang="ru-RU" sz="4800" b="1" dirty="0">
              <a:ln w="12700"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6" name="Picture 8" descr="Картинки по запросу амурский тиг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838" y="1772816"/>
            <a:ext cx="6278325" cy="4104456"/>
          </a:xfrm>
          <a:prstGeom prst="rect">
            <a:avLst/>
          </a:prstGeom>
          <a:noFill/>
          <a:effectLst>
            <a:outerShdw blurRad="50800" dist="38100" dir="2700000" sx="100500" sy="1005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he_cinematic_orchestra_sebastien_tellier_la_ritournelle_(NaitiMP3.ru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00" y="116632"/>
            <a:ext cx="609600" cy="609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60054" y="6021288"/>
            <a:ext cx="58238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omic Sans MS" panose="030F0702030302020204" pitchFamily="66" charset="0"/>
              </a:rPr>
              <a:t>Автор: </a:t>
            </a:r>
            <a:r>
              <a:rPr lang="ru-RU" sz="1600" dirty="0" err="1" smtClean="0">
                <a:latin typeface="Comic Sans MS" panose="030F0702030302020204" pitchFamily="66" charset="0"/>
              </a:rPr>
              <a:t>Котюхов</a:t>
            </a:r>
            <a:r>
              <a:rPr lang="ru-RU" sz="1600" dirty="0" smtClean="0">
                <a:latin typeface="Comic Sans MS" panose="030F0702030302020204" pitchFamily="66" charset="0"/>
              </a:rPr>
              <a:t> Алексей (13 лет)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endParaRPr lang="ru-RU" sz="16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dirty="0" smtClean="0">
                <a:latin typeface="Comic Sans MS" panose="030F0702030302020204" pitchFamily="66" charset="0"/>
              </a:rPr>
              <a:t>Руководитель: Васильева Н.А.</a:t>
            </a:r>
          </a:p>
          <a:p>
            <a:pPr algn="ctr"/>
            <a:r>
              <a:rPr lang="ru-RU" sz="1600" dirty="0" smtClean="0">
                <a:latin typeface="Comic Sans MS" panose="030F0702030302020204" pitchFamily="66" charset="0"/>
              </a:rPr>
              <a:t>МАУДО </a:t>
            </a:r>
            <a:r>
              <a:rPr lang="ru-RU" sz="1600" dirty="0" err="1" smtClean="0">
                <a:latin typeface="Comic Sans MS" panose="030F0702030302020204" pitchFamily="66" charset="0"/>
              </a:rPr>
              <a:t>ДДюТ</a:t>
            </a:r>
            <a:r>
              <a:rPr lang="ru-RU" sz="1600" dirty="0" smtClean="0">
                <a:latin typeface="Comic Sans MS" panose="030F0702030302020204" pitchFamily="66" charset="0"/>
              </a:rPr>
              <a:t> г. Владимира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5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7248" y="188640"/>
            <a:ext cx="348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Малый </a:t>
            </a:r>
            <a:r>
              <a:rPr lang="ru-RU" sz="3200" b="1" dirty="0">
                <a:latin typeface="Comic Sans MS" panose="030F0702030302020204" pitchFamily="66" charset="0"/>
              </a:rPr>
              <a:t>л</a:t>
            </a:r>
            <a:r>
              <a:rPr lang="ru-RU" sz="3200" b="1" dirty="0" smtClean="0">
                <a:latin typeface="Comic Sans MS" panose="030F0702030302020204" pitchFamily="66" charset="0"/>
              </a:rPr>
              <a:t>ори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236" y="782702"/>
            <a:ext cx="41455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     Малый </a:t>
            </a:r>
            <a:r>
              <a:rPr lang="ru-RU" dirty="0">
                <a:latin typeface="Comic Sans MS" panose="030F0702030302020204" pitchFamily="66" charset="0"/>
              </a:rPr>
              <a:t>лори, или медленный </a:t>
            </a:r>
            <a:r>
              <a:rPr lang="ru-RU" dirty="0" smtClean="0">
                <a:latin typeface="Comic Sans MS" panose="030F0702030302020204" pitchFamily="66" charset="0"/>
              </a:rPr>
              <a:t>лори, или </a:t>
            </a:r>
            <a:r>
              <a:rPr lang="ru-RU" dirty="0">
                <a:latin typeface="Comic Sans MS" panose="030F0702030302020204" pitchFamily="66" charset="0"/>
              </a:rPr>
              <a:t>карликовый </a:t>
            </a:r>
            <a:r>
              <a:rPr lang="ru-RU" dirty="0" smtClean="0">
                <a:latin typeface="Comic Sans MS" panose="030F0702030302020204" pitchFamily="66" charset="0"/>
              </a:rPr>
              <a:t>лори — </a:t>
            </a:r>
            <a:r>
              <a:rPr lang="ru-RU" dirty="0">
                <a:latin typeface="Comic Sans MS" panose="030F0702030302020204" pitchFamily="66" charset="0"/>
              </a:rPr>
              <a:t>вид приматов из семейства </a:t>
            </a:r>
            <a:r>
              <a:rPr lang="ru-RU" dirty="0" err="1">
                <a:latin typeface="Comic Sans MS" panose="030F0702030302020204" pitchFamily="66" charset="0"/>
              </a:rPr>
              <a:t>лориевых</a:t>
            </a:r>
            <a:r>
              <a:rPr lang="ru-RU" dirty="0">
                <a:latin typeface="Comic Sans MS" panose="030F0702030302020204" pitchFamily="66" charset="0"/>
              </a:rPr>
              <a:t>. Распространен в Юго-восточной Азии — </a:t>
            </a:r>
            <a:r>
              <a:rPr lang="ru-RU" dirty="0" smtClean="0">
                <a:latin typeface="Comic Sans MS" panose="030F0702030302020204" pitchFamily="66" charset="0"/>
              </a:rPr>
              <a:t>в лесах </a:t>
            </a:r>
            <a:r>
              <a:rPr lang="ru-RU" dirty="0">
                <a:latin typeface="Comic Sans MS" panose="030F0702030302020204" pitchFamily="66" charset="0"/>
              </a:rPr>
              <a:t>Лаоса и Камбоджи. </a:t>
            </a:r>
            <a:r>
              <a:rPr lang="ru-RU" dirty="0" smtClean="0">
                <a:latin typeface="Comic Sans MS" panose="030F0702030302020204" pitchFamily="66" charset="0"/>
              </a:rPr>
              <a:t>Ведут </a:t>
            </a:r>
            <a:r>
              <a:rPr lang="ru-RU" dirty="0">
                <a:latin typeface="Comic Sans MS" panose="030F0702030302020204" pitchFamily="66" charset="0"/>
              </a:rPr>
              <a:t>преимущественно одиночный образ жизни и имеют индивидуальные </a:t>
            </a:r>
            <a:r>
              <a:rPr lang="ru-RU" dirty="0" smtClean="0">
                <a:latin typeface="Comic Sans MS" panose="030F0702030302020204" pitchFamily="66" charset="0"/>
              </a:rPr>
              <a:t>участки. Длина </a:t>
            </a:r>
            <a:r>
              <a:rPr lang="ru-RU" dirty="0">
                <a:latin typeface="Comic Sans MS" panose="030F0702030302020204" pitchFamily="66" charset="0"/>
              </a:rPr>
              <a:t>взрослых особей может достигать 18—21 см.</a:t>
            </a:r>
          </a:p>
        </p:txBody>
      </p:sp>
      <p:pic>
        <p:nvPicPr>
          <p:cNvPr id="4098" name="Picture 2" descr="Картинки по запросу ЛОР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/>
          <a:stretch/>
        </p:blipFill>
        <p:spPr bwMode="auto">
          <a:xfrm>
            <a:off x="4932040" y="542583"/>
            <a:ext cx="3456384" cy="300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41482" y="3645024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     </a:t>
            </a:r>
            <a:r>
              <a:rPr lang="ru-RU" dirty="0" err="1" smtClean="0">
                <a:latin typeface="Comic Sans MS" panose="030F0702030302020204" pitchFamily="66" charset="0"/>
              </a:rPr>
              <a:t>Лориевые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относятся к достаточно многочисленному семейству приматов. Эти древесные обитатели являются родственниками семейства </a:t>
            </a:r>
            <a:r>
              <a:rPr lang="ru-RU" dirty="0" err="1">
                <a:latin typeface="Comic Sans MS" panose="030F0702030302020204" pitchFamily="66" charset="0"/>
              </a:rPr>
              <a:t>галаговых</a:t>
            </a:r>
            <a:r>
              <a:rPr lang="ru-RU" dirty="0">
                <a:latin typeface="Comic Sans MS" panose="030F0702030302020204" pitchFamily="66" charset="0"/>
              </a:rPr>
              <a:t>, и вместе формируют инфра-отряд лориобразных.</a:t>
            </a:r>
          </a:p>
        </p:txBody>
      </p:sp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"/>
          <a:stretch/>
        </p:blipFill>
        <p:spPr bwMode="auto">
          <a:xfrm>
            <a:off x="755576" y="3645024"/>
            <a:ext cx="3535334" cy="222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84321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219974"/>
            <a:ext cx="40324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     Кожистая черепаха, </a:t>
            </a:r>
            <a:r>
              <a:rPr lang="ru-RU" dirty="0">
                <a:latin typeface="Comic Sans MS" panose="030F0702030302020204" pitchFamily="66" charset="0"/>
              </a:rPr>
              <a:t>или </a:t>
            </a:r>
            <a:r>
              <a:rPr lang="ru-RU" dirty="0" err="1" smtClean="0">
                <a:latin typeface="Comic Sans MS" panose="030F0702030302020204" pitchFamily="66" charset="0"/>
              </a:rPr>
              <a:t>Лут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— единственный современный вид из семейства кожистых </a:t>
            </a:r>
            <a:r>
              <a:rPr lang="ru-RU" dirty="0" smtClean="0">
                <a:latin typeface="Comic Sans MS" panose="030F0702030302020204" pitchFamily="66" charset="0"/>
              </a:rPr>
              <a:t>черепах. </a:t>
            </a:r>
            <a:r>
              <a:rPr lang="ru-RU" dirty="0">
                <a:latin typeface="Comic Sans MS" panose="030F0702030302020204" pitchFamily="66" charset="0"/>
              </a:rPr>
              <a:t>Это самые крупные современные </a:t>
            </a:r>
            <a:r>
              <a:rPr lang="ru-RU" dirty="0" smtClean="0">
                <a:latin typeface="Comic Sans MS" panose="030F0702030302020204" pitchFamily="66" charset="0"/>
              </a:rPr>
              <a:t>черепахи. </a:t>
            </a:r>
            <a:r>
              <a:rPr lang="ru-RU" dirty="0">
                <a:latin typeface="Comic Sans MS" panose="030F0702030302020204" pitchFamily="66" charset="0"/>
              </a:rPr>
              <a:t>По другим данным, длина тела этих черепах достигает 2,5 метров, размах передних ласт — 5 м, а масса — 600 </a:t>
            </a:r>
            <a:r>
              <a:rPr lang="ru-RU" dirty="0" smtClean="0">
                <a:latin typeface="Comic Sans MS" panose="030F0702030302020204" pitchFamily="66" charset="0"/>
              </a:rPr>
              <a:t>кг.</a:t>
            </a:r>
          </a:p>
          <a:p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</a:rPr>
              <a:t>    Мало </a:t>
            </a:r>
            <a:r>
              <a:rPr lang="ru-RU" dirty="0">
                <a:latin typeface="Comic Sans MS" panose="030F0702030302020204" pitchFamily="66" charset="0"/>
              </a:rPr>
              <a:t>кто знает, что кожистая </a:t>
            </a:r>
            <a:r>
              <a:rPr lang="ru-RU" dirty="0" smtClean="0">
                <a:latin typeface="Comic Sans MS" panose="030F0702030302020204" pitchFamily="66" charset="0"/>
              </a:rPr>
              <a:t>черепаха </a:t>
            </a:r>
            <a:r>
              <a:rPr lang="ru-RU" dirty="0">
                <a:latin typeface="Comic Sans MS" panose="030F0702030302020204" pitchFamily="66" charset="0"/>
              </a:rPr>
              <a:t>красуется на всех официальных бумагах морского департамента, принадлежащего республике Фиджи. Для жителей архипелага морская черепаха олицетворяет скорость и отменные навигационные навыки.</a:t>
            </a:r>
          </a:p>
        </p:txBody>
      </p:sp>
      <p:pic>
        <p:nvPicPr>
          <p:cNvPr id="5122" name="Picture 2" descr="http://simple-fauna.ru/wp-content/uploads/2017/12/kozhistaya-cherepax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/>
          <a:stretch/>
        </p:blipFill>
        <p:spPr bwMode="auto">
          <a:xfrm>
            <a:off x="4766075" y="620688"/>
            <a:ext cx="3692497" cy="28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Кожистая черепах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26196"/>
            <a:ext cx="3696594" cy="210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253097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Comic Sans MS" panose="030F0702030302020204" pitchFamily="66" charset="0"/>
              </a:rPr>
              <a:t> Кожистая черепаха или </a:t>
            </a:r>
            <a:r>
              <a:rPr lang="ru-RU" sz="3000" b="1" dirty="0" err="1" smtClean="0">
                <a:latin typeface="Comic Sans MS" panose="030F0702030302020204" pitchFamily="66" charset="0"/>
              </a:rPr>
              <a:t>Лут</a:t>
            </a:r>
            <a:endParaRPr lang="ru-RU" sz="3000" b="1" dirty="0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1901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260648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Калан или морская </a:t>
            </a:r>
            <a:r>
              <a:rPr lang="ru-RU" sz="2800" b="1" dirty="0" smtClean="0">
                <a:latin typeface="Comic Sans MS" panose="030F0702030302020204" pitchFamily="66" charset="0"/>
              </a:rPr>
              <a:t>выдра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424965"/>
            <a:ext cx="3816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     Калан</a:t>
            </a:r>
            <a:r>
              <a:rPr lang="ru-RU" dirty="0">
                <a:latin typeface="Comic Sans MS" panose="030F0702030302020204" pitchFamily="66" charset="0"/>
              </a:rPr>
              <a:t>, или </a:t>
            </a:r>
            <a:r>
              <a:rPr lang="ru-RU" dirty="0" smtClean="0">
                <a:latin typeface="Comic Sans MS" panose="030F0702030302020204" pitchFamily="66" charset="0"/>
              </a:rPr>
              <a:t>морской </a:t>
            </a:r>
            <a:r>
              <a:rPr lang="ru-RU" dirty="0">
                <a:latin typeface="Comic Sans MS" panose="030F0702030302020204" pitchFamily="66" charset="0"/>
              </a:rPr>
              <a:t>бобр, </a:t>
            </a:r>
            <a:r>
              <a:rPr lang="ru-RU" dirty="0" smtClean="0">
                <a:latin typeface="Comic Sans MS" panose="030F0702030302020204" pitchFamily="66" charset="0"/>
              </a:rPr>
              <a:t>или морская выдра — </a:t>
            </a:r>
            <a:r>
              <a:rPr lang="ru-RU" dirty="0">
                <a:latin typeface="Comic Sans MS" panose="030F0702030302020204" pitchFamily="66" charset="0"/>
              </a:rPr>
              <a:t>хищное морское </a:t>
            </a:r>
            <a:r>
              <a:rPr lang="ru-RU" dirty="0" smtClean="0">
                <a:latin typeface="Comic Sans MS" panose="030F0702030302020204" pitchFamily="66" charset="0"/>
              </a:rPr>
              <a:t>млекопитающее. Калан </a:t>
            </a:r>
            <a:r>
              <a:rPr lang="ru-RU" dirty="0">
                <a:latin typeface="Comic Sans MS" panose="030F0702030302020204" pitchFamily="66" charset="0"/>
              </a:rPr>
              <a:t>обладает рядом уникальных особенностей приспособления к морской среде </a:t>
            </a:r>
            <a:r>
              <a:rPr lang="ru-RU" dirty="0" smtClean="0">
                <a:latin typeface="Comic Sans MS" panose="030F0702030302020204" pitchFamily="66" charset="0"/>
              </a:rPr>
              <a:t>обитания. Они обитают </a:t>
            </a:r>
            <a:r>
              <a:rPr lang="ru-RU" dirty="0">
                <a:latin typeface="Comic Sans MS" panose="030F0702030302020204" pitchFamily="66" charset="0"/>
              </a:rPr>
              <a:t>на </a:t>
            </a:r>
            <a:r>
              <a:rPr lang="ru-RU" dirty="0" smtClean="0">
                <a:latin typeface="Comic Sans MS" panose="030F0702030302020204" pitchFamily="66" charset="0"/>
              </a:rPr>
              <a:t>берегах океанов </a:t>
            </a:r>
            <a:r>
              <a:rPr lang="ru-RU" dirty="0">
                <a:latin typeface="Comic Sans MS" panose="030F0702030302020204" pitchFamily="66" charset="0"/>
              </a:rPr>
              <a:t>в России, Японии, США и Канаде. К</a:t>
            </a:r>
            <a:r>
              <a:rPr lang="ru-RU" dirty="0" smtClean="0">
                <a:latin typeface="Comic Sans MS" panose="030F0702030302020204" pitchFamily="66" charset="0"/>
              </a:rPr>
              <a:t>аланы </a:t>
            </a:r>
            <a:r>
              <a:rPr lang="ru-RU" dirty="0">
                <a:latin typeface="Comic Sans MS" panose="030F0702030302020204" pitchFamily="66" charset="0"/>
              </a:rPr>
              <a:t>из-за </a:t>
            </a:r>
            <a:r>
              <a:rPr lang="ru-RU" dirty="0" smtClean="0">
                <a:latin typeface="Comic Sans MS" panose="030F0702030302020204" pitchFamily="66" charset="0"/>
              </a:rPr>
              <a:t>ценного </a:t>
            </a:r>
            <a:r>
              <a:rPr lang="ru-RU" dirty="0">
                <a:latin typeface="Comic Sans MS" panose="030F0702030302020204" pitchFamily="66" charset="0"/>
              </a:rPr>
              <a:t>меха подверглись хищническому истреблению, в результате чего вид оказался на грани исчезновения</a:t>
            </a:r>
            <a:r>
              <a:rPr lang="ru-RU" dirty="0" smtClean="0">
                <a:latin typeface="Comic Sans MS" panose="030F0702030302020204" pitchFamily="66" charset="0"/>
              </a:rPr>
              <a:t>. </a:t>
            </a:r>
            <a:r>
              <a:rPr lang="ru-RU" dirty="0">
                <a:latin typeface="Comic Sans MS" panose="030F0702030302020204" pitchFamily="66" charset="0"/>
              </a:rPr>
              <a:t>По состоянию на 2009 год охота на каланов практически запрещена во всех </a:t>
            </a:r>
            <a:r>
              <a:rPr lang="ru-RU" dirty="0" smtClean="0">
                <a:latin typeface="Comic Sans MS" panose="030F0702030302020204" pitchFamily="66" charset="0"/>
              </a:rPr>
              <a:t>регионах.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Картинки по запросу кала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740348" cy="249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/>
          <a:stretch/>
        </p:blipFill>
        <p:spPr bwMode="auto">
          <a:xfrm flipH="1">
            <a:off x="4742422" y="3356993"/>
            <a:ext cx="3831551" cy="236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3335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291424"/>
            <a:ext cx="1588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Comic Sans MS" panose="030F0702030302020204" pitchFamily="66" charset="0"/>
              </a:rPr>
              <a:t>Дзерен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070580"/>
            <a:ext cx="3510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     Небольшая </a:t>
            </a:r>
            <a:r>
              <a:rPr lang="ru-RU" dirty="0">
                <a:latin typeface="Comic Sans MS" panose="030F0702030302020204" pitchFamily="66" charset="0"/>
              </a:rPr>
              <a:t>стройная и легконогая антилопа. Высота 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до </a:t>
            </a:r>
            <a:r>
              <a:rPr lang="en-US" dirty="0" smtClean="0">
                <a:latin typeface="Comic Sans MS" panose="030F0702030302020204" pitchFamily="66" charset="0"/>
              </a:rPr>
              <a:t>75-</a:t>
            </a:r>
            <a:r>
              <a:rPr lang="ru-RU" dirty="0" smtClean="0">
                <a:latin typeface="Comic Sans MS" panose="030F0702030302020204" pitchFamily="66" charset="0"/>
              </a:rPr>
              <a:t>85 </a:t>
            </a:r>
            <a:r>
              <a:rPr lang="ru-RU" dirty="0">
                <a:latin typeface="Comic Sans MS" panose="030F0702030302020204" pitchFamily="66" charset="0"/>
              </a:rPr>
              <a:t>см и вес около 40 кг, черные </a:t>
            </a:r>
            <a:r>
              <a:rPr lang="ru-RU" dirty="0" smtClean="0">
                <a:latin typeface="Comic Sans MS" panose="030F0702030302020204" pitchFamily="66" charset="0"/>
              </a:rPr>
              <a:t>рога</a:t>
            </a:r>
            <a:r>
              <a:rPr lang="ru-RU" dirty="0">
                <a:latin typeface="Comic Sans MS" panose="030F0702030302020204" pitchFamily="66" charset="0"/>
              </a:rPr>
              <a:t>, окраска меха </a:t>
            </a:r>
            <a:r>
              <a:rPr lang="ru-RU" dirty="0" smtClean="0">
                <a:latin typeface="Comic Sans MS" panose="030F0702030302020204" pitchFamily="66" charset="0"/>
              </a:rPr>
              <a:t>желтовато-охристая.</a:t>
            </a:r>
          </a:p>
        </p:txBody>
      </p:sp>
      <p:pic>
        <p:nvPicPr>
          <p:cNvPr id="2050" name="Picture 2" descr="Картинки по запросу Дзер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1" y="3212976"/>
            <a:ext cx="3743365" cy="249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Дзере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35"/>
          <a:stretch/>
        </p:blipFill>
        <p:spPr bwMode="auto">
          <a:xfrm flipH="1">
            <a:off x="5220072" y="2962609"/>
            <a:ext cx="3092032" cy="29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5984" y="548680"/>
            <a:ext cx="3510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     Эти </a:t>
            </a:r>
            <a:r>
              <a:rPr lang="ru-RU" dirty="0">
                <a:latin typeface="Comic Sans MS" panose="030F0702030302020204" pitchFamily="66" charset="0"/>
              </a:rPr>
              <a:t>антилопы — типичные обитатели степей и пустынь, раньше встречались на юге Горного Алтая, но были вытеснены оттуда в связи с активным заселением этих мест людьми</a:t>
            </a:r>
            <a:r>
              <a:rPr lang="ru-RU" dirty="0" smtClean="0">
                <a:latin typeface="Comic Sans MS" panose="030F0702030302020204" pitchFamily="66" charset="0"/>
              </a:rPr>
              <a:t>.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0802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-99392"/>
            <a:ext cx="42844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Тест</a:t>
            </a:r>
            <a:endParaRPr lang="ru-RU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1780" y="1772816"/>
            <a:ext cx="4284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Проверь себя!</a:t>
            </a:r>
            <a:endParaRPr lang="ru-RU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2591780" y="5733256"/>
            <a:ext cx="4284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Начать</a:t>
            </a:r>
            <a:endParaRPr lang="ru-RU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D:\АРХИВ ФАЙЛОВ\Графические изображения\Картинки\Смайлики\smail_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913" y1="52258" x2="23913" y2="52258"/>
                        <a14:foregroundMark x1="13768" y1="50323" x2="13768" y2="50323"/>
                        <a14:foregroundMark x1="21014" y1="45161" x2="21014" y2="45161"/>
                        <a14:foregroundMark x1="17391" y1="42581" x2="19565" y2="49032"/>
                        <a14:foregroundMark x1="5072" y1="50323" x2="10145" y2="51613"/>
                        <a14:foregroundMark x1="76087" y1="60645" x2="76087" y2="60645"/>
                        <a14:foregroundMark x1="81884" y1="51613" x2="81884" y2="51613"/>
                        <a14:foregroundMark x1="83333" y1="67742" x2="83333" y2="67742"/>
                        <a14:foregroundMark x1="66667" y1="78065" x2="66667" y2="78065"/>
                        <a14:foregroundMark x1="71739" y1="81935" x2="71739" y2="81935"/>
                        <a14:foregroundMark x1="68116" y1="74194" x2="68116" y2="74194"/>
                        <a14:foregroundMark x1="43478" y1="76129" x2="43478" y2="76129"/>
                        <a14:foregroundMark x1="44203" y1="85161" x2="44203" y2="85161"/>
                        <a14:foregroundMark x1="17391" y1="57419" x2="17391" y2="57419"/>
                        <a14:foregroundMark x1="15217" y1="57419" x2="15217" y2="57419"/>
                        <a14:foregroundMark x1="14493" y1="58710" x2="14493" y2="5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80" y="2932610"/>
            <a:ext cx="2237037" cy="251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тюхов Алексей\Desktop\ЖивНАграниВыми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405696" cy="290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1988840"/>
            <a:ext cx="1080120" cy="16561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1988840"/>
            <a:ext cx="2088232" cy="16561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3645024"/>
            <a:ext cx="1656184" cy="124487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3645024"/>
            <a:ext cx="1800200" cy="124487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020272" y="3645023"/>
            <a:ext cx="1944216" cy="12448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732240" y="1988841"/>
            <a:ext cx="2232248" cy="165618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79181" y="404664"/>
            <a:ext cx="33399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Сколько видов животных в Красной книге России?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2852936"/>
            <a:ext cx="1050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1000</a:t>
            </a:r>
          </a:p>
        </p:txBody>
      </p:sp>
      <p:sp>
        <p:nvSpPr>
          <p:cNvPr id="22" name="TextBox 21">
            <a:hlinkClick r:id="" action="ppaction://hlinkshowjump?jump=nextslide"/>
          </p:cNvPr>
          <p:cNvSpPr txBox="1"/>
          <p:nvPr/>
        </p:nvSpPr>
        <p:spPr>
          <a:xfrm>
            <a:off x="1331640" y="2852936"/>
            <a:ext cx="76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850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20020" y="2852936"/>
            <a:ext cx="76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500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959" y="3645023"/>
            <a:ext cx="1704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9959" y="3645024"/>
            <a:ext cx="1704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build="allAtOnce"/>
      <p:bldP spid="2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тюхов Алексей\Desktop\ЖивНАграниВыми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405696" cy="290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4008" y="1988840"/>
            <a:ext cx="2088232" cy="165618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63888" y="3645024"/>
            <a:ext cx="1656184" cy="124487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3645024"/>
            <a:ext cx="1800200" cy="124487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20272" y="3645023"/>
            <a:ext cx="1944216" cy="12448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732240" y="1988841"/>
            <a:ext cx="2232248" cy="165618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3529" y="597413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Кого нет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 Красной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книге России?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9049" y="345856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Животных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241682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Птиц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7697" y="403302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Рыб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hlinkClick r:id="" action="ppaction://hlinkshowjump?jump=nextslide"/>
          </p:cNvPr>
          <p:cNvSpPr txBox="1"/>
          <p:nvPr/>
        </p:nvSpPr>
        <p:spPr>
          <a:xfrm>
            <a:off x="593025" y="292494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Ископаемых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5596" y="4653136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596" y="4653136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4591" y="4655367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9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тюхов Алексей\Desktop\ЖивНАграниВыми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405696" cy="290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3645024"/>
            <a:ext cx="1656184" cy="124487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3645024"/>
            <a:ext cx="1800200" cy="124487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20272" y="3645023"/>
            <a:ext cx="1944216" cy="124487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732240" y="1988841"/>
            <a:ext cx="2232248" cy="165618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7544" y="83671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Дзерен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это 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3608" y="4119463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4119463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4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217524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Кабан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282331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Носорог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hlinkClick r:id="" action="ppaction://hlinkshowjump?jump=nextslide"/>
          </p:cNvPr>
          <p:cNvSpPr txBox="1"/>
          <p:nvPr/>
        </p:nvSpPr>
        <p:spPr>
          <a:xfrm>
            <a:off x="971600" y="3471391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Антилопа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тюхов Алексей\Desktop\ЖивНАграниВыми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405696" cy="290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3573016"/>
            <a:ext cx="1656184" cy="1316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3573016"/>
            <a:ext cx="1800200" cy="1316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20272" y="3573015"/>
            <a:ext cx="1944216" cy="131688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7144" y="476672"/>
            <a:ext cx="33843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Красная книга переиздаётся не реже одного раза в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…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лет.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196" y="331248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20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1300" y="3312481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5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hlinkClick r:id="" action="ppaction://hlinkshowjump?jump=nextslide"/>
          </p:cNvPr>
          <p:cNvSpPr txBox="1"/>
          <p:nvPr/>
        </p:nvSpPr>
        <p:spPr>
          <a:xfrm>
            <a:off x="2395396" y="3312481"/>
            <a:ext cx="639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10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7244" y="3969845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7244" y="3969845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тюхов Алексей\Desktop\ЖивНАграниВыми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405696" cy="290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73884" y="3573016"/>
            <a:ext cx="1846388" cy="131688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20272" y="3573015"/>
            <a:ext cx="1944216" cy="131688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900009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Калан – это…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hlinkClick r:id="" action="ppaction://hlinkshowjump?jump=nextslide"/>
          </p:cNvPr>
          <p:cNvSpPr txBox="1"/>
          <p:nvPr/>
        </p:nvSpPr>
        <p:spPr>
          <a:xfrm>
            <a:off x="611560" y="1988840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Морская выдра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27089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Антилопа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3471391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Кожистая черепаха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4437112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8" y="4437112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641" y="260648"/>
            <a:ext cx="446449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800" b="1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sz="3600" dirty="0"/>
              <a:t>Красная </a:t>
            </a:r>
            <a:r>
              <a:rPr lang="ru-RU" sz="3600" dirty="0" smtClean="0"/>
              <a:t>книга</a:t>
            </a:r>
          </a:p>
          <a:p>
            <a:r>
              <a:rPr lang="ru-RU" sz="3600" dirty="0" smtClean="0"/>
              <a:t>России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700808"/>
            <a:ext cx="42484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omic Sans MS" panose="030F0702030302020204" pitchFamily="66" charset="0"/>
              </a:rPr>
              <a:t> </a:t>
            </a:r>
            <a:r>
              <a:rPr lang="ru-RU" sz="1700" dirty="0" smtClean="0">
                <a:latin typeface="Comic Sans MS" panose="030F0702030302020204" pitchFamily="66" charset="0"/>
              </a:rPr>
              <a:t>     Красная </a:t>
            </a:r>
            <a:r>
              <a:rPr lang="ru-RU" sz="1700" dirty="0">
                <a:latin typeface="Comic Sans MS" panose="030F0702030302020204" pitchFamily="66" charset="0"/>
              </a:rPr>
              <a:t>книга </a:t>
            </a:r>
            <a:r>
              <a:rPr lang="ru-RU" sz="1700" dirty="0" smtClean="0">
                <a:latin typeface="Comic Sans MS" panose="030F0702030302020204" pitchFamily="66" charset="0"/>
              </a:rPr>
              <a:t>России (</a:t>
            </a:r>
            <a:r>
              <a:rPr lang="ru-RU" sz="1700" dirty="0">
                <a:latin typeface="Comic Sans MS" panose="030F0702030302020204" pitchFamily="66" charset="0"/>
              </a:rPr>
              <a:t>ККРФ) — основной государственный документ, учреждённый в целях выявления редких и находящихся под угрозой </a:t>
            </a:r>
            <a:r>
              <a:rPr lang="ru-RU" sz="1700" dirty="0" smtClean="0">
                <a:latin typeface="Comic Sans MS" panose="030F0702030302020204" pitchFamily="66" charset="0"/>
              </a:rPr>
              <a:t>исчезновения животных, растений </a:t>
            </a:r>
            <a:r>
              <a:rPr lang="ru-RU" sz="1700" dirty="0">
                <a:latin typeface="Comic Sans MS" panose="030F0702030302020204" pitchFamily="66" charset="0"/>
              </a:rPr>
              <a:t>и грибов. Впервые Красная книга СССР вышла в свет в августе 1978 </a:t>
            </a:r>
            <a:r>
              <a:rPr lang="ru-RU" sz="1700" dirty="0" smtClean="0">
                <a:latin typeface="Comic Sans MS" panose="030F0702030302020204" pitchFamily="66" charset="0"/>
              </a:rPr>
              <a:t>года </a:t>
            </a:r>
            <a:r>
              <a:rPr lang="ru-RU" sz="1700" dirty="0">
                <a:latin typeface="Comic Sans MS" panose="030F0702030302020204" pitchFamily="66" charset="0"/>
              </a:rPr>
              <a:t>Красная книга </a:t>
            </a:r>
            <a:r>
              <a:rPr lang="ru-RU" sz="1700" dirty="0" smtClean="0">
                <a:latin typeface="Comic Sans MS" panose="030F0702030302020204" pitchFamily="66" charset="0"/>
              </a:rPr>
              <a:t>переиздаётся </a:t>
            </a:r>
            <a:r>
              <a:rPr lang="ru-RU" sz="1700" dirty="0">
                <a:latin typeface="Comic Sans MS" panose="030F0702030302020204" pitchFamily="66" charset="0"/>
              </a:rPr>
              <a:t>не реже одного раза в 10 лет. В 2017 году  была завершена работа над новым последним изданием Красной книги России.</a:t>
            </a:r>
          </a:p>
          <a:p>
            <a:r>
              <a:rPr lang="ru-RU" sz="1700" dirty="0" smtClean="0">
                <a:latin typeface="Comic Sans MS" panose="030F0702030302020204" pitchFamily="66" charset="0"/>
              </a:rPr>
              <a:t>        Красная книга включает в себя около 850 видов.  В своей презентации я расскажу о некоторых из них.</a:t>
            </a:r>
            <a:endParaRPr lang="ru-RU" sz="1700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http://nalugah.ru/wp-content/uploads/2017/09/krasnaja-kniga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5000" y1="1714" x2="80429" y2="1714"/>
                        <a14:foregroundMark x1="80857" y1="2286" x2="81143" y2="1714"/>
                        <a14:foregroundMark x1="82143" y1="2000" x2="83000" y2="4286"/>
                        <a14:foregroundMark x1="83000" y1="4286" x2="82714" y2="5714"/>
                        <a14:foregroundMark x1="82857" y1="89714" x2="82857" y2="96000"/>
                        <a14:foregroundMark x1="82857" y1="96000" x2="80571" y2="98000"/>
                        <a14:foregroundMark x1="80571" y1="98000" x2="74857" y2="9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6752"/>
            <a:ext cx="5063307" cy="5063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6177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тюхов Алексей\Desktop\ЖивНАграниВыми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5405696" cy="290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48264" y="3573015"/>
            <a:ext cx="2016224" cy="131688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123740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188640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Как называется утка очень пёстрой раскраски?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988381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Comic Sans MS" panose="030F0702030302020204" pitchFamily="66" charset="0"/>
              </a:rPr>
              <a:t>Апельсинка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hlinkClick r:id="" action="ppaction://hlinkshowjump?jump=nextslide"/>
          </p:cNvPr>
          <p:cNvSpPr txBox="1"/>
          <p:nvPr/>
        </p:nvSpPr>
        <p:spPr>
          <a:xfrm>
            <a:off x="755575" y="3645024"/>
            <a:ext cx="1966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Мандаринка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839" y="424742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Лимонка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484267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484999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Неверно</a:t>
            </a:r>
            <a:endParaRPr lang="ru-R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тюхов Алексей\Desktop\ЖивНАграниВыми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06" y="1752079"/>
            <a:ext cx="7552518" cy="40531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188640"/>
            <a:ext cx="5184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Молодец!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Ты прошёл тест!!!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0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44624"/>
            <a:ext cx="41044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Конец</a:t>
            </a:r>
            <a:endParaRPr lang="ru-RU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3748" y="1412776"/>
            <a:ext cx="4536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Надеюсь, было интересно!</a:t>
            </a:r>
            <a:endParaRPr lang="ru-RU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ÐÐ°ÑÑÐ¸Ð½ÐºÐ¸ Ð¿Ð¾ Ð·Ð°Ð¿ÑÐ¾ÑÑ ÑÐ°Ð´Ð¾ÑÑÐ½ÑÐµ ÑÐ¼Ð°Ð¹Ð»Ñ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519" y="2996952"/>
            <a:ext cx="2615667" cy="26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9792" y="609329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FFC000"/>
                </a:solidFill>
              </a:rPr>
              <a:t>Источники информации: Интернет</a:t>
            </a:r>
          </a:p>
          <a:p>
            <a:pPr algn="ctr"/>
            <a:r>
              <a:rPr lang="ru-RU" sz="1600" i="1" dirty="0" smtClean="0">
                <a:solidFill>
                  <a:srgbClr val="FFC000"/>
                </a:solidFill>
              </a:rPr>
              <a:t>2018 год</a:t>
            </a:r>
            <a:endParaRPr lang="ru-RU" sz="16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032" y="573360"/>
            <a:ext cx="449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omic Sans MS" panose="030F0702030302020204" pitchFamily="66" charset="0"/>
              </a:rPr>
              <a:t>Содержание</a:t>
            </a:r>
            <a:endParaRPr lang="ru-RU" sz="3600" b="1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936" y="1631013"/>
            <a:ext cx="4058816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  <a:hlinkClick r:id="rId3" action="ppaction://hlinksldjump"/>
              </a:rPr>
              <a:t>Беломордый дельфин.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ru-RU" sz="2400" dirty="0">
                <a:latin typeface="Comic Sans MS" panose="030F0702030302020204" pitchFamily="66" charset="0"/>
                <a:hlinkClick r:id="rId4" action="ppaction://hlinksldjump"/>
              </a:rPr>
              <a:t>Красный </a:t>
            </a:r>
            <a:r>
              <a:rPr lang="ru-RU" sz="2400" dirty="0" smtClean="0">
                <a:latin typeface="Comic Sans MS" panose="030F0702030302020204" pitchFamily="66" charset="0"/>
                <a:hlinkClick r:id="rId4" action="ppaction://hlinksldjump"/>
              </a:rPr>
              <a:t>волк.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ru-RU" sz="2400" dirty="0">
                <a:latin typeface="Comic Sans MS" panose="030F0702030302020204" pitchFamily="66" charset="0"/>
                <a:hlinkClick r:id="rId5" action="ppaction://hlinksldjump"/>
              </a:rPr>
              <a:t>Утка </a:t>
            </a:r>
            <a:r>
              <a:rPr lang="ru-RU" sz="2400" dirty="0" smtClean="0">
                <a:latin typeface="Comic Sans MS" panose="030F0702030302020204" pitchFamily="66" charset="0"/>
                <a:hlinkClick r:id="rId5" action="ppaction://hlinksldjump"/>
              </a:rPr>
              <a:t>мандаринка.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  <a:hlinkClick r:id="rId6" action="ppaction://hlinksldjump"/>
              </a:rPr>
              <a:t>Сивуч (тюлень).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  <a:hlinkClick r:id="rId7" action="ppaction://hlinksldjump"/>
              </a:rPr>
              <a:t>Ирбис (леопард).</a:t>
            </a:r>
            <a:endParaRPr lang="ru-RU" sz="2400" dirty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500"/>
              </a:spcAft>
              <a:buFont typeface="+mj-lt"/>
              <a:buAutoNum type="arabicPeriod"/>
            </a:pPr>
            <a:r>
              <a:rPr lang="ru-RU" sz="2400" dirty="0" smtClean="0">
                <a:latin typeface="Comic Sans MS" panose="030F0702030302020204" pitchFamily="66" charset="0"/>
                <a:hlinkClick r:id="rId8" action="ppaction://hlinksldjump"/>
              </a:rPr>
              <a:t>Пятнистый олень.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0112" y="896526"/>
            <a:ext cx="1728192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endParaRPr lang="ru-RU" b="1" dirty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1237315"/>
            <a:ext cx="3528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AutoNum type="arabicPeriod" startAt="7"/>
            </a:pPr>
            <a:r>
              <a:rPr lang="ru-RU" sz="2400" dirty="0" smtClean="0">
                <a:latin typeface="Comic Sans MS" panose="030F0702030302020204" pitchFamily="66" charset="0"/>
                <a:hlinkClick r:id="rId9" action="ppaction://hlinksldjump"/>
              </a:rPr>
              <a:t>Малый лори.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355600" indent="-355600">
              <a:buAutoNum type="arabicPeriod" startAt="7"/>
            </a:pPr>
            <a:r>
              <a:rPr lang="ru-RU" sz="2400" dirty="0">
                <a:latin typeface="Comic Sans MS" panose="030F0702030302020204" pitchFamily="66" charset="0"/>
                <a:hlinkClick r:id="rId10" action="ppaction://hlinksldjump"/>
              </a:rPr>
              <a:t>Кожистая черепаха или </a:t>
            </a:r>
            <a:r>
              <a:rPr lang="ru-RU" sz="2400" dirty="0" err="1" smtClean="0">
                <a:latin typeface="Comic Sans MS" panose="030F0702030302020204" pitchFamily="66" charset="0"/>
                <a:hlinkClick r:id="rId10" action="ppaction://hlinksldjump"/>
              </a:rPr>
              <a:t>лут</a:t>
            </a:r>
            <a:r>
              <a:rPr lang="ru-RU" sz="2400" dirty="0" smtClean="0">
                <a:latin typeface="Comic Sans MS" panose="030F0702030302020204" pitchFamily="66" charset="0"/>
                <a:hlinkClick r:id="rId10" action="ppaction://hlinksldjump"/>
              </a:rPr>
              <a:t>.</a:t>
            </a:r>
            <a:endParaRPr lang="ru-RU" sz="2400" dirty="0">
              <a:latin typeface="Comic Sans MS" panose="030F0702030302020204" pitchFamily="66" charset="0"/>
            </a:endParaRPr>
          </a:p>
          <a:p>
            <a:pPr marL="355600" indent="-355600">
              <a:buAutoNum type="arabicPeriod" startAt="7"/>
            </a:pPr>
            <a:r>
              <a:rPr lang="ru-RU" sz="2400" dirty="0" smtClean="0">
                <a:latin typeface="Comic Sans MS" panose="030F0702030302020204" pitchFamily="66" charset="0"/>
                <a:hlinkClick r:id="rId11" action="ppaction://hlinksldjump"/>
              </a:rPr>
              <a:t>Калан или морская выдра.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355600" indent="-355600">
              <a:buAutoNum type="arabicPeriod" startAt="7"/>
            </a:pPr>
            <a:r>
              <a:rPr lang="ru-RU" sz="2400" dirty="0" err="1" smtClean="0">
                <a:latin typeface="Comic Sans MS" panose="030F0702030302020204" pitchFamily="66" charset="0"/>
                <a:hlinkClick r:id="rId12" action="ppaction://hlinksldjump"/>
              </a:rPr>
              <a:t>Дзерен</a:t>
            </a:r>
            <a:r>
              <a:rPr lang="ru-RU" sz="2400" dirty="0" smtClean="0">
                <a:latin typeface="Comic Sans MS" panose="030F0702030302020204" pitchFamily="66" charset="0"/>
                <a:hlinkClick r:id="rId12" action="ppaction://hlinksldjump"/>
              </a:rPr>
              <a:t>  (антилопа).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355600" indent="-355600">
              <a:buAutoNum type="arabicPeriod" startAt="7"/>
            </a:pPr>
            <a:r>
              <a:rPr lang="ru-RU" sz="2400" dirty="0" smtClean="0">
                <a:latin typeface="Comic Sans MS" panose="030F0702030302020204" pitchFamily="66" charset="0"/>
                <a:hlinkClick r:id="rId13" action="ppaction://hlinksldjump"/>
              </a:rPr>
              <a:t>Тест</a:t>
            </a:r>
            <a:r>
              <a:rPr lang="ru-RU" sz="2400" dirty="0" smtClean="0">
                <a:latin typeface="Comic Sans MS" panose="030F0702030302020204" pitchFamily="66" charset="0"/>
                <a:hlinkClick r:id="rId13" action="ppaction://hlinksldjump"/>
              </a:rPr>
              <a:t>.</a:t>
            </a:r>
            <a:endParaRPr lang="ru-RU" sz="2400" dirty="0" smtClean="0">
              <a:latin typeface="Comic Sans MS" panose="030F0702030302020204" pitchFamily="66" charset="0"/>
            </a:endParaRPr>
          </a:p>
          <a:p>
            <a:pPr marL="355600" indent="-355600">
              <a:buAutoNum type="arabicPeriod" startAt="7"/>
            </a:pP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latin typeface="Comic Sans MS" panose="030F0702030302020204" pitchFamily="66" charset="0"/>
                <a:hlinkClick r:id="rId14" action="ppaction://hlinksldjump"/>
              </a:rPr>
              <a:t>Конец.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2671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306503"/>
            <a:ext cx="3995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 smtClean="0">
                <a:latin typeface="Comic Sans MS" panose="030F0702030302020204" pitchFamily="66" charset="0"/>
              </a:rPr>
              <a:t>     Это </a:t>
            </a:r>
            <a:r>
              <a:rPr lang="ru-RU" sz="1600" dirty="0">
                <a:latin typeface="Comic Sans MS" panose="030F0702030302020204" pitchFamily="66" charset="0"/>
              </a:rPr>
              <a:t>н</a:t>
            </a:r>
            <a:r>
              <a:rPr lang="ru-RU" sz="1600" dirty="0" smtClean="0">
                <a:latin typeface="Comic Sans MS" panose="030F0702030302020204" pitchFamily="66" charset="0"/>
              </a:rPr>
              <a:t>еобычайно </a:t>
            </a:r>
            <a:r>
              <a:rPr lang="ru-RU" sz="1600" dirty="0">
                <a:latin typeface="Comic Sans MS" panose="030F0702030302020204" pitchFamily="66" charset="0"/>
              </a:rPr>
              <a:t>редкий </a:t>
            </a:r>
            <a:r>
              <a:rPr lang="ru-RU" sz="1600" dirty="0" smtClean="0">
                <a:latin typeface="Comic Sans MS" panose="030F0702030302020204" pitchFamily="66" charset="0"/>
              </a:rPr>
              <a:t>вид дельфинов. </a:t>
            </a:r>
            <a:r>
              <a:rPr lang="ru-RU" sz="1600" dirty="0">
                <a:latin typeface="Comic Sans MS" panose="030F0702030302020204" pitchFamily="66" charset="0"/>
              </a:rPr>
              <a:t>О</a:t>
            </a:r>
            <a:r>
              <a:rPr lang="ru-RU" sz="1600" dirty="0" smtClean="0">
                <a:latin typeface="Comic Sans MS" panose="030F0702030302020204" pitchFamily="66" charset="0"/>
              </a:rPr>
              <a:t>н </a:t>
            </a:r>
            <a:r>
              <a:rPr lang="ru-RU" sz="1600" dirty="0">
                <a:latin typeface="Comic Sans MS" panose="030F0702030302020204" pitchFamily="66" charset="0"/>
              </a:rPr>
              <a:t>достаточно общителен и любопытен при взаимодействии с людьми, но условия в неволе переносит тяжело.</a:t>
            </a:r>
          </a:p>
          <a:p>
            <a:pPr fontAlgn="base"/>
            <a:r>
              <a:rPr lang="ru-RU" sz="1600" dirty="0" smtClean="0">
                <a:latin typeface="Comic Sans MS" panose="030F0702030302020204" pitchFamily="66" charset="0"/>
              </a:rPr>
              <a:t>     Обитают </a:t>
            </a:r>
            <a:r>
              <a:rPr lang="ru-RU" sz="1600" dirty="0">
                <a:latin typeface="Comic Sans MS" panose="030F0702030302020204" pitchFamily="66" charset="0"/>
              </a:rPr>
              <a:t>эти животные в Баренцевом, Балтийском морях, в проливе Дэвиса, Кейп-Кода. Живут группами по 6 – 8 особей, длина тела достигает трех метров в длину</a:t>
            </a:r>
            <a:r>
              <a:rPr lang="ru-RU" sz="1600" dirty="0" smtClean="0">
                <a:latin typeface="Comic Sans MS" panose="030F0702030302020204" pitchFamily="66" charset="0"/>
              </a:rPr>
              <a:t>.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88640"/>
            <a:ext cx="4499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Беломордый дельфин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679504" y="3016111"/>
            <a:ext cx="40689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 smtClean="0">
                <a:latin typeface="Comic Sans MS" panose="030F0702030302020204" pitchFamily="66" charset="0"/>
              </a:rPr>
              <a:t>     Под угрозой этот вид находится из-за загрязнения вод, а также из-за охоты на них в водах Великобритании и Скандинавских стран. Эти высокоорганизованные морские млекопитающие очень загадочны и мало изучены.</a:t>
            </a:r>
          </a:p>
          <a:p>
            <a:pPr fontAlgn="base"/>
            <a:r>
              <a:rPr lang="ru-RU" sz="1600" dirty="0" smtClean="0">
                <a:latin typeface="Comic Sans MS" panose="030F0702030302020204" pitchFamily="66" charset="0"/>
              </a:rPr>
              <a:t>     По сей день учёные гадают, что является причиной их массовых выбрасываний на сушу, почему они спасают людей после трагических крушений в море.</a:t>
            </a:r>
            <a:endParaRPr lang="ru-RU" sz="1600" dirty="0" smtClean="0"/>
          </a:p>
          <a:p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01316"/>
            <a:ext cx="3319283" cy="219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44" y="410136"/>
            <a:ext cx="3449088" cy="258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0013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7968" y="3046308"/>
            <a:ext cx="40825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omic Sans MS" panose="030F0702030302020204" pitchFamily="66" charset="0"/>
              </a:rPr>
              <a:t>     Этот хищник занесен не только в Красную Книгу нашей страны, но и в международный аналог. Этих животных от обычных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smtClean="0">
                <a:latin typeface="Comic Sans MS" panose="030F0702030302020204" pitchFamily="66" charset="0"/>
              </a:rPr>
              <a:t>волков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smtClean="0">
                <a:latin typeface="Comic Sans MS" panose="030F0702030302020204" pitchFamily="66" charset="0"/>
              </a:rPr>
              <a:t>отличает необычная окраска, пушистый тёмный хвост и сравнительно небольшие уши. Всего насчитывают 10 разновидностей красного волка. На территории России обитают два из них.</a:t>
            </a:r>
          </a:p>
          <a:p>
            <a:r>
              <a:rPr lang="ru-RU" sz="1600" dirty="0" smtClean="0">
                <a:latin typeface="Comic Sans MS" panose="030F0702030302020204" pitchFamily="66" charset="0"/>
              </a:rPr>
              <a:t>     Живут они стаями до 12 особей. Охотятся вместе.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272842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Красный волк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347" y="980728"/>
            <a:ext cx="40563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omic Sans MS" panose="030F0702030302020204" pitchFamily="66" charset="0"/>
              </a:rPr>
              <a:t>     Добычей волков могут стать не только мелкие грызуны, но и крупные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smtClean="0">
                <a:latin typeface="Comic Sans MS" panose="030F0702030302020204" pitchFamily="66" charset="0"/>
              </a:rPr>
              <a:t>олени, антилопы и даже леопарды. обитают красные волки чаще в горах.</a:t>
            </a:r>
          </a:p>
          <a:p>
            <a:r>
              <a:rPr lang="ru-RU" sz="1600" dirty="0" smtClean="0">
                <a:latin typeface="Comic Sans MS" panose="030F0702030302020204" pitchFamily="66" charset="0"/>
              </a:rPr>
              <a:t>     Интересно и то, что логово они строят в расщелинах скал. Красные волки не приручаемы. </a:t>
            </a:r>
          </a:p>
          <a:p>
            <a:r>
              <a:rPr lang="ru-RU" sz="1600" dirty="0" smtClean="0">
                <a:latin typeface="Comic Sans MS" panose="030F0702030302020204" pitchFamily="66" charset="0"/>
              </a:rPr>
              <a:t>      В природе главная причина снижения количества особей — конкуренция с обычными серыми волками, которые значительно превосходят их в силе.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Животные-красной-книги-России-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r="8225" b="8343"/>
          <a:stretch/>
        </p:blipFill>
        <p:spPr bwMode="auto">
          <a:xfrm>
            <a:off x="4788024" y="404665"/>
            <a:ext cx="3754461" cy="261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/>
          <a:stretch/>
        </p:blipFill>
        <p:spPr bwMode="auto">
          <a:xfrm>
            <a:off x="1331640" y="4025339"/>
            <a:ext cx="2207032" cy="206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35948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ldLvl="5"/>
      <p:bldP spid="3" grpId="0"/>
      <p:bldP spid="4" grpId="0" uiExpan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944111"/>
            <a:ext cx="415820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latin typeface="Comic Sans MS" panose="030F0702030302020204" pitchFamily="66" charset="0"/>
              </a:rPr>
              <a:t> </a:t>
            </a:r>
            <a:r>
              <a:rPr lang="en-US" sz="1700" dirty="0" smtClean="0">
                <a:latin typeface="Comic Sans MS" panose="030F0702030302020204" pitchFamily="66" charset="0"/>
              </a:rPr>
              <a:t>    </a:t>
            </a:r>
            <a:r>
              <a:rPr lang="ru-RU" sz="1700" dirty="0" smtClean="0">
                <a:latin typeface="Comic Sans MS" panose="030F0702030302020204" pitchFamily="66" charset="0"/>
              </a:rPr>
              <a:t>Мандаринки – это небольшие лесные утки. Самки имеют менее броскую раскраску оперения, самцы выглядят птицами из сказки, ведь их брачный наряд имеет очень заметный окрас.</a:t>
            </a:r>
          </a:p>
          <a:p>
            <a:r>
              <a:rPr lang="en-US" sz="1700" dirty="0" smtClean="0">
                <a:latin typeface="Comic Sans MS" panose="030F0702030302020204" pitchFamily="66" charset="0"/>
              </a:rPr>
              <a:t>     </a:t>
            </a:r>
            <a:r>
              <a:rPr lang="ru-RU" sz="1700" dirty="0" smtClean="0">
                <a:latin typeface="Comic Sans MS" panose="030F0702030302020204" pitchFamily="66" charset="0"/>
              </a:rPr>
              <a:t>Живут они небольшими группами на Дальнем востоке, гнездятся на берегах небольших рек, в горах и около чистых прудов. Питаются лягушками, желудями и даже речными водорослями. Зимуют на территориях Китая и Японии.</a:t>
            </a:r>
          </a:p>
          <a:p>
            <a:r>
              <a:rPr lang="en-US" sz="1700" dirty="0" smtClean="0">
                <a:latin typeface="Comic Sans MS" panose="030F0702030302020204" pitchFamily="66" charset="0"/>
              </a:rPr>
              <a:t>      </a:t>
            </a:r>
            <a:r>
              <a:rPr lang="ru-RU" sz="1700" dirty="0" smtClean="0">
                <a:latin typeface="Comic Sans MS" panose="030F0702030302020204" pitchFamily="66" charset="0"/>
              </a:rPr>
              <a:t>В апреле самка откладывает от 5 до 10 яиц. После </a:t>
            </a:r>
            <a:r>
              <a:rPr lang="en-US" sz="1700" dirty="0" smtClean="0">
                <a:latin typeface="Comic Sans MS" panose="030F0702030302020204" pitchFamily="66" charset="0"/>
              </a:rPr>
              <a:t>6 </a:t>
            </a:r>
            <a:r>
              <a:rPr lang="ru-RU" sz="1700" dirty="0" smtClean="0">
                <a:latin typeface="Comic Sans MS" panose="030F0702030302020204" pitchFamily="66" charset="0"/>
              </a:rPr>
              <a:t>недель птенчики становятся самостоятельными и взрослыми птицами. Под угрозой эти утки находятся из-за вырубки лесов и охоты браконьеров.</a:t>
            </a:r>
          </a:p>
          <a:p>
            <a:endParaRPr lang="ru-RU" sz="1700" dirty="0" smtClean="0">
              <a:latin typeface="Comic Sans MS" panose="030F0702030302020204" pitchFamily="66" charset="0"/>
            </a:endParaRPr>
          </a:p>
          <a:p>
            <a:endParaRPr lang="ru-RU" sz="1700" dirty="0" smtClean="0">
              <a:latin typeface="Comic Sans MS" panose="030F0702030302020204" pitchFamily="66" charset="0"/>
            </a:endParaRPr>
          </a:p>
          <a:p>
            <a:endParaRPr lang="ru-RU" sz="17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84455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omic Sans MS" panose="030F0702030302020204" pitchFamily="66" charset="0"/>
              </a:rPr>
              <a:t>Утка мандаринка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Животные-красной-книги-России-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5"/>
          <a:stretch/>
        </p:blipFill>
        <p:spPr bwMode="auto">
          <a:xfrm>
            <a:off x="4644008" y="3178948"/>
            <a:ext cx="4021820" cy="247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мандаринка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1"/>
          <a:stretch/>
        </p:blipFill>
        <p:spPr bwMode="auto">
          <a:xfrm flipH="1">
            <a:off x="4644008" y="632276"/>
            <a:ext cx="400449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60693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34485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omic Sans MS" panose="030F0702030302020204" pitchFamily="66" charset="0"/>
              </a:rPr>
              <a:t>Сивуч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188035"/>
            <a:ext cx="3744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     </a:t>
            </a:r>
            <a:r>
              <a:rPr lang="ru-RU" sz="2000" dirty="0" err="1" smtClean="0">
                <a:latin typeface="Comic Sans MS" panose="030F0702030302020204" pitchFamily="66" charset="0"/>
              </a:rPr>
              <a:t>Сиву́ч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— крупнейший представитель семейства ушастых тюленей. Также известен как северный морской лев </a:t>
            </a:r>
            <a:r>
              <a:rPr lang="ru-RU" sz="2000" dirty="0" err="1">
                <a:latin typeface="Comic Sans MS" panose="030F0702030302020204" pitchFamily="66" charset="0"/>
              </a:rPr>
              <a:t>Стеллера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latin typeface="Comic Sans MS" panose="030F0702030302020204" pitchFamily="66" charset="0"/>
              </a:rPr>
              <a:t>    Трехметровый </a:t>
            </a:r>
            <a:r>
              <a:rPr lang="ru-RU" sz="2000" dirty="0">
                <a:latin typeface="Comic Sans MS" panose="030F0702030302020204" pitchFamily="66" charset="0"/>
              </a:rPr>
              <a:t>тихоокеанский ушастый тюлень, ареал обитания — Курильские и Командорские острова, Камчатка и Аляска. Длина тела взрослого самца сивуча может достигать трех метров, а вес — одной тонны</a:t>
            </a:r>
            <a:r>
              <a:rPr lang="ru-RU" sz="2000" dirty="0" smtClean="0">
                <a:latin typeface="Comic Sans MS" panose="030F0702030302020204" pitchFamily="66" charset="0"/>
              </a:rPr>
              <a:t>!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Сивуч - Редкие животные из красной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4"/>
            <a:ext cx="3607929" cy="208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сивуч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4"/>
          <a:stretch/>
        </p:blipFill>
        <p:spPr bwMode="auto">
          <a:xfrm>
            <a:off x="5004048" y="836712"/>
            <a:ext cx="3687518" cy="207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1038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936322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     Ирбис, </a:t>
            </a:r>
            <a:r>
              <a:rPr lang="ru-RU" dirty="0">
                <a:latin typeface="Comic Sans MS" panose="030F0702030302020204" pitchFamily="66" charset="0"/>
              </a:rPr>
              <a:t>или </a:t>
            </a:r>
            <a:r>
              <a:rPr lang="ru-RU" dirty="0" smtClean="0">
                <a:latin typeface="Comic Sans MS" panose="030F0702030302020204" pitchFamily="66" charset="0"/>
              </a:rPr>
              <a:t>снежный </a:t>
            </a:r>
            <a:r>
              <a:rPr lang="ru-RU" dirty="0">
                <a:latin typeface="Comic Sans MS" panose="030F0702030302020204" pitchFamily="66" charset="0"/>
              </a:rPr>
              <a:t>барс, или снежный </a:t>
            </a:r>
            <a:r>
              <a:rPr lang="ru-RU" dirty="0" smtClean="0">
                <a:latin typeface="Comic Sans MS" panose="030F0702030302020204" pitchFamily="66" charset="0"/>
              </a:rPr>
              <a:t>леопард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</a:rPr>
              <a:t>— </a:t>
            </a:r>
            <a:r>
              <a:rPr lang="ru-RU" dirty="0">
                <a:latin typeface="Comic Sans MS" panose="030F0702030302020204" pitchFamily="66" charset="0"/>
              </a:rPr>
              <a:t>крупное </a:t>
            </a:r>
            <a:r>
              <a:rPr lang="ru-RU" dirty="0" smtClean="0">
                <a:latin typeface="Comic Sans MS" panose="030F0702030302020204" pitchFamily="66" charset="0"/>
              </a:rPr>
              <a:t>млекопитающее </a:t>
            </a:r>
            <a:r>
              <a:rPr lang="ru-RU" dirty="0">
                <a:latin typeface="Comic Sans MS" panose="030F0702030302020204" pitchFamily="66" charset="0"/>
              </a:rPr>
              <a:t>семейства </a:t>
            </a:r>
            <a:r>
              <a:rPr lang="ru-RU" dirty="0" smtClean="0">
                <a:latin typeface="Comic Sans MS" panose="030F0702030302020204" pitchFamily="66" charset="0"/>
              </a:rPr>
              <a:t>кошачьих.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</a:rPr>
              <a:t>Ареал </a:t>
            </a:r>
            <a:r>
              <a:rPr lang="ru-RU" dirty="0">
                <a:latin typeface="Comic Sans MS" panose="030F0702030302020204" pitchFamily="66" charset="0"/>
              </a:rPr>
              <a:t>обитания снежного барса  — горные районы Центральной Азии. Именно из-за проживания в труднодоступной </a:t>
            </a:r>
            <a:r>
              <a:rPr lang="ru-RU" dirty="0" smtClean="0">
                <a:latin typeface="Comic Sans MS" panose="030F0702030302020204" pitchFamily="66" charset="0"/>
              </a:rPr>
              <a:t>среде эти животные </a:t>
            </a:r>
            <a:r>
              <a:rPr lang="ru-RU" dirty="0">
                <a:latin typeface="Comic Sans MS" panose="030F0702030302020204" pitchFamily="66" charset="0"/>
              </a:rPr>
              <a:t>еще </a:t>
            </a:r>
            <a:r>
              <a:rPr lang="ru-RU" dirty="0" smtClean="0">
                <a:latin typeface="Comic Sans MS" panose="030F0702030302020204" pitchFamily="66" charset="0"/>
              </a:rPr>
              <a:t>не вымерли.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1261" y="26064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Comic Sans MS" panose="030F0702030302020204" pitchFamily="66" charset="0"/>
              </a:rPr>
              <a:t>Ирбис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0470" y="3435965"/>
            <a:ext cx="39395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     Ирбис </a:t>
            </a:r>
            <a:r>
              <a:rPr lang="ru-RU" dirty="0">
                <a:latin typeface="Comic Sans MS" panose="030F0702030302020204" pitchFamily="66" charset="0"/>
              </a:rPr>
              <a:t>отличается тонким, длинным, гибким телом, относительно короткими лапами, небольшой головой и очень длинным </a:t>
            </a:r>
            <a:r>
              <a:rPr lang="ru-RU" dirty="0" smtClean="0">
                <a:latin typeface="Comic Sans MS" panose="030F0702030302020204" pitchFamily="66" charset="0"/>
              </a:rPr>
              <a:t>хвостом (в общем 2-2,5 м). Весит </a:t>
            </a:r>
            <a:r>
              <a:rPr lang="ru-RU" dirty="0">
                <a:latin typeface="Comic Sans MS" panose="030F0702030302020204" pitchFamily="66" charset="0"/>
              </a:rPr>
              <a:t>до 55 кг. 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Окраска </a:t>
            </a:r>
            <a:r>
              <a:rPr lang="ru-RU" dirty="0">
                <a:latin typeface="Comic Sans MS" panose="030F0702030302020204" pitchFamily="66" charset="0"/>
              </a:rPr>
              <a:t>меха </a:t>
            </a:r>
            <a:r>
              <a:rPr lang="ru-RU" dirty="0" smtClean="0">
                <a:latin typeface="Comic Sans MS" panose="030F0702030302020204" pitchFamily="66" charset="0"/>
              </a:rPr>
              <a:t>светло-серая </a:t>
            </a:r>
            <a:r>
              <a:rPr lang="ru-RU" dirty="0">
                <a:latin typeface="Comic Sans MS" panose="030F0702030302020204" pitchFamily="66" charset="0"/>
              </a:rPr>
              <a:t>с кольцеобразными и сплошными тёмными пятнами</a:t>
            </a:r>
            <a:r>
              <a:rPr lang="ru-RU" dirty="0" smtClean="0">
                <a:latin typeface="Comic Sans MS" panose="030F0702030302020204" pitchFamily="66" charset="0"/>
              </a:rPr>
              <a:t>.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5" name="AutoShape 8" descr="Картинки по запросу Ирби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Картинки по запросу Ирби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01" r="199" b="11125"/>
          <a:stretch/>
        </p:blipFill>
        <p:spPr bwMode="auto">
          <a:xfrm>
            <a:off x="534548" y="3645024"/>
            <a:ext cx="389343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3103"/>
            <a:ext cx="3435522" cy="277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64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ОБМЕН\IMG_352173+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36496" cy="718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572" y="404664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atin typeface="Comic Sans MS" panose="030F0702030302020204" pitchFamily="66" charset="0"/>
              </a:rPr>
              <a:t>Пятнистый олень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2360" y="548680"/>
            <a:ext cx="40481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Пятнистый </a:t>
            </a:r>
            <a:r>
              <a:rPr lang="ru-RU" dirty="0" smtClean="0">
                <a:latin typeface="Comic Sans MS" panose="030F0702030302020204" pitchFamily="66" charset="0"/>
              </a:rPr>
              <a:t>олень, или олень-цветок </a:t>
            </a:r>
            <a:r>
              <a:rPr lang="ru-RU" dirty="0">
                <a:latin typeface="Comic Sans MS" panose="030F0702030302020204" pitchFamily="66" charset="0"/>
              </a:rPr>
              <a:t>— млекопитающее из семейства </a:t>
            </a:r>
            <a:r>
              <a:rPr lang="ru-RU" dirty="0" smtClean="0">
                <a:latin typeface="Comic Sans MS" panose="030F0702030302020204" pitchFamily="66" charset="0"/>
              </a:rPr>
              <a:t>оленевых.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Длина тела 160—180 см, высота в холке 95—112 см, масса — 75—130 </a:t>
            </a:r>
            <a:r>
              <a:rPr lang="ru-RU" dirty="0" smtClean="0">
                <a:latin typeface="Comic Sans MS" panose="030F0702030302020204" pitchFamily="66" charset="0"/>
              </a:rPr>
              <a:t>кг. </a:t>
            </a:r>
            <a:r>
              <a:rPr lang="ru-RU" dirty="0">
                <a:latin typeface="Comic Sans MS" panose="030F0702030302020204" pitchFamily="66" charset="0"/>
              </a:rPr>
              <a:t>Летом окраска красно-рыжая с белыми пятнами, зимой тускнеет. В дикой природе пятнистый олень живет 10 – 14 лет.</a:t>
            </a:r>
          </a:p>
        </p:txBody>
      </p:sp>
      <p:pic>
        <p:nvPicPr>
          <p:cNvPr id="3076" name="Picture 4" descr="Картинки по запросу Пятнистый олен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58163"/>
            <a:ext cx="3168352" cy="23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640956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В начале прошлого века пятнистый олень едва не исчез с лица земли. Его убивали ради вкусного мяса, оригинальной кожи, но особенно из-за молодых бархатистых рогов (пантов), на основе которых делали чудодейственные снадобья.</a:t>
            </a:r>
          </a:p>
        </p:txBody>
      </p:sp>
      <p:pic>
        <p:nvPicPr>
          <p:cNvPr id="3078" name="Picture 6" descr="Картинки по запросу Пятнистый олень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7"/>
          <a:stretch/>
        </p:blipFill>
        <p:spPr bwMode="auto">
          <a:xfrm>
            <a:off x="5001594" y="3411002"/>
            <a:ext cx="353084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7236296" y="64533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содержание</a:t>
            </a:r>
            <a:endParaRPr lang="ru-RU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7655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976</Words>
  <Application>Microsoft Office PowerPoint</Application>
  <PresentationFormat>Экран (4:3)</PresentationFormat>
  <Paragraphs>119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Котюхов Алексей</dc:creator>
  <cp:lastModifiedBy>Vladimir</cp:lastModifiedBy>
  <cp:revision>78</cp:revision>
  <dcterms:created xsi:type="dcterms:W3CDTF">2018-01-21T13:20:17Z</dcterms:created>
  <dcterms:modified xsi:type="dcterms:W3CDTF">2018-05-08T11:58:57Z</dcterms:modified>
</cp:coreProperties>
</file>