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9" r:id="rId3"/>
    <p:sldId id="257" r:id="rId4"/>
    <p:sldId id="284" r:id="rId5"/>
    <p:sldId id="258" r:id="rId6"/>
    <p:sldId id="292" r:id="rId7"/>
    <p:sldId id="259" r:id="rId8"/>
    <p:sldId id="293" r:id="rId9"/>
    <p:sldId id="260" r:id="rId10"/>
    <p:sldId id="264" r:id="rId11"/>
    <p:sldId id="295" r:id="rId12"/>
    <p:sldId id="265" r:id="rId13"/>
    <p:sldId id="261" r:id="rId14"/>
    <p:sldId id="262" r:id="rId15"/>
    <p:sldId id="268" r:id="rId16"/>
    <p:sldId id="269" r:id="rId17"/>
    <p:sldId id="266" r:id="rId18"/>
    <p:sldId id="276" r:id="rId19"/>
    <p:sldId id="275" r:id="rId20"/>
    <p:sldId id="270" r:id="rId21"/>
    <p:sldId id="274" r:id="rId22"/>
    <p:sldId id="273" r:id="rId23"/>
    <p:sldId id="296" r:id="rId24"/>
    <p:sldId id="297" r:id="rId25"/>
    <p:sldId id="281" r:id="rId26"/>
    <p:sldId id="280" r:id="rId27"/>
    <p:sldId id="279" r:id="rId28"/>
    <p:sldId id="278" r:id="rId29"/>
    <p:sldId id="294" r:id="rId30"/>
    <p:sldId id="285" r:id="rId31"/>
    <p:sldId id="282" r:id="rId32"/>
    <p:sldId id="286" r:id="rId33"/>
    <p:sldId id="287" r:id="rId34"/>
    <p:sldId id="288" r:id="rId35"/>
    <p:sldId id="291" r:id="rId36"/>
  </p:sldIdLst>
  <p:sldSz cx="9144000" cy="6858000" type="screen4x3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Zapf ChanceC" pitchFamily="34" charset="0"/>
      <p:italic r:id="rId43"/>
    </p:embeddedFont>
    <p:embeddedFont>
      <p:font typeface="a_AlgeriusCaps" pitchFamily="82" charset="-52"/>
      <p:regular r:id="rId44"/>
    </p:embeddedFont>
    <p:embeddedFont>
      <p:font typeface="Zapf Chance" pitchFamily="34" charset="0"/>
      <p: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0EA00"/>
    <a:srgbClr val="FFFF99"/>
    <a:srgbClr val="E7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1" autoAdjust="0"/>
    <p:restoredTop sz="91942" autoAdjust="0"/>
  </p:normalViewPr>
  <p:slideViewPr>
    <p:cSldViewPr>
      <p:cViewPr varScale="1">
        <p:scale>
          <a:sx n="109" d="100"/>
          <a:sy n="109" d="100"/>
        </p:scale>
        <p:origin x="-3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C28C7-E581-4FF1-B2FF-2915B05E0869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0F35-903E-444F-8CEA-9B42FBBD0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81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E3AB8-9A92-453B-8122-4CDA5D00DB1F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D5047-5277-49E9-AC1F-C01238A33A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58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465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266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231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2007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783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890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54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583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159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963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0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4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514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48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85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85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85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72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225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75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520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23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212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773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783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358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690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89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70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089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Найти</a:t>
            </a:r>
            <a:r>
              <a:rPr lang="ru-RU" baseline="0" dirty="0" smtClean="0"/>
              <a:t> фото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393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790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11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128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5047-5277-49E9-AC1F-C01238A33AEE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81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1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5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3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2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03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90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5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7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3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2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Blip.wav"/>
          </p:stSnd>
        </p:sndAc>
      </p:transition>
    </mc:Choice>
    <mc:Fallback xmlns="">
      <p:transition spd="slow">
        <p:fade/>
        <p:sndAc>
          <p:stSnd>
            <p:snd r:embed="rId3" name="Blip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82EA3-D27F-414E-8E0C-1EB536BB6DD7}" type="datetimeFigureOut">
              <a:rPr lang="ru-RU" smtClean="0"/>
              <a:t>08.05.2018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C6217-9610-4871-BEA4-D608E32C35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47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3" name="Blip.wav"/>
          </p:stSnd>
        </p:sndAc>
      </p:transition>
    </mc:Choice>
    <mc:Fallback xmlns="">
      <p:transition spd="slow">
        <p:fade/>
        <p:sndAc>
          <p:stSnd>
            <p:snd r:embed="rId15" name="Blip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0.xml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2.xml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19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24.xml"/><Relationship Id="rId5" Type="http://schemas.openxmlformats.org/officeDocument/2006/relationships/image" Target="../media/image17.jpeg"/><Relationship Id="rId15" Type="http://schemas.openxmlformats.org/officeDocument/2006/relationships/slide" Target="slide20.xml"/><Relationship Id="rId10" Type="http://schemas.openxmlformats.org/officeDocument/2006/relationships/image" Target="../media/image18.jpeg"/><Relationship Id="rId4" Type="http://schemas.openxmlformats.org/officeDocument/2006/relationships/slide" Target="slide16.xml"/><Relationship Id="rId9" Type="http://schemas.openxmlformats.org/officeDocument/2006/relationships/slide" Target="slide23.xml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2.jpeg"/><Relationship Id="rId9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4.jpeg"/><Relationship Id="rId9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5.jpeg"/><Relationship Id="rId9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audio" Target="../media/audio1.wav"/><Relationship Id="rId5" Type="http://schemas.openxmlformats.org/officeDocument/2006/relationships/image" Target="../media/image3.png"/><Relationship Id="rId10" Type="http://schemas.openxmlformats.org/officeDocument/2006/relationships/image" Target="../media/image23.gif"/><Relationship Id="rId4" Type="http://schemas.openxmlformats.org/officeDocument/2006/relationships/image" Target="../media/image26.jpeg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3.gif"/><Relationship Id="rId5" Type="http://schemas.microsoft.com/office/2007/relationships/hdphoto" Target="../media/hdphoto2.wdp"/><Relationship Id="rId10" Type="http://schemas.openxmlformats.org/officeDocument/2006/relationships/slide" Target="slide15.xml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audio" Target="../media/audio1.wav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png"/><Relationship Id="rId11" Type="http://schemas.openxmlformats.org/officeDocument/2006/relationships/image" Target="../media/image23.gif"/><Relationship Id="rId5" Type="http://schemas.openxmlformats.org/officeDocument/2006/relationships/audio" Target="../media/audio1.wav"/><Relationship Id="rId10" Type="http://schemas.openxmlformats.org/officeDocument/2006/relationships/slide" Target="slide15.xml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audio" Target="../media/audio1.wav"/><Relationship Id="rId5" Type="http://schemas.openxmlformats.org/officeDocument/2006/relationships/slide" Target="slide3.xml"/><Relationship Id="rId10" Type="http://schemas.openxmlformats.org/officeDocument/2006/relationships/image" Target="../media/image23.gif"/><Relationship Id="rId4" Type="http://schemas.openxmlformats.org/officeDocument/2006/relationships/image" Target="../media/image3.png"/><Relationship Id="rId9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3.xml"/><Relationship Id="rId10" Type="http://schemas.openxmlformats.org/officeDocument/2006/relationships/audio" Target="../media/audio1.wav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2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2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slide" Target="slide25.xml"/><Relationship Id="rId12" Type="http://schemas.openxmlformats.org/officeDocument/2006/relationships/slide" Target="slide3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34.xml"/><Relationship Id="rId5" Type="http://schemas.openxmlformats.org/officeDocument/2006/relationships/slide" Target="slide5.xml"/><Relationship Id="rId15" Type="http://schemas.openxmlformats.org/officeDocument/2006/relationships/audio" Target="../media/audio1.wav"/><Relationship Id="rId10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39.jpeg"/><Relationship Id="rId9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41.png"/><Relationship Id="rId9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.gif"/><Relationship Id="rId3" Type="http://schemas.microsoft.com/office/2007/relationships/media" Target="../media/media3.wma"/><Relationship Id="rId7" Type="http://schemas.openxmlformats.org/officeDocument/2006/relationships/audio" Target="../media/audio1.wav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3.wma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microsoft.com/office/2007/relationships/hdphoto" Target="../media/hdphoto7.wdp"/><Relationship Id="rId15" Type="http://schemas.openxmlformats.org/officeDocument/2006/relationships/audio" Target="../media/audio1.wav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8.wdp"/><Relationship Id="rId1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1119" y="-21569"/>
            <a:ext cx="6816803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150-летию светофора</a:t>
            </a:r>
          </a:p>
          <a:p>
            <a:pPr algn="ctr"/>
            <a:r>
              <a:rPr lang="ru-RU" sz="5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посвящается</a:t>
            </a:r>
            <a:endParaRPr lang="ru-RU" sz="5400" b="1" cap="none" spc="0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80" y1="27332" x2="6780" y2="27332"/>
                        <a14:foregroundMark x1="7203" y1="23210" x2="7203" y2="23210"/>
                        <a14:foregroundMark x1="12288" y1="24946" x2="12288" y2="24946"/>
                        <a14:foregroundMark x1="9322" y1="29501" x2="9322" y2="29501"/>
                        <a14:foregroundMark x1="14831" y1="34273" x2="14831" y2="34273"/>
                        <a14:foregroundMark x1="16102" y1="9328" x2="16102" y2="9328"/>
                        <a14:foregroundMark x1="72881" y1="19740" x2="72881" y2="19740"/>
                        <a14:foregroundMark x1="86017" y1="35792" x2="88136" y2="35141"/>
                        <a14:foregroundMark x1="65678" y1="34924" x2="65678" y2="34924"/>
                        <a14:foregroundMark x1="80932" y1="50976" x2="80932" y2="50976"/>
                        <a14:foregroundMark x1="86441" y1="61605" x2="86441" y2="61605"/>
                        <a14:foregroundMark x1="27119" y1="66377" x2="27119" y2="66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140968"/>
            <a:ext cx="1370294" cy="267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4824028" y="4513475"/>
            <a:ext cx="2232248" cy="959290"/>
            <a:chOff x="4824028" y="4221087"/>
            <a:chExt cx="2232248" cy="959290"/>
          </a:xfrm>
        </p:grpSpPr>
        <p:sp>
          <p:nvSpPr>
            <p:cNvPr id="4" name="Овальная выноска 3"/>
            <p:cNvSpPr/>
            <p:nvPr/>
          </p:nvSpPr>
          <p:spPr>
            <a:xfrm>
              <a:off x="4824028" y="4221087"/>
              <a:ext cx="2232248" cy="959290"/>
            </a:xfrm>
            <a:prstGeom prst="wedgeEllipseCallout">
              <a:avLst>
                <a:gd name="adj1" fmla="val 89408"/>
                <a:gd name="adj2" fmla="val -3607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6096" y="4408345"/>
              <a:ext cx="1008112" cy="584775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ИДИ</a:t>
              </a:r>
              <a:endParaRPr lang="ru-RU" sz="44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347651" y="3140968"/>
            <a:ext cx="3888432" cy="1200629"/>
            <a:chOff x="3296259" y="2728314"/>
            <a:chExt cx="3888432" cy="1200629"/>
          </a:xfrm>
        </p:grpSpPr>
        <p:sp>
          <p:nvSpPr>
            <p:cNvPr id="17" name="Овальная выноска 16"/>
            <p:cNvSpPr/>
            <p:nvPr/>
          </p:nvSpPr>
          <p:spPr>
            <a:xfrm>
              <a:off x="3296259" y="2728314"/>
              <a:ext cx="3888432" cy="1200629"/>
            </a:xfrm>
            <a:prstGeom prst="wedgeEllipseCallout">
              <a:avLst>
                <a:gd name="adj1" fmla="val 64980"/>
                <a:gd name="adj2" fmla="val 27655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25116" y="3058544"/>
              <a:ext cx="2842768" cy="58477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 prstMaterial="metal">
              <a:bevelB w="139700" h="139700" prst="divot"/>
            </a:sp3d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ПРИГОТОВЬСЯ</a:t>
              </a:r>
              <a:endParaRPr lang="ru-RU" sz="4400" b="1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186170" y="1987266"/>
            <a:ext cx="1944216" cy="1004967"/>
            <a:chOff x="5769332" y="1484784"/>
            <a:chExt cx="1944216" cy="1004967"/>
          </a:xfrm>
        </p:grpSpPr>
        <p:sp>
          <p:nvSpPr>
            <p:cNvPr id="19" name="Овальная выноска 18"/>
            <p:cNvSpPr/>
            <p:nvPr/>
          </p:nvSpPr>
          <p:spPr>
            <a:xfrm>
              <a:off x="5769332" y="1484784"/>
              <a:ext cx="1944216" cy="1004967"/>
            </a:xfrm>
            <a:prstGeom prst="wedgeEllipseCallout">
              <a:avLst>
                <a:gd name="adj1" fmla="val 41260"/>
                <a:gd name="adj2" fmla="val 8346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86170" y="1694879"/>
              <a:ext cx="1266150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СТОЙ</a:t>
              </a:r>
              <a:endParaRPr lang="ru-RU" sz="32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71600" y="6309320"/>
            <a:ext cx="7848872" cy="45121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9620"/>
              </a:avLst>
            </a:prstTxWarp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Автор: Козырев Максим (11 лет). Руководитель: </a:t>
            </a:r>
            <a:r>
              <a:rPr lang="ru-RU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</a:t>
            </a:r>
            <a:r>
              <a:rPr lang="ru-RU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асильева Н.А.</a:t>
            </a:r>
          </a:p>
          <a:p>
            <a:pPr algn="ctr"/>
            <a:r>
              <a:rPr lang="ru-RU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Компьютерное объединение МАУДО </a:t>
            </a:r>
            <a:r>
              <a:rPr lang="ru-RU" sz="14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ДДюТ</a:t>
            </a:r>
            <a:r>
              <a:rPr lang="ru-RU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г. </a:t>
            </a:r>
            <a:r>
              <a:rPr lang="ru-RU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</a:t>
            </a:r>
            <a:r>
              <a:rPr lang="ru-RU" sz="1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ладимира</a:t>
            </a:r>
            <a:endParaRPr lang="ru-RU" sz="1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7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6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750"/>
                            </p:stCondLst>
                            <p:childTnLst>
                              <p:par>
                                <p:cTn id="2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250"/>
                            </p:stCondLst>
                            <p:childTnLst>
                              <p:par>
                                <p:cTn id="34" presetID="22" presetClass="exit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2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611" y="1988840"/>
            <a:ext cx="6066549" cy="395842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80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356463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Европе аналогичные светофоры были впервые установлены в 1922 году в Париже на пересечении Рю де Риволи и Севастопольского бульвара. 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19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lip.wav"/>
          </p:stSnd>
        </p:sndAc>
      </p:transition>
    </mc:Choice>
    <mc:Fallback xmlns="">
      <p:transition spd="slow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80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356463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А первый светофор</a:t>
            </a:r>
            <a:r>
              <a:rPr lang="en-US" b="1" dirty="0" smtClean="0"/>
              <a:t> </a:t>
            </a:r>
            <a:r>
              <a:rPr lang="ru-RU" b="1" dirty="0" smtClean="0"/>
              <a:t>в Германии в городе Гамбурге был установлен тоже в 1922 году на площади Штефансплатц. 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9610" y="1175532"/>
            <a:ext cx="4530824" cy="522589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1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lip.wav"/>
          </p:stSnd>
        </p:sndAc>
      </p:transition>
    </mc:Choice>
    <mc:Fallback xmlns="">
      <p:transition spd="slow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4133825" cy="615855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242875"/>
            <a:ext cx="169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44208" y="62068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04248" y="2249912"/>
            <a:ext cx="2051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Первый светофор  в Англии был установлен в </a:t>
            </a:r>
            <a:r>
              <a:rPr lang="ru-RU" b="1" dirty="0"/>
              <a:t>1927 году в городе </a:t>
            </a:r>
            <a:r>
              <a:rPr lang="ru-RU" b="1" dirty="0" smtClean="0"/>
              <a:t>Вулвергемптоне.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9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lip.wav"/>
          </p:stSnd>
        </p:sndAc>
      </p:transition>
    </mc:Choice>
    <mc:Fallback xmlns="">
      <p:transition spd="slow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476672"/>
            <a:ext cx="176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548680"/>
            <a:ext cx="6912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СССР первый светофор установили 15 января 1930 года в Ленинграде на пересечении проспектов 25 Октября и Володарского (ныне Невского и Литейного проспектов). А первый светофор в Москве появился 30 декабря того же года на углу улиц Петровка и Кузнецкий Мост. 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55737" y="2200221"/>
            <a:ext cx="6067478" cy="401733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Папки пользователей\Козырев Максим\Garret-Morgan-600x85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801" y="1196752"/>
            <a:ext cx="3572239" cy="5090442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429" y="188640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1288544"/>
            <a:ext cx="35755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</a:t>
            </a:r>
            <a:r>
              <a:rPr lang="ru-RU" b="1" dirty="0"/>
              <a:t>связи с историей светофора часто упоминают имя американского изобретателя Гаррета Моргана запатентовавшего в 1923 году светофор оригинальной конструкции. Однако в историю вошёл тем, что впервые в мире в патенте кроме технической конструкции указал назначение: «Назначение устройства — сделать очерёдность проезда перекрёстка независимой от персоны, сидящей в автомобиле</a:t>
            </a:r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7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ый треугольник 2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27384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</a:t>
            </a:r>
            <a:r>
              <a:rPr lang="ru-RU" sz="2400" dirty="0" smtClean="0">
                <a:latin typeface="a_AlgeriusCaps" panose="04040705040802020702" pitchFamily="82" charset="-52"/>
              </a:rPr>
              <a:t> </a:t>
            </a:r>
            <a:r>
              <a:rPr lang="ru-RU" sz="2400" b="1" dirty="0" smtClean="0">
                <a:latin typeface="a_AlgeriusCaps" panose="04040705040802020702" pitchFamily="82" charset="-52"/>
              </a:rPr>
              <a:t>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271455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Существуют разные виды светофоров:</a:t>
            </a:r>
            <a:endParaRPr lang="ru-RU" sz="2000" b="1" dirty="0"/>
          </a:p>
        </p:txBody>
      </p:sp>
      <p:pic>
        <p:nvPicPr>
          <p:cNvPr id="1027" name="Picture 3" descr="D:\Папки пользователей\Козырев Максим\hello_html_m65105979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1046" y="2061931"/>
            <a:ext cx="1376738" cy="290802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Папки пользователей\Козырев Максим\hello_html_m65105979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720" y="1772816"/>
            <a:ext cx="3263721" cy="157985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368" y="2405577"/>
            <a:ext cx="2101856" cy="194421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86209" y="1547500"/>
            <a:ext cx="1613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Транспортные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84480" y="1196752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Д</a:t>
            </a:r>
            <a:r>
              <a:rPr lang="ru-RU" b="1" dirty="0" smtClean="0"/>
              <a:t>ля </a:t>
            </a:r>
            <a:r>
              <a:rPr lang="ru-RU" b="1" dirty="0"/>
              <a:t>трамваев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98655" y="1789000"/>
            <a:ext cx="214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Ж</a:t>
            </a:r>
            <a:r>
              <a:rPr lang="ru-RU" b="1" dirty="0" smtClean="0"/>
              <a:t>елезнодорожные</a:t>
            </a:r>
            <a:endParaRPr lang="ru-RU" dirty="0"/>
          </a:p>
        </p:txBody>
      </p:sp>
      <p:pic>
        <p:nvPicPr>
          <p:cNvPr id="102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709" y="4922635"/>
            <a:ext cx="1685980" cy="168598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43808" y="4364540"/>
            <a:ext cx="1930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Д</a:t>
            </a:r>
            <a:r>
              <a:rPr lang="ru-RU" b="1" dirty="0" smtClean="0"/>
              <a:t>ля велосипедов</a:t>
            </a:r>
            <a:endParaRPr lang="ru-RU" dirty="0"/>
          </a:p>
        </p:txBody>
      </p:sp>
      <p:pic>
        <p:nvPicPr>
          <p:cNvPr id="3075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1393" y="4979839"/>
            <a:ext cx="1374823" cy="1617513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067785" y="4349793"/>
            <a:ext cx="149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Пешеходные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9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17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ый треугольник 2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 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27784" y="11663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_AlgeriusCaps" panose="04040705040802020702" pitchFamily="82" charset="-52"/>
              </a:rPr>
              <a:t>Транспортные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847294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Транспортные светофоры регулируют движение машин. Благодаря </a:t>
            </a:r>
            <a:r>
              <a:rPr lang="ru-RU" b="1" dirty="0"/>
              <a:t>симметричной конструкции корпуса, секции </a:t>
            </a:r>
            <a:r>
              <a:rPr lang="ru-RU" b="1" dirty="0" smtClean="0"/>
              <a:t>в светофоре можно </a:t>
            </a:r>
            <a:r>
              <a:rPr lang="ru-RU" b="1" dirty="0"/>
              <a:t>располагать вертикально либо горизонтально, совмещая с любым количеством стрелочных указателей. Светофоры адаптированы ко всем видам контроллеров и имеют сертификат </a:t>
            </a:r>
            <a:r>
              <a:rPr lang="ru-RU" b="1" dirty="0" smtClean="0"/>
              <a:t>качества. Цвет корпуса светофора может быть серым или черным . </a:t>
            </a:r>
            <a:endParaRPr lang="ru-RU" b="1" dirty="0"/>
          </a:p>
        </p:txBody>
      </p:sp>
      <p:pic>
        <p:nvPicPr>
          <p:cNvPr id="3074" name="Picture 2" descr="D:\Папки пользователей\Козырев Максим\Т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040572"/>
            <a:ext cx="5832648" cy="319674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4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АРХИВ ФАЙЛОВ\Графические изображения\Анимационные изображения\Кнопки и стрелки\ar2-1rr.gif">
            <a:hlinkClick r:id="rId8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10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_AlgeriusCaps" panose="04040705040802020702" pitchFamily="82" charset="-52"/>
              </a:rPr>
              <a:t>Виды</a:t>
            </a:r>
            <a:r>
              <a:rPr lang="ru-RU" sz="2400" b="1" dirty="0" smtClean="0"/>
              <a:t> </a:t>
            </a:r>
            <a:r>
              <a:rPr lang="ru-RU" sz="2400" b="1" dirty="0">
                <a:latin typeface="a_AlgeriusCaps" panose="04040705040802020702" pitchFamily="82" charset="-52"/>
              </a:rPr>
              <a:t>светофоров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27513" y="837232"/>
            <a:ext cx="5788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Цвета светофора обозначают:</a:t>
            </a:r>
          </a:p>
        </p:txBody>
      </p:sp>
      <p:pic>
        <p:nvPicPr>
          <p:cNvPr id="2050" name="Picture 2" descr="D:\Папки пользователей\Козырев Максим\0014-014-Transportnyj-svetofor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1216" y="1412776"/>
            <a:ext cx="4744408" cy="2953717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11760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27784" y="11663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_AlgeriusCaps" panose="04040705040802020702" pitchFamily="82" charset="-52"/>
              </a:rPr>
              <a:t>Транспортные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13992" y="4670772"/>
            <a:ext cx="6071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</a:t>
            </a:r>
            <a:r>
              <a:rPr lang="ru-RU" sz="2400" dirty="0" smtClean="0"/>
              <a:t> </a:t>
            </a:r>
            <a:r>
              <a:rPr lang="ru-RU" b="1" dirty="0" smtClean="0"/>
              <a:t>- запрещает </a:t>
            </a:r>
            <a:r>
              <a:rPr lang="ru-RU" b="1" dirty="0"/>
              <a:t>проезд за </a:t>
            </a:r>
            <a:r>
              <a:rPr lang="ru-RU" b="1" dirty="0" smtClean="0"/>
              <a:t>стоп-линию.</a:t>
            </a:r>
            <a:endParaRPr lang="ru-RU" b="1" dirty="0"/>
          </a:p>
          <a:p>
            <a:r>
              <a:rPr lang="ru-RU" sz="2400" b="1" dirty="0" smtClean="0">
                <a:solidFill>
                  <a:srgbClr val="F0E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ЖЁЛТЫЙ</a:t>
            </a:r>
            <a:r>
              <a:rPr lang="ru-RU" sz="2400" dirty="0" smtClean="0">
                <a:solidFill>
                  <a:srgbClr val="F0E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/>
              <a:t>- приготовиться водителю к движению.</a:t>
            </a:r>
            <a:endParaRPr lang="ru-RU" b="1" dirty="0"/>
          </a:p>
          <a:p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ЗЕЛЁНЫЙ</a:t>
            </a:r>
            <a:r>
              <a:rPr lang="ru-RU" dirty="0" smtClean="0">
                <a:solidFill>
                  <a:srgbClr val="008000"/>
                </a:solidFill>
              </a:rPr>
              <a:t> </a:t>
            </a:r>
            <a:r>
              <a:rPr lang="ru-RU" b="1" dirty="0"/>
              <a:t>-</a:t>
            </a:r>
            <a:r>
              <a:rPr lang="ru-RU" b="1" dirty="0" smtClean="0"/>
              <a:t> </a:t>
            </a:r>
            <a:r>
              <a:rPr lang="ru-RU" b="1" dirty="0"/>
              <a:t>разрешает движение со скоростью.</a:t>
            </a:r>
          </a:p>
        </p:txBody>
      </p:sp>
      <p:pic>
        <p:nvPicPr>
          <p:cNvPr id="15" name="Picture 2" descr="D:\АРХИВ ФАЙЛОВ\Графические изображения\Анимационные изображения\Кнопки и стрелки\ar2-1rr.gif">
            <a:hlinkClick r:id="rId8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10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205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 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84106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-2738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_AlgeriusCaps" panose="04040705040802020702" pitchFamily="82" charset="-52"/>
              </a:rPr>
              <a:t>Транспортные </a:t>
            </a:r>
          </a:p>
          <a:p>
            <a:r>
              <a:rPr lang="ru-RU" sz="2000" b="1" dirty="0" smtClean="0">
                <a:latin typeface="a_AlgeriusCaps" panose="04040705040802020702" pitchFamily="82" charset="-52"/>
              </a:rPr>
              <a:t>со стрелками</a:t>
            </a:r>
            <a:endParaRPr lang="ru-RU" sz="2000" b="1" dirty="0">
              <a:latin typeface="a_AlgeriusCaps" panose="04040705040802020702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980728"/>
            <a:ext cx="4583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светофорах могут быть дополнительные секции в виде стрелок или контуров стрелок, регулирующие движение в том или ином направлении. </a:t>
            </a:r>
          </a:p>
        </p:txBody>
      </p:sp>
      <p:pic>
        <p:nvPicPr>
          <p:cNvPr id="8" name="Picture 2" descr="D:\Папки пользователей\Козырев Максим\Информация для презинтаций\Картинки\hello_html_3593d47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216" y="2780928"/>
            <a:ext cx="5595096" cy="343865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АРХИВ ФАЙЛОВ\Графические изображения\Анимационные изображения\Кнопки и стрелки\ar2-1rr.gif">
            <a:hlinkClick r:id="rId8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9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10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 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396213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Для регулирования движения по полосам проезжей части (особенно там, где возможно реверсивное движение), применяют специальные светофоры контроля полосы (реверсивные</a:t>
            </a:r>
            <a:r>
              <a:rPr lang="ru-RU" b="1" dirty="0" smtClean="0"/>
              <a:t>).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09258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27784" y="-2738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_AlgeriusCaps" panose="04040705040802020702" pitchFamily="82" charset="-52"/>
              </a:rPr>
              <a:t>Транспортные </a:t>
            </a:r>
          </a:p>
          <a:p>
            <a:r>
              <a:rPr lang="ru-RU" sz="2000" b="1" dirty="0" smtClean="0">
                <a:latin typeface="a_AlgeriusCaps" panose="04040705040802020702" pitchFamily="82" charset="-52"/>
              </a:rPr>
              <a:t>реверсивные </a:t>
            </a:r>
            <a:endParaRPr lang="ru-RU" sz="2000" b="1" dirty="0">
              <a:latin typeface="a_AlgeriusCaps" panose="04040705040802020702" pitchFamily="82" charset="-52"/>
            </a:endParaRPr>
          </a:p>
        </p:txBody>
      </p:sp>
      <p:pic>
        <p:nvPicPr>
          <p:cNvPr id="2050" name="Picture 2" descr="D:\Папки пользователей\Козырев Максим\Информация для презинтаций\Картинки\s3h_rever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9623" y="1052736"/>
            <a:ext cx="3547333" cy="1851721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245473"/>
            <a:ext cx="5619750" cy="315277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6433591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Реверсивные светофоры на мосту через реку Клязьму во Владимире </a:t>
            </a:r>
            <a:endParaRPr lang="ru-RU" sz="1400" b="1" i="1" dirty="0"/>
          </a:p>
        </p:txBody>
      </p:sp>
      <p:pic>
        <p:nvPicPr>
          <p:cNvPr id="14" name="Picture 2" descr="D:\АРХИВ ФАЙЛОВ\Графические изображения\Анимационные изображения\Кнопки и стрелки\ar2-1rr.gif">
            <a:hlinkClick r:id="rId9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3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11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3429000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196752"/>
            <a:ext cx="5256584" cy="2856428"/>
          </a:xfrm>
          <a:prstGeom prst="wedgeEllipseCallout">
            <a:avLst>
              <a:gd name="adj1" fmla="val -54174"/>
              <a:gd name="adj2" fmla="val 68979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Здравствуйте!</a:t>
            </a:r>
          </a:p>
          <a:p>
            <a:pPr algn="ctr"/>
            <a:r>
              <a:rPr lang="ru-RU" b="1" dirty="0" smtClean="0"/>
              <a:t>Все вы знаете кто я такой и для чего я нужен.</a:t>
            </a:r>
          </a:p>
          <a:p>
            <a:pPr algn="ctr"/>
            <a:r>
              <a:rPr lang="ru-RU" b="1" dirty="0" smtClean="0"/>
              <a:t>Но знаете ли вы как и когда я родился и какой я бываю</a:t>
            </a:r>
            <a:r>
              <a:rPr lang="en-US" b="1" dirty="0" smtClean="0"/>
              <a:t>?</a:t>
            </a:r>
            <a:endParaRPr lang="ru-RU" b="1" dirty="0" smtClean="0"/>
          </a:p>
          <a:p>
            <a:pPr algn="ctr"/>
            <a:r>
              <a:rPr lang="ru-RU" b="1" dirty="0" smtClean="0"/>
              <a:t>Нет?</a:t>
            </a:r>
          </a:p>
          <a:p>
            <a:pPr algn="ctr"/>
            <a:r>
              <a:rPr lang="ru-RU" b="1" dirty="0" smtClean="0"/>
              <a:t>Тогда я вам расскажу об этом.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974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5" name="Blip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</a:t>
            </a:r>
            <a:r>
              <a:rPr lang="ru-RU" sz="2400" dirty="0" smtClean="0"/>
              <a:t> </a:t>
            </a:r>
            <a:r>
              <a:rPr lang="ru-RU" sz="2400" b="1" dirty="0" smtClean="0">
                <a:latin typeface="a_AlgeriusCaps" panose="04040705040802020702" pitchFamily="82" charset="-52"/>
              </a:rPr>
              <a:t>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1760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12413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_AlgeriusCaps" panose="04040705040802020702" pitchFamily="82" charset="-52"/>
              </a:rPr>
              <a:t>Пешеходные</a:t>
            </a:r>
          </a:p>
        </p:txBody>
      </p:sp>
      <p:pic>
        <p:nvPicPr>
          <p:cNvPr id="5122" name="Picture 2" descr="D:\Папки пользователей\Козырев Максим\svet-pesh.g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069" y1="27778" x2="37069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5713" y="764704"/>
            <a:ext cx="1854199" cy="34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72611" y="1287118"/>
            <a:ext cx="365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Существуют светофоры для пешеходов.</a:t>
            </a:r>
            <a:endParaRPr lang="ru-RU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930" y="2550754"/>
            <a:ext cx="1536824" cy="326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07158" y="4368001"/>
            <a:ext cx="4401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Бывают пешеходные светофоры с отсчётом времени. На них время показывается на месте красного цвета, когда он выключен,  и на месте зелёного, когда он выключен.</a:t>
            </a:r>
            <a:endParaRPr lang="ru-RU" b="1" dirty="0"/>
          </a:p>
        </p:txBody>
      </p:sp>
      <p:pic>
        <p:nvPicPr>
          <p:cNvPr id="17" name="Picture 2" descr="D:\АРХИВ ФАЙЛОВ\Графические изображения\Анимационные изображения\Кнопки и стрелки\ar2-1rr.gif">
            <a:hlinkClick r:id="rId10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5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12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1266136"/>
            <a:ext cx="594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Существуют светофоры со звуковым эффектом и голосовым сопровождением.</a:t>
            </a:r>
            <a:endParaRPr lang="ru-RU" b="1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27384"/>
            <a:ext cx="205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 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662312" y="-1519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_AlgeriusCaps" panose="04040705040802020702" pitchFamily="82" charset="-52"/>
              </a:rPr>
              <a:t>Пешеходные</a:t>
            </a:r>
          </a:p>
          <a:p>
            <a:r>
              <a:rPr lang="ru-RU" sz="2000" b="1" dirty="0" smtClean="0">
                <a:latin typeface="a_AlgeriusCaps" panose="04040705040802020702" pitchFamily="82" charset="-52"/>
              </a:rPr>
              <a:t> </a:t>
            </a:r>
            <a:r>
              <a:rPr lang="ru-RU" sz="2000" b="1" dirty="0">
                <a:latin typeface="a_AlgeriusCaps" panose="04040705040802020702" pitchFamily="82" charset="-52"/>
              </a:rPr>
              <a:t>с</a:t>
            </a:r>
            <a:r>
              <a:rPr lang="ru-RU" sz="2000" b="1" dirty="0" smtClean="0">
                <a:latin typeface="a_AlgeriusCaps" panose="04040705040802020702" pitchFamily="82" charset="-52"/>
              </a:rPr>
              <a:t>о звуком</a:t>
            </a:r>
            <a:endParaRPr lang="ru-RU" sz="2000" b="1" dirty="0">
              <a:latin typeface="a_AlgeriusCaps" panose="04040705040802020702" pitchFamily="82" charset="-52"/>
            </a:endParaRPr>
          </a:p>
        </p:txBody>
      </p:sp>
      <p:pic>
        <p:nvPicPr>
          <p:cNvPr id="12" name="В Николаеве «говорящий» светофор помогает пешеходам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1984" y="2358963"/>
            <a:ext cx="4860032" cy="364502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АРХИВ ФАЙЛОВ\Графические изображения\Анимационные изображения\Кнопки и стрелки\AG00092_.GIF">
            <a:hlinkClick r:id="rId8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АРХИВ ФАЙЛОВ\Графические изображения\Анимационные изображения\Кнопки и стрелки\ar2-1rr.gif">
            <a:hlinkClick r:id="rId10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6165304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Пешеходный переход в городе Николаеве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36173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Blip.wav"/>
          </p:stSnd>
        </p:sndAc>
      </p:transition>
    </mc:Choice>
    <mc:Fallback xmlns="">
      <p:transition spd="slow" advClick="0">
        <p:fade/>
        <p:sndAc>
          <p:stSnd>
            <p:snd r:embed="rId12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 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1760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12413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Велосипедные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1124744"/>
            <a:ext cx="3250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Для регулирования движения велосипедов </a:t>
            </a:r>
            <a:r>
              <a:rPr lang="ru-RU" b="1" dirty="0" smtClean="0"/>
              <a:t>применяют </a:t>
            </a:r>
            <a:r>
              <a:rPr lang="ru-RU" b="1" dirty="0"/>
              <a:t>специальные светофоры. Это может быть светофор, сигналы которого выполнены в форме силуэта велосипеда, или обычный трёхцветный светофор, снабжённый специальной </a:t>
            </a:r>
            <a:r>
              <a:rPr lang="ru-RU" b="1" dirty="0" smtClean="0"/>
              <a:t>табличкой. Такие </a:t>
            </a:r>
            <a:r>
              <a:rPr lang="ru-RU" b="1" dirty="0"/>
              <a:t>светофоры имеют меньший размер, чем автомобильные, и устанавливаются на удобной для велосипедистов высоте.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rId5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599" y="2009548"/>
            <a:ext cx="3830045" cy="383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D:\АРХИВ ФАЙЛОВ\Графические изображения\Анимационные изображения\Кнопки и стрелки\ar2-1rr.gif">
            <a:hlinkClick r:id="rId9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9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11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8876" y="1997046"/>
            <a:ext cx="5813755" cy="2448272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 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1760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12413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Для трамваев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9623" y="4897188"/>
            <a:ext cx="47966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Для регулирования движения </a:t>
            </a:r>
            <a:r>
              <a:rPr lang="ru-RU" b="1" dirty="0" smtClean="0"/>
              <a:t>трамваев, </a:t>
            </a:r>
            <a:r>
              <a:rPr lang="ru-RU" b="1" dirty="0"/>
              <a:t>движущихся по выделенной для них полосе, могут применяться светофоры с четырьмя сигналами бело-лунного цвета, расположенными в виде буквы «Т».</a:t>
            </a:r>
          </a:p>
        </p:txBody>
      </p:sp>
      <p:pic>
        <p:nvPicPr>
          <p:cNvPr id="14" name="Picture 2" descr="D:\АРХИВ ФАЙЛОВ\Графические изображения\Анимационные изображения\Кнопки и стрелки\ar2-1rr.gif">
            <a:hlinkClick r:id="rId8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10" name="Blip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Виды светофоров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1760" y="-27384"/>
            <a:ext cx="2736304" cy="7647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124135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_AlgeriusCaps" panose="04040705040802020702" pitchFamily="82" charset="-52"/>
              </a:rPr>
              <a:t>Железнодорожные</a:t>
            </a:r>
            <a:endParaRPr lang="ru-RU" sz="2000" b="1" dirty="0">
              <a:latin typeface="a_AlgeriusCaps" panose="04040705040802020702" pitchFamily="82" charset="-5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rId5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АРХИВ ФАЙЛОВ\Графические изображения\Анимационные изображения\Кнопки и стрелки\ar2-1rr.gif">
            <a:hlinkClick r:id="rId7" action="ppaction://hlinksldjump" tooltip="На виды светофоров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74671" y="5519737"/>
            <a:ext cx="475638" cy="4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553995"/>
            <a:ext cx="3074351" cy="284377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2420888"/>
            <a:ext cx="3587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Существуют светофоры для поездов. Они называются семафорами.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361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10" name="Blip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8638"/>
            <a:ext cx="212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Интересные факты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686953"/>
            <a:ext cx="5025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Сначала у светофора была будка и в ней сидел регулировщик, который нажимал на кнопки и переключал светофор .</a:t>
            </a:r>
            <a:endParaRPr lang="ru-RU" b="1" dirty="0"/>
          </a:p>
        </p:txBody>
      </p:sp>
      <p:pic>
        <p:nvPicPr>
          <p:cNvPr id="8194" name="Picture 2" descr="D:\Папки пользователей\Козырев Максим\Информация для презинтаций\Картинки\1407228052_3743730_d868bb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288" y="1943704"/>
            <a:ext cx="4536504" cy="4217531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8638"/>
            <a:ext cx="205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Интересные факты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39205" y="621851"/>
            <a:ext cx="6512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/>
              <a:t>В </a:t>
            </a:r>
            <a:r>
              <a:rPr lang="ru-RU" b="1" dirty="0"/>
              <a:t>столице КНДР Пхеньяне до последних лет не существовало светофоров вообще – их заменяли девушки-регулировщицы. Они даже стали достопримечательностью </a:t>
            </a:r>
            <a:r>
              <a:rPr lang="ru-RU" b="1" dirty="0" smtClean="0"/>
              <a:t>Пхеньяна.</a:t>
            </a:r>
            <a:endParaRPr lang="ru-RU" b="1" dirty="0"/>
          </a:p>
        </p:txBody>
      </p:sp>
      <p:pic>
        <p:nvPicPr>
          <p:cNvPr id="7170" name="Picture 2" descr="D:\Папки пользователей\Козырев Максим\Информация для презинтаций\Картинки\кнд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4867300" cy="324718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lip.wav"/>
          </p:stSnd>
        </p:sndAc>
      </p:transition>
    </mc:Choice>
    <mc:Fallback xmlns="">
      <p:transition spd="slow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8638"/>
            <a:ext cx="212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Интересные факты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705470"/>
            <a:ext cx="4872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Берлине существует </a:t>
            </a:r>
            <a:r>
              <a:rPr lang="ru-RU" b="1" dirty="0" smtClean="0"/>
              <a:t>единственный в мире светофор </a:t>
            </a:r>
            <a:r>
              <a:rPr lang="ru-RU" b="1" dirty="0"/>
              <a:t>с 13 сигналами. В его показаниях не так-то просто разобраться с первого раза.</a:t>
            </a:r>
          </a:p>
        </p:txBody>
      </p:sp>
      <p:pic>
        <p:nvPicPr>
          <p:cNvPr id="6146" name="Picture 2" descr="D:\Папки пользователей\Козырев Максим\Информация для презинтаций\Картинки\Den-svetofor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5372767" cy="402957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85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4" name="Blip.wav"/>
          </p:stSnd>
        </p:sndAc>
      </p:transition>
    </mc:Choice>
    <mc:Fallback xmlns="">
      <p:transition spd="slow" advClick="0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апки пользователей\Козырев Максим\Информация для презинтаций\Картинки\Памятник-первому-светофору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624810"/>
            <a:ext cx="4330078" cy="5773437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212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_AlgeriusCaps" panose="04040705040802020702" pitchFamily="82" charset="-52"/>
              </a:rPr>
              <a:t>Памятники светофорам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1772816"/>
            <a:ext cx="24300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</a:t>
            </a:r>
            <a:r>
              <a:rPr lang="ru-RU" b="1" dirty="0" smtClean="0"/>
              <a:t>России есть памятник </a:t>
            </a:r>
            <a:r>
              <a:rPr lang="ru-RU" b="1" dirty="0"/>
              <a:t>светофору. Находится он в Новосибирске и представляет собой скульптурную композицию из светофора и приветствующего его постового.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388114"/>
            <a:ext cx="3960440" cy="610589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212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_AlgeriusCaps" panose="04040705040802020702" pitchFamily="82" charset="-52"/>
              </a:rPr>
              <a:t>Памятники светофорам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3801" y="1844824"/>
            <a:ext cx="1909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Памятник  светофору в Перми.</a:t>
            </a:r>
            <a:endParaRPr lang="ru-RU" b="1" dirty="0"/>
          </a:p>
        </p:txBody>
      </p:sp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6088" y="1268760"/>
            <a:ext cx="54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4" action="ppaction://hlinksldjump"/>
              </a:rPr>
              <a:t>Светофор это…</a:t>
            </a:r>
            <a:endParaRPr lang="ru-RU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5" action="ppaction://hlinksldjump"/>
              </a:rPr>
              <a:t>История светофора.</a:t>
            </a:r>
            <a:endParaRPr lang="ru-RU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6" action="ppaction://hlinksldjump"/>
              </a:rPr>
              <a:t>Виды светофоров.</a:t>
            </a:r>
            <a:endParaRPr lang="ru-RU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7" action="ppaction://hlinksldjump"/>
              </a:rPr>
              <a:t>Интересные факты.</a:t>
            </a:r>
            <a:endParaRPr lang="ru-RU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8" action="ppaction://hlinksldjump"/>
              </a:rPr>
              <a:t>Памятники светофорам.</a:t>
            </a:r>
            <a:endParaRPr lang="ru-RU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9" action="ppaction://hlinksldjump"/>
              </a:rPr>
              <a:t>Загадки про светофор.</a:t>
            </a:r>
            <a:endParaRPr lang="ru-RU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10" action="ppaction://hlinksldjump"/>
              </a:rPr>
              <a:t>Стихи про светофор.</a:t>
            </a:r>
            <a:endParaRPr lang="ru-RU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11" action="ppaction://hlinksldjump"/>
              </a:rPr>
              <a:t>Песни про светофор</a:t>
            </a:r>
            <a:endParaRPr lang="ru-RU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hlinkClick r:id="rId12" action="ppaction://hlinksldjump"/>
              </a:rPr>
              <a:t>С Юбилеем, Светофор</a:t>
            </a:r>
            <a:r>
              <a:rPr lang="ru-RU" sz="3200" dirty="0" smtClean="0">
                <a:hlinkClick r:id="rId12" action="ppaction://hlinksldjump"/>
              </a:rPr>
              <a:t>.</a:t>
            </a:r>
            <a:endParaRPr lang="ru-RU" sz="3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899106" y="141734"/>
            <a:ext cx="334578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Zapf ChanceC" panose="020B7200000000000000" pitchFamily="34" charset="0"/>
              </a:rPr>
              <a:t>Содержание</a:t>
            </a:r>
            <a:endParaRPr lang="ru-RU" sz="5400" b="1" i="1" cap="none" spc="0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Zapf ChanceC" panose="020B72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15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Папки пользователей\Козырев Максим\Информация для презинтаций\Картинки\flickr.com_-_richwat2011_лондонское_светофорное_дерево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7909" y="620688"/>
            <a:ext cx="4288583" cy="601050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212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Памятники светофорам</a:t>
            </a:r>
            <a:endParaRPr lang="ru-RU" sz="2400" b="1" dirty="0">
              <a:latin typeface="a_AlgeriusCaps" panose="04040705040802020702" pitchFamily="8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70368" y="1872798"/>
            <a:ext cx="2123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Лондоне установлен памятник светофору, который выглядит как целое светофорное дерево.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8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7384"/>
            <a:ext cx="1826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_AlgeriusCaps" panose="04040705040802020702" pitchFamily="82" charset="-52"/>
              </a:rPr>
              <a:t>Загадки про светофор</a:t>
            </a:r>
          </a:p>
        </p:txBody>
      </p:sp>
      <p:pic>
        <p:nvPicPr>
          <p:cNvPr id="1026" name="Picture 2" descr="D:\Папки пользователей\Козырев Максим\Информация для презинтаций\Картинки\a1df56f1ad3057d28408f0f4e637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400" y1="10124" x2="40400" y2="10124"/>
                        <a14:foregroundMark x1="51400" y1="10124" x2="51400" y2="10124"/>
                        <a14:foregroundMark x1="40400" y1="11136" x2="40400" y2="11136"/>
                        <a14:foregroundMark x1="49600" y1="10124" x2="49600" y2="10124"/>
                        <a14:foregroundMark x1="51600" y1="14061" x2="51600" y2="14061"/>
                        <a14:foregroundMark x1="51000" y1="14286" x2="51000" y2="14286"/>
                        <a14:foregroundMark x1="51000" y1="14286" x2="51000" y2="14286"/>
                        <a14:foregroundMark x1="50800" y1="14286" x2="50800" y2="14286"/>
                        <a14:foregroundMark x1="49200" y1="14061" x2="49200" y2="14061"/>
                        <a14:foregroundMark x1="47600" y1="12036" x2="47600" y2="12036"/>
                        <a14:foregroundMark x1="47600" y1="12036" x2="47600" y2="12036"/>
                        <a14:foregroundMark x1="47600" y1="12036" x2="47600" y2="12036"/>
                        <a14:foregroundMark x1="47400" y1="11699" x2="47400" y2="11699"/>
                        <a14:foregroundMark x1="48600" y1="9111" x2="48600" y2="9111"/>
                        <a14:foregroundMark x1="48600" y1="9111" x2="48600" y2="9111"/>
                        <a14:foregroundMark x1="38800" y1="10686" x2="38800" y2="10686"/>
                        <a14:foregroundMark x1="38800" y1="10686" x2="38800" y2="10686"/>
                        <a14:foregroundMark x1="38600" y1="9674" x2="38600" y2="9674"/>
                        <a14:foregroundMark x1="38600" y1="9449" x2="38600" y2="9449"/>
                        <a14:foregroundMark x1="38000" y1="8099" x2="38000" y2="8099"/>
                        <a14:foregroundMark x1="38000" y1="8099" x2="38000" y2="8099"/>
                        <a14:foregroundMark x1="35400" y1="9786" x2="35400" y2="9786"/>
                        <a14:foregroundMark x1="35400" y1="9786" x2="35400" y2="9786"/>
                        <a14:foregroundMark x1="36400" y1="9111" x2="36400" y2="9111"/>
                        <a14:foregroundMark x1="36400" y1="9111" x2="36400" y2="9111"/>
                        <a14:foregroundMark x1="36400" y1="7424" x2="36400" y2="7424"/>
                        <a14:foregroundMark x1="34400" y1="7762" x2="34400" y2="7762"/>
                        <a14:foregroundMark x1="36600" y1="6974" x2="36600" y2="6974"/>
                        <a14:foregroundMark x1="46200" y1="6862" x2="46200" y2="6862"/>
                        <a14:foregroundMark x1="51200" y1="5512" x2="51200" y2="5512"/>
                        <a14:foregroundMark x1="42400" y1="5624" x2="42400" y2="5624"/>
                        <a14:foregroundMark x1="40600" y1="5287" x2="40600" y2="5287"/>
                        <a14:foregroundMark x1="34400" y1="5062" x2="34400" y2="5062"/>
                        <a14:foregroundMark x1="33000" y1="6074" x2="33000" y2="6074"/>
                        <a14:foregroundMark x1="34800" y1="7087" x2="34800" y2="7087"/>
                        <a14:foregroundMark x1="37800" y1="6749" x2="37800" y2="6749"/>
                        <a14:foregroundMark x1="50400" y1="4049" x2="50400" y2="4049"/>
                        <a14:foregroundMark x1="47800" y1="4949" x2="47800" y2="4949"/>
                        <a14:foregroundMark x1="60000" y1="12823" x2="60200" y2="12711"/>
                        <a14:foregroundMark x1="24600" y1="22835" x2="24600" y2="22835"/>
                        <a14:foregroundMark x1="18400" y1="24634" x2="18400" y2="24634"/>
                        <a14:foregroundMark x1="12000" y1="24972" x2="12000" y2="24972"/>
                        <a14:foregroundMark x1="13400" y1="24409" x2="13400" y2="24409"/>
                        <a14:foregroundMark x1="16600" y1="24072" x2="16600" y2="24072"/>
                        <a14:foregroundMark x1="14600" y1="25422" x2="14600" y2="25422"/>
                        <a14:foregroundMark x1="7400" y1="25084" x2="7400" y2="25084"/>
                        <a14:foregroundMark x1="6600" y1="27672" x2="6600" y2="27672"/>
                        <a14:foregroundMark x1="5000" y1="25872" x2="5000" y2="25872"/>
                        <a14:foregroundMark x1="82800" y1="23285" x2="82800" y2="23285"/>
                        <a14:foregroundMark x1="74000" y1="22160" x2="74000" y2="22160"/>
                        <a14:foregroundMark x1="83800" y1="24747" x2="83800" y2="24747"/>
                        <a14:foregroundMark x1="85800" y1="24747" x2="85800" y2="24747"/>
                        <a14:foregroundMark x1="87000" y1="23285" x2="87000" y2="23285"/>
                        <a14:foregroundMark x1="88000" y1="24522" x2="88000" y2="24522"/>
                        <a14:foregroundMark x1="93400" y1="24972" x2="93400" y2="24972"/>
                        <a14:foregroundMark x1="85400" y1="22610" x2="85400" y2="22610"/>
                        <a14:foregroundMark x1="95200" y1="26209" x2="95200" y2="26209"/>
                        <a14:foregroundMark x1="90000" y1="29246" x2="90000" y2="29246"/>
                        <a14:foregroundMark x1="46600" y1="51744" x2="46600" y2="51744"/>
                        <a14:foregroundMark x1="46400" y1="49944" x2="46400" y2="49944"/>
                        <a14:foregroundMark x1="48800" y1="51069" x2="48600" y2="51069"/>
                        <a14:foregroundMark x1="48000" y1="49156" x2="48000" y2="49156"/>
                        <a14:foregroundMark x1="49800" y1="54893" x2="49800" y2="54893"/>
                        <a14:foregroundMark x1="48000" y1="55793" x2="48000" y2="55793"/>
                        <a14:foregroundMark x1="46000" y1="54443" x2="46200" y2="54331"/>
                        <a14:foregroundMark x1="48800" y1="59505" x2="48800" y2="59505"/>
                        <a14:foregroundMark x1="48800" y1="59505" x2="48800" y2="59505"/>
                        <a14:foregroundMark x1="47200" y1="61530" x2="47000" y2="61530"/>
                        <a14:foregroundMark x1="47000" y1="61530" x2="47000" y2="61530"/>
                        <a14:foregroundMark x1="47400" y1="60742" x2="47400" y2="60742"/>
                        <a14:foregroundMark x1="48400" y1="62430" x2="48400" y2="62430"/>
                        <a14:foregroundMark x1="51000" y1="60967" x2="51000" y2="60967"/>
                        <a14:foregroundMark x1="51400" y1="60967" x2="51400" y2="60967"/>
                        <a14:foregroundMark x1="52000" y1="59955" x2="52000" y2="59955"/>
                        <a14:foregroundMark x1="46800" y1="66142" x2="46800" y2="66142"/>
                        <a14:foregroundMark x1="45600" y1="64454" x2="45600" y2="64454"/>
                        <a14:foregroundMark x1="46800" y1="70754" x2="46800" y2="70754"/>
                        <a14:foregroundMark x1="49600" y1="74916" x2="49600" y2="74916"/>
                        <a14:foregroundMark x1="45800" y1="72891" x2="45800" y2="72891"/>
                        <a14:foregroundMark x1="49200" y1="71204" x2="49200" y2="71204"/>
                        <a14:foregroundMark x1="51400" y1="71766" x2="51400" y2="71766"/>
                        <a14:foregroundMark x1="44600" y1="69854" x2="44600" y2="69854"/>
                        <a14:foregroundMark x1="44400" y1="69516" x2="44400" y2="69516"/>
                        <a14:foregroundMark x1="47400" y1="77503" x2="47400" y2="77503"/>
                        <a14:foregroundMark x1="49000" y1="77503" x2="49000" y2="77503"/>
                        <a14:foregroundMark x1="51200" y1="78403" x2="51200" y2="78515"/>
                        <a14:foregroundMark x1="45600" y1="78628" x2="45600" y2="78628"/>
                        <a14:foregroundMark x1="45000" y1="80315" x2="44800" y2="80315"/>
                        <a14:foregroundMark x1="48400" y1="79640" x2="48400" y2="79640"/>
                        <a14:foregroundMark x1="52800" y1="79415" x2="52800" y2="79415"/>
                        <a14:foregroundMark x1="51800" y1="80202" x2="51800" y2="80202"/>
                        <a14:foregroundMark x1="54000" y1="80652" x2="54200" y2="80652"/>
                        <a14:foregroundMark x1="51200" y1="81890" x2="51200" y2="81890"/>
                        <a14:backgroundMark x1="36800" y1="5737" x2="36800" y2="5737"/>
                        <a14:backgroundMark x1="41800" y1="6862" x2="41800" y2="6862"/>
                        <a14:backgroundMark x1="35600" y1="6074" x2="35600" y2="6074"/>
                        <a14:backgroundMark x1="38800" y1="6074" x2="38800" y2="6074"/>
                        <a14:backgroundMark x1="5400" y1="27109" x2="5400" y2="27109"/>
                        <a14:backgroundMark x1="91600" y1="29246" x2="91600" y2="29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305479"/>
            <a:ext cx="2544462" cy="45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2483768" y="626260"/>
            <a:ext cx="2232247" cy="2935367"/>
          </a:xfrm>
          <a:prstGeom prst="foldedCorner">
            <a:avLst/>
          </a:prstGeom>
          <a:pattFill prst="dotGrid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i="1" dirty="0">
                <a:latin typeface="Zapf Chance" panose="020B0500000000000000" pitchFamily="34" charset="0"/>
              </a:rPr>
              <a:t>Встало с краю улицы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В длинном сапоге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Чучело трёхглазое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На одной ноге.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Где машины движутся,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Где сошлись пути,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Помогает улицу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Людям перейти.</a:t>
            </a:r>
          </a:p>
        </p:txBody>
      </p:sp>
      <p:sp>
        <p:nvSpPr>
          <p:cNvPr id="6" name="Загнутый угол 5"/>
          <p:cNvSpPr/>
          <p:nvPr/>
        </p:nvSpPr>
        <p:spPr>
          <a:xfrm>
            <a:off x="6141654" y="240290"/>
            <a:ext cx="2790056" cy="2093655"/>
          </a:xfrm>
          <a:prstGeom prst="foldedCorner">
            <a:avLst/>
          </a:prstGeom>
          <a:pattFill prst="dotGrid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i="1" dirty="0">
                <a:latin typeface="Zapf Chance" panose="020B0500000000000000" pitchFamily="34" charset="0"/>
              </a:rPr>
              <a:t>Вот трёхглазый молодец.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До чего же он хитрец!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Кто откуда ни поедет,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Подмигнёт и тем, и этим.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Знает, как уладить спор,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Разноцветный…</a:t>
            </a:r>
          </a:p>
        </p:txBody>
      </p:sp>
      <p:sp>
        <p:nvSpPr>
          <p:cNvPr id="8" name="Загнутый угол 7"/>
          <p:cNvSpPr/>
          <p:nvPr/>
        </p:nvSpPr>
        <p:spPr>
          <a:xfrm>
            <a:off x="5954124" y="3995592"/>
            <a:ext cx="2996817" cy="1432500"/>
          </a:xfrm>
          <a:prstGeom prst="foldedCorner">
            <a:avLst/>
          </a:prstGeom>
          <a:pattFill prst="dotGrid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i="1" dirty="0">
                <a:latin typeface="Zapf Chance" panose="020B0500000000000000" pitchFamily="34" charset="0"/>
              </a:rPr>
              <a:t>Милицейских нет фуражек, 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А в глазах стеклянный свет, 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Но любой машине скажет: 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Можно ехать или нет.</a:t>
            </a:r>
          </a:p>
        </p:txBody>
      </p:sp>
      <p:sp>
        <p:nvSpPr>
          <p:cNvPr id="9" name="Загнутый угол 8"/>
          <p:cNvSpPr/>
          <p:nvPr/>
        </p:nvSpPr>
        <p:spPr>
          <a:xfrm>
            <a:off x="2251721" y="3995592"/>
            <a:ext cx="2996817" cy="2424232"/>
          </a:xfrm>
          <a:prstGeom prst="foldedCorner">
            <a:avLst/>
          </a:prstGeom>
          <a:pattFill prst="dotGrid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i="1" dirty="0">
                <a:latin typeface="Zapf Chance" panose="020B0500000000000000" pitchFamily="34" charset="0"/>
              </a:rPr>
              <a:t>Он имеет по три глаза,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По три с каждой стороны,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И хотя ещё ни разу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Не смотрел он всеми сразу -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Все глаза ему нужны.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Он висит тут с давних пор.</a:t>
            </a:r>
          </a:p>
          <a:p>
            <a:r>
              <a:rPr lang="ru-RU" b="1" i="1" dirty="0">
                <a:latin typeface="Zapf Chance" panose="020B0500000000000000" pitchFamily="34" charset="0"/>
              </a:rPr>
              <a:t>Что же это? 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1475656" y="1019634"/>
            <a:ext cx="2664296" cy="5670173"/>
          </a:xfrm>
          <a:prstGeom prst="foldedCorner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На дороге светофор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Красочно мигает!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Если красным светит он –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Стоп! Всё застывает.</a:t>
            </a:r>
          </a:p>
          <a:p>
            <a:pPr algn="ctr"/>
            <a:endParaRPr lang="ru-RU" sz="1600" b="1" dirty="0">
              <a:latin typeface="Zapf Chance" panose="020B0500000000000000" pitchFamily="34" charset="0"/>
            </a:endParaRP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Если жёлтый свет горит,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Значит: «Всё вниманье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На дорогу!» – говорит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Он нам в назиданье!</a:t>
            </a:r>
          </a:p>
          <a:p>
            <a:pPr algn="ctr"/>
            <a:endParaRPr lang="ru-RU" sz="1600" b="1" dirty="0">
              <a:latin typeface="Zapf Chance" panose="020B0500000000000000" pitchFamily="34" charset="0"/>
            </a:endParaRP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А зелёным засветил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Светофор нам глазом –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Он движенье нам открыл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По дороге разом!</a:t>
            </a:r>
          </a:p>
          <a:p>
            <a:pPr algn="ctr"/>
            <a:endParaRPr lang="ru-RU" sz="1600" b="1" dirty="0">
              <a:latin typeface="Zapf Chance" panose="020B0500000000000000" pitchFamily="34" charset="0"/>
            </a:endParaRP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Так сигналит на посту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Светофор цветами: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Нам стоять или идти –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Скажет он глазами!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Светлана Кобушка</a:t>
            </a: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8638"/>
            <a:ext cx="182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Стихи </a:t>
            </a:r>
            <a:r>
              <a:rPr lang="ru-RU" sz="2400" b="1" dirty="0">
                <a:latin typeface="a_AlgeriusCaps" panose="04040705040802020702" pitchFamily="82" charset="-52"/>
              </a:rPr>
              <a:t>про светофор</a:t>
            </a:r>
          </a:p>
        </p:txBody>
      </p:sp>
      <p:sp>
        <p:nvSpPr>
          <p:cNvPr id="18" name="Загнутый угол 17"/>
          <p:cNvSpPr/>
          <p:nvPr/>
        </p:nvSpPr>
        <p:spPr>
          <a:xfrm>
            <a:off x="4355976" y="157241"/>
            <a:ext cx="2790056" cy="5935444"/>
          </a:xfrm>
          <a:prstGeom prst="foldedCorner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У дорожки пешеходной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Интересный знак стоит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Он подсказывает точно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Что нам делать предстоит</a:t>
            </a:r>
          </a:p>
          <a:p>
            <a:pPr algn="ctr"/>
            <a:endParaRPr lang="ru-RU" sz="1600" b="1" dirty="0">
              <a:latin typeface="Zapf Chance" panose="020B0500000000000000" pitchFamily="34" charset="0"/>
            </a:endParaRP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В светофоре- свет зелёный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Говорит нам-"Путь свободный,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Можешь смело ты идти".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Нам с зелёным </a:t>
            </a:r>
            <a:r>
              <a:rPr lang="ru-RU" sz="1600" b="1" dirty="0" smtClean="0">
                <a:latin typeface="Zapf Chance" panose="020B0500000000000000" pitchFamily="34" charset="0"/>
              </a:rPr>
              <a:t>по пути</a:t>
            </a:r>
            <a:r>
              <a:rPr lang="ru-RU" sz="1600" b="1" dirty="0">
                <a:latin typeface="Zapf Chance" panose="020B0500000000000000" pitchFamily="34" charset="0"/>
              </a:rPr>
              <a:t>.</a:t>
            </a:r>
          </a:p>
          <a:p>
            <a:pPr algn="ctr"/>
            <a:endParaRPr lang="ru-RU" sz="1600" b="1" dirty="0">
              <a:latin typeface="Zapf Chance" panose="020B0500000000000000" pitchFamily="34" charset="0"/>
            </a:endParaRP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Жёлтый скажет-" Не спеши,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Влево, вправо посмотри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Свет зелёный подожди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Смело ты потом иди".</a:t>
            </a:r>
          </a:p>
          <a:p>
            <a:pPr algn="ctr"/>
            <a:endParaRPr lang="ru-RU" sz="1600" b="1" dirty="0">
              <a:latin typeface="Zapf Chance" panose="020B0500000000000000" pitchFamily="34" charset="0"/>
            </a:endParaRP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Если красный загорится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Все должны остановиться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Всем всегда должно быть ясно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Спешить на красный-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Очень опасно.</a:t>
            </a: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Николай Савченко</a:t>
            </a:r>
          </a:p>
        </p:txBody>
      </p:sp>
      <p:pic>
        <p:nvPicPr>
          <p:cNvPr id="1029" name="Picture 5" descr="D:\Папки пользователей\Козырев Максим\Информация для презинтаций\Картинки\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4998" y="2601620"/>
            <a:ext cx="2114497" cy="3378721"/>
          </a:xfrm>
          <a:prstGeom prst="rect">
            <a:avLst/>
          </a:prstGeom>
          <a:noFill/>
          <a:ln w="762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7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58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1475656" y="597307"/>
            <a:ext cx="2718048" cy="4460796"/>
          </a:xfrm>
          <a:prstGeom prst="foldedCorner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Я рисую на картине,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Как в игрушечной машине,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Мы к своей любимой маме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Едем на работу сами.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Будь внимателен шофёр -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На дороге светофор.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Поздоровался он с нами,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Подмигнув тремя глазами.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Светофор нам объясняет: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Красным глазом он мигает –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Значит надо нам стоять,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Если жёлтым – подождать,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А зелёным подмигнёт –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Можем ехать мы вперёд.</a:t>
            </a:r>
          </a:p>
          <a:p>
            <a:pPr algn="ctr"/>
            <a:endParaRPr lang="ru-RU" sz="1600" dirty="0"/>
          </a:p>
          <a:p>
            <a:pPr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Чусовитина Ольга</a:t>
            </a: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8638"/>
            <a:ext cx="182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_AlgeriusCaps" panose="04040705040802020702" pitchFamily="82" charset="-52"/>
              </a:rPr>
              <a:t>Стихи </a:t>
            </a:r>
            <a:r>
              <a:rPr lang="ru-RU" sz="2400" b="1" dirty="0">
                <a:latin typeface="a_AlgeriusCaps" panose="04040705040802020702" pitchFamily="82" charset="-52"/>
              </a:rPr>
              <a:t>про светофор</a:t>
            </a:r>
          </a:p>
        </p:txBody>
      </p:sp>
      <p:sp>
        <p:nvSpPr>
          <p:cNvPr id="4" name="Загнутый угол 3"/>
          <p:cNvSpPr/>
          <p:nvPr/>
        </p:nvSpPr>
        <p:spPr>
          <a:xfrm>
            <a:off x="5436096" y="628274"/>
            <a:ext cx="3510136" cy="5093137"/>
          </a:xfrm>
          <a:prstGeom prst="foldedCorner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Пропоём ребята хором: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Мы друзья со светофором.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Он, как Солнце, верный друг: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Лучик света вместо рук. Красный свет - стоим в ответ,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Проезжающим привет.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Если жёлтый виден свет,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Приготовиться - совет. Свет зелёный впереди -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Проезжай или иди.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Но смотри по сторонам -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И удача будет нам. Кто не друг для светофора,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Тот себе готовит горе.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Верной дружбой дорожу:</a:t>
            </a:r>
          </a:p>
          <a:p>
            <a:pPr algn="ctr"/>
            <a:r>
              <a:rPr lang="ru-RU" sz="1600" b="1" dirty="0">
                <a:latin typeface="Zapf Chance" panose="020B0500000000000000" pitchFamily="34" charset="0"/>
              </a:rPr>
              <a:t>Здравствуй! - я ему скажу.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Иван Радион</a:t>
            </a:r>
          </a:p>
        </p:txBody>
      </p:sp>
      <p:pic>
        <p:nvPicPr>
          <p:cNvPr id="3074" name="Picture 2" descr="D:\Папки пользователей\Козырев Максим\Информация для презинтаций\GIF анимация\68491005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566" y="2607300"/>
            <a:ext cx="1566959" cy="26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3930" y="4806672"/>
            <a:ext cx="202230" cy="30868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-26774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8638"/>
            <a:ext cx="182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_AlgeriusCaps" panose="04040705040802020702" pitchFamily="82" charset="-52"/>
              </a:rPr>
              <a:t>П</a:t>
            </a:r>
            <a:r>
              <a:rPr lang="ru-RU" sz="2400" b="1" dirty="0" smtClean="0">
                <a:latin typeface="a_AlgeriusCaps" panose="04040705040802020702" pitchFamily="82" charset="-52"/>
              </a:rPr>
              <a:t>есни </a:t>
            </a:r>
            <a:r>
              <a:rPr lang="ru-RU" sz="2400" b="1" dirty="0">
                <a:latin typeface="a_AlgeriusCaps" panose="04040705040802020702" pitchFamily="82" charset="-52"/>
              </a:rPr>
              <a:t>про светофор</a:t>
            </a:r>
          </a:p>
        </p:txBody>
      </p:sp>
      <p:pic>
        <p:nvPicPr>
          <p:cNvPr id="5" name="Pro_svetofor_-_Svetofor_tak_igrivo_podmigivaet_nam_(xMuz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5891" y="3517709"/>
            <a:ext cx="609600" cy="609600"/>
          </a:xfrm>
          <a:prstGeom prst="rect">
            <a:avLst/>
          </a:prstGeom>
        </p:spPr>
      </p:pic>
      <p:pic>
        <p:nvPicPr>
          <p:cNvPr id="10" name="MURZILKI_Int._ZHASMIN_-_Pesenka_pro_Svetofor_(xMuzic.me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5891" y="1875817"/>
            <a:ext cx="609600" cy="6096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79419" y="4127309"/>
            <a:ext cx="44189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«Светофор </a:t>
            </a:r>
            <a:r>
              <a:rPr lang="ru-RU" b="1" dirty="0"/>
              <a:t>так игриво подмигивает нам</a:t>
            </a:r>
            <a:r>
              <a:rPr lang="ru-RU" b="1" dirty="0" smtClean="0"/>
              <a:t>!»</a:t>
            </a:r>
          </a:p>
          <a:p>
            <a:pPr algn="ctr"/>
            <a:r>
              <a:rPr lang="ru-RU" i="1" dirty="0"/>
              <a:t>Исполнитель: группа «Дети</a:t>
            </a:r>
            <a:r>
              <a:rPr lang="ru-RU" i="1" dirty="0" smtClean="0"/>
              <a:t>»</a:t>
            </a:r>
            <a:endParaRPr lang="ru-RU" b="1" dirty="0" smtClean="0"/>
          </a:p>
          <a:p>
            <a:pPr algn="ctr"/>
            <a:r>
              <a:rPr lang="ru-RU" b="1" dirty="0" smtClean="0"/>
              <a:t>(Текст песни)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36157" y="2023752"/>
            <a:ext cx="24490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«Светофор»</a:t>
            </a:r>
          </a:p>
          <a:p>
            <a:pPr algn="ctr"/>
            <a:r>
              <a:rPr lang="ru-RU" i="1" dirty="0"/>
              <a:t>Исполнитель: Жасмин</a:t>
            </a:r>
            <a:endParaRPr lang="ru-RU" b="1" dirty="0" smtClean="0"/>
          </a:p>
          <a:p>
            <a:pPr algn="ctr"/>
            <a:r>
              <a:rPr lang="ru-RU" b="1" dirty="0" smtClean="0"/>
              <a:t>(Текст песни)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262313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:\АРХИВ ФАЙЛОВ\Графические изображения\Анимационные изображения\Кнопки и стрелки\AG00092_.GIF">
            <a:hlinkClick r:id="rId12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нутый угол 14"/>
          <p:cNvSpPr/>
          <p:nvPr/>
        </p:nvSpPr>
        <p:spPr>
          <a:xfrm>
            <a:off x="5292080" y="283010"/>
            <a:ext cx="3510136" cy="6348184"/>
          </a:xfrm>
          <a:prstGeom prst="foldedCorner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C000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«Светофор»</a:t>
            </a:r>
          </a:p>
          <a:p>
            <a:pPr algn="ctr">
              <a:lnSpc>
                <a:spcPts val="1200"/>
              </a:lnSpc>
            </a:pPr>
            <a:endParaRPr lang="ru-RU" sz="1200" b="1" i="1" dirty="0" smtClean="0"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ts val="1200"/>
              </a:lnSpc>
            </a:pPr>
            <a:r>
              <a:rPr lang="ru-RU" sz="1200" b="1" i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1 </a:t>
            </a:r>
            <a:r>
              <a:rPr lang="ru-RU" sz="1200" b="1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куплет:</a:t>
            </a:r>
            <a:r>
              <a:rPr lang="ru-RU" sz="1200" b="1" i="1" dirty="0"/>
              <a:t/>
            </a:r>
            <a:br>
              <a:rPr lang="ru-RU" sz="1200" b="1" i="1" dirty="0"/>
            </a:br>
            <a:r>
              <a:rPr lang="ru-RU" sz="1200" b="1" i="1" dirty="0"/>
              <a:t>Каждый из нас знает прекрасно,</a:t>
            </a:r>
            <a:br>
              <a:rPr lang="ru-RU" sz="1200" b="1" i="1" dirty="0"/>
            </a:br>
            <a:r>
              <a:rPr lang="ru-RU" sz="1200" b="1" i="1" dirty="0"/>
              <a:t>Что нарушать очень опасно,</a:t>
            </a:r>
            <a:br>
              <a:rPr lang="ru-RU" sz="1200" b="1" i="1" dirty="0"/>
            </a:br>
            <a:r>
              <a:rPr lang="ru-RU" sz="1200" b="1" i="1" dirty="0"/>
              <a:t>Если порой едешь на красный</a:t>
            </a:r>
            <a:br>
              <a:rPr lang="ru-RU" sz="1200" b="1" i="1" dirty="0"/>
            </a:br>
            <a:r>
              <a:rPr lang="ru-RU" sz="1200" b="1" i="1" dirty="0"/>
              <a:t>Делаешь ты это напрасно</a:t>
            </a:r>
            <a:br>
              <a:rPr lang="ru-RU" sz="1200" b="1" i="1" dirty="0"/>
            </a:br>
            <a:r>
              <a:rPr lang="ru-RU" sz="1200" b="1" i="1" dirty="0"/>
              <a:t>Не выезжай на перекресток</a:t>
            </a:r>
            <a:br>
              <a:rPr lang="ru-RU" sz="1200" b="1" i="1" dirty="0"/>
            </a:br>
            <a:r>
              <a:rPr lang="ru-RU" sz="1200" b="1" i="1" dirty="0"/>
              <a:t>Красный свет горит</a:t>
            </a:r>
            <a:br>
              <a:rPr lang="ru-RU" sz="1200" b="1" i="1" dirty="0"/>
            </a:br>
            <a:r>
              <a:rPr lang="ru-RU" sz="1200" b="1" i="1" dirty="0"/>
              <a:t/>
            </a:r>
            <a:br>
              <a:rPr lang="ru-RU" sz="1200" b="1" i="1" dirty="0"/>
            </a:br>
            <a:r>
              <a:rPr lang="ru-RU" sz="1200" b="1" i="1" dirty="0"/>
              <a:t>Желтый мигнет лучиком света</a:t>
            </a:r>
            <a:br>
              <a:rPr lang="ru-RU" sz="1200" b="1" i="1" dirty="0"/>
            </a:br>
            <a:r>
              <a:rPr lang="ru-RU" sz="1200" b="1" i="1" dirty="0"/>
              <a:t>Скорость включай правильно это</a:t>
            </a:r>
            <a:br>
              <a:rPr lang="ru-RU" sz="1200" b="1" i="1" dirty="0"/>
            </a:br>
            <a:r>
              <a:rPr lang="ru-RU" sz="1200" b="1" i="1" dirty="0"/>
              <a:t>Ты полетишь как окрыленный</a:t>
            </a:r>
            <a:br>
              <a:rPr lang="ru-RU" sz="1200" b="1" i="1" dirty="0"/>
            </a:br>
            <a:r>
              <a:rPr lang="ru-RU" sz="1200" b="1" i="1" dirty="0"/>
              <a:t>Скоро уже вспыхнет зеленый</a:t>
            </a:r>
            <a:br>
              <a:rPr lang="ru-RU" sz="1200" b="1" i="1" dirty="0"/>
            </a:br>
            <a:r>
              <a:rPr lang="ru-RU" sz="1200" b="1" i="1" dirty="0"/>
              <a:t>Ты уж поверь здесь не напрасно </a:t>
            </a:r>
            <a:br>
              <a:rPr lang="ru-RU" sz="1200" b="1" i="1" dirty="0"/>
            </a:br>
            <a:r>
              <a:rPr lang="ru-RU" sz="1200" b="1" i="1" dirty="0"/>
              <a:t>Светофор стоит</a:t>
            </a:r>
            <a:br>
              <a:rPr lang="ru-RU" sz="1200" b="1" i="1" dirty="0"/>
            </a:br>
            <a:r>
              <a:rPr lang="ru-RU" sz="1200" b="1" i="1" dirty="0"/>
              <a:t/>
            </a:r>
            <a:br>
              <a:rPr lang="ru-RU" sz="1200" b="1" i="1" dirty="0"/>
            </a:br>
            <a:r>
              <a:rPr lang="ru-RU" sz="1200" b="1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Припев:</a:t>
            </a:r>
            <a:br>
              <a:rPr lang="ru-RU" sz="1200" b="1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200" b="1" i="1" dirty="0"/>
              <a:t>Красный, желтый и зеленый</a:t>
            </a:r>
            <a:br>
              <a:rPr lang="ru-RU" sz="1200" b="1" i="1" dirty="0"/>
            </a:br>
            <a:r>
              <a:rPr lang="ru-RU" sz="1200" b="1" i="1" dirty="0"/>
              <a:t>Стоп, готов, вперед</a:t>
            </a:r>
            <a:br>
              <a:rPr lang="ru-RU" sz="1200" b="1" i="1" dirty="0"/>
            </a:br>
            <a:r>
              <a:rPr lang="ru-RU" sz="1200" b="1" i="1" dirty="0"/>
              <a:t>Знаем с давних пор</a:t>
            </a:r>
            <a:br>
              <a:rPr lang="ru-RU" sz="1200" b="1" i="1" dirty="0"/>
            </a:br>
            <a:r>
              <a:rPr lang="ru-RU" sz="1200" b="1" i="1" dirty="0"/>
              <a:t>Нужен нам светофор</a:t>
            </a:r>
            <a:br>
              <a:rPr lang="ru-RU" sz="1200" b="1" i="1" dirty="0"/>
            </a:br>
            <a:r>
              <a:rPr lang="ru-RU" sz="1200" b="1" i="1" dirty="0"/>
              <a:t>Красный, желтый и зеленый</a:t>
            </a:r>
            <a:br>
              <a:rPr lang="ru-RU" sz="1200" b="1" i="1" dirty="0"/>
            </a:br>
            <a:r>
              <a:rPr lang="ru-RU" sz="1200" b="1" i="1" dirty="0"/>
              <a:t>Стоп, готов, вперед</a:t>
            </a:r>
            <a:br>
              <a:rPr lang="ru-RU" sz="1200" b="1" i="1" dirty="0"/>
            </a:br>
            <a:r>
              <a:rPr lang="ru-RU" sz="1200" b="1" i="1" dirty="0"/>
              <a:t>Песенку мою</a:t>
            </a:r>
            <a:br>
              <a:rPr lang="ru-RU" sz="1200" b="1" i="1" dirty="0"/>
            </a:br>
            <a:r>
              <a:rPr lang="ru-RU" sz="1200" b="1" i="1" dirty="0"/>
              <a:t>Каждый пусть запоет</a:t>
            </a:r>
            <a:br>
              <a:rPr lang="ru-RU" sz="1200" b="1" i="1" dirty="0"/>
            </a:br>
            <a:r>
              <a:rPr lang="ru-RU" sz="1200" b="1" i="1" dirty="0"/>
              <a:t/>
            </a:r>
            <a:br>
              <a:rPr lang="ru-RU" sz="1200" b="1" i="1" dirty="0"/>
            </a:br>
            <a:r>
              <a:rPr lang="ru-RU" sz="1200" b="1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2 куплет:</a:t>
            </a:r>
            <a:br>
              <a:rPr lang="ru-RU" sz="1200" b="1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200" b="1" i="1" dirty="0"/>
              <a:t>Едешь домой или на море</a:t>
            </a:r>
            <a:br>
              <a:rPr lang="ru-RU" sz="1200" b="1" i="1" dirty="0"/>
            </a:br>
            <a:r>
              <a:rPr lang="ru-RU" sz="1200" b="1" i="1" dirty="0"/>
              <a:t>Песенку пой о светофоре</a:t>
            </a:r>
            <a:br>
              <a:rPr lang="ru-RU" sz="1200" b="1" i="1" dirty="0"/>
            </a:br>
            <a:r>
              <a:rPr lang="ru-RU" sz="1200" b="1" i="1" dirty="0"/>
              <a:t>Пусть наизусть знает с пеленок</a:t>
            </a:r>
            <a:br>
              <a:rPr lang="ru-RU" sz="1200" b="1" i="1" dirty="0"/>
            </a:br>
            <a:r>
              <a:rPr lang="ru-RU" sz="1200" b="1" i="1" dirty="0"/>
              <a:t>Песенку ту каждый ребенок</a:t>
            </a:r>
            <a:br>
              <a:rPr lang="ru-RU" sz="1200" b="1" i="1" dirty="0"/>
            </a:br>
            <a:r>
              <a:rPr lang="ru-RU" sz="1200" b="1" i="1" dirty="0"/>
              <a:t>Не выезжай на перекресток</a:t>
            </a:r>
            <a:br>
              <a:rPr lang="ru-RU" sz="1200" b="1" i="1" dirty="0"/>
            </a:br>
            <a:r>
              <a:rPr lang="ru-RU" sz="1200" b="1" i="1" dirty="0"/>
              <a:t>Красный свет горит</a:t>
            </a:r>
            <a:br>
              <a:rPr lang="ru-RU" sz="1200" b="1" i="1" dirty="0"/>
            </a:br>
            <a:r>
              <a:rPr lang="ru-RU" sz="1200" b="1" i="1" dirty="0"/>
              <a:t/>
            </a:r>
            <a:br>
              <a:rPr lang="ru-RU" sz="1200" b="1" i="1" dirty="0"/>
            </a:br>
            <a:r>
              <a:rPr lang="ru-RU" sz="1200" b="1" i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Припев.</a:t>
            </a:r>
            <a:endParaRPr lang="ru-RU" sz="1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5303385" y="116632"/>
            <a:ext cx="3510136" cy="6657856"/>
          </a:xfrm>
          <a:prstGeom prst="foldedCorner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i="1" dirty="0">
                <a:solidFill>
                  <a:srgbClr val="C000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«Светофор так игриво подмигивает нам!»</a:t>
            </a:r>
            <a:endParaRPr lang="ru-RU" sz="1200" b="1" i="1" dirty="0" smtClean="0">
              <a:solidFill>
                <a:srgbClr val="C00000"/>
              </a:solidFill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ts val="1200"/>
              </a:lnSpc>
            </a:pPr>
            <a:endParaRPr lang="ru-RU" sz="1200" b="1" i="1" dirty="0" smtClean="0"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1200" b="1" i="1" dirty="0"/>
              <a:t>1.Если светофор зажёг зелёный огонёк - </a:t>
            </a:r>
            <a:br>
              <a:rPr lang="ru-RU" sz="1200" b="1" i="1" dirty="0"/>
            </a:br>
            <a:r>
              <a:rPr lang="ru-RU" sz="1200" b="1" i="1" dirty="0"/>
              <a:t>Путь открыт, хоть дождик льёт, </a:t>
            </a:r>
            <a:br>
              <a:rPr lang="ru-RU" sz="1200" b="1" i="1" dirty="0"/>
            </a:br>
            <a:r>
              <a:rPr lang="ru-RU" sz="1200" b="1" i="1" dirty="0"/>
              <a:t>Иль тёплый стоит денёк. </a:t>
            </a:r>
            <a:br>
              <a:rPr lang="ru-RU" sz="1200" b="1" i="1" dirty="0"/>
            </a:br>
            <a:r>
              <a:rPr lang="ru-RU" sz="1200" b="1" i="1" dirty="0"/>
              <a:t>Как прекрасен новый день </a:t>
            </a:r>
            <a:br>
              <a:rPr lang="ru-RU" sz="1200" b="1" i="1" dirty="0"/>
            </a:br>
            <a:r>
              <a:rPr lang="ru-RU" sz="1200" b="1" i="1" dirty="0"/>
              <a:t>И не повторим рассвет, </a:t>
            </a:r>
            <a:br>
              <a:rPr lang="ru-RU" sz="1200" b="1" i="1" dirty="0"/>
            </a:br>
            <a:r>
              <a:rPr lang="ru-RU" sz="1200" b="1" i="1" dirty="0"/>
              <a:t>Если только нас в пути Встречает зелёный свет.</a:t>
            </a:r>
            <a:r>
              <a:rPr lang="ru-RU" sz="1200" b="1" dirty="0"/>
              <a:t> </a:t>
            </a:r>
            <a:endParaRPr lang="ru-RU" sz="1200" dirty="0"/>
          </a:p>
          <a:p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Припев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200" b="1" i="1" dirty="0" smtClean="0"/>
              <a:t>Светофор </a:t>
            </a:r>
            <a:r>
              <a:rPr lang="ru-RU" sz="1200" b="1" i="1" dirty="0"/>
              <a:t>так игриво подмигивает нам, </a:t>
            </a:r>
            <a:br>
              <a:rPr lang="ru-RU" sz="1200" b="1" i="1" dirty="0"/>
            </a:br>
            <a:r>
              <a:rPr lang="ru-RU" sz="1200" b="1" i="1" dirty="0"/>
              <a:t>Будто он - озорной Какаду, </a:t>
            </a:r>
            <a:br>
              <a:rPr lang="ru-RU" sz="1200" b="1" i="1" dirty="0"/>
            </a:br>
            <a:r>
              <a:rPr lang="ru-RU" sz="1200" b="1" i="1" dirty="0"/>
              <a:t>Но на самом-то деле, имейте в виду, </a:t>
            </a:r>
            <a:br>
              <a:rPr lang="ru-RU" sz="1200" b="1" i="1" dirty="0"/>
            </a:br>
            <a:r>
              <a:rPr lang="ru-RU" sz="1200" b="1" i="1" dirty="0"/>
              <a:t>Неустанно стоит на посту.</a:t>
            </a:r>
          </a:p>
          <a:p>
            <a:r>
              <a:rPr lang="ru-RU" sz="1200" b="1" i="1" dirty="0"/>
              <a:t> </a:t>
            </a:r>
            <a:br>
              <a:rPr lang="ru-RU" sz="1200" b="1" i="1" dirty="0"/>
            </a:br>
            <a:r>
              <a:rPr lang="ru-RU" sz="1200" b="1" i="1" dirty="0"/>
              <a:t>2.Мы всегда торопимся, боимся опоздать, </a:t>
            </a:r>
            <a:br>
              <a:rPr lang="ru-RU" sz="1200" b="1" i="1" dirty="0"/>
            </a:br>
            <a:r>
              <a:rPr lang="ru-RU" sz="1200" b="1" i="1" dirty="0"/>
              <a:t>Но на красный свет, друзья, </a:t>
            </a:r>
            <a:br>
              <a:rPr lang="ru-RU" sz="1200" b="1" i="1" dirty="0"/>
            </a:br>
            <a:r>
              <a:rPr lang="ru-RU" sz="1200" b="1" i="1" dirty="0"/>
              <a:t>Нам нужно стоять и ждать. </a:t>
            </a:r>
            <a:br>
              <a:rPr lang="ru-RU" sz="1200" b="1" i="1" dirty="0"/>
            </a:br>
            <a:r>
              <a:rPr lang="ru-RU" sz="1200" b="1" i="1" dirty="0"/>
              <a:t>Твёрдо помните: всегда </a:t>
            </a:r>
            <a:br>
              <a:rPr lang="ru-RU" sz="1200" b="1" i="1" dirty="0"/>
            </a:br>
            <a:r>
              <a:rPr lang="ru-RU" sz="1200" b="1" i="1" dirty="0"/>
              <a:t>Красный свет - запрет, </a:t>
            </a:r>
            <a:br>
              <a:rPr lang="ru-RU" sz="1200" b="1" i="1" dirty="0"/>
            </a:br>
            <a:r>
              <a:rPr lang="ru-RU" sz="1200" b="1" i="1" dirty="0"/>
              <a:t>Красный свет горит тогда, </a:t>
            </a:r>
            <a:br>
              <a:rPr lang="ru-RU" sz="1200" b="1" i="1" dirty="0"/>
            </a:br>
            <a:r>
              <a:rPr lang="ru-RU" sz="1200" b="1" i="1" dirty="0"/>
              <a:t>Когда движенья нет. </a:t>
            </a:r>
            <a:r>
              <a:rPr lang="ru-RU" sz="1200" b="1" i="1" dirty="0"/>
              <a:t> </a:t>
            </a:r>
            <a:r>
              <a:rPr lang="ru-RU" sz="1200" b="1" i="1" dirty="0" smtClean="0"/>
              <a:t>                           </a:t>
            </a:r>
            <a:r>
              <a:rPr lang="ru-RU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Припев</a:t>
            </a:r>
            <a:r>
              <a:rPr lang="ru-RU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200" b="1" i="1" dirty="0"/>
              <a:t/>
            </a:r>
            <a:br>
              <a:rPr lang="ru-RU" sz="1200" b="1" i="1" dirty="0"/>
            </a:br>
            <a:r>
              <a:rPr lang="ru-RU" sz="1200" b="1" i="1" dirty="0"/>
              <a:t/>
            </a:r>
            <a:br>
              <a:rPr lang="ru-RU" sz="1200" b="1" i="1" dirty="0"/>
            </a:br>
            <a:r>
              <a:rPr lang="ru-RU" sz="1200" b="1" i="1" dirty="0"/>
              <a:t>3.Вот загадка, как же быть, </a:t>
            </a:r>
            <a:br>
              <a:rPr lang="ru-RU" sz="1200" b="1" i="1" dirty="0"/>
            </a:br>
            <a:r>
              <a:rPr lang="ru-RU" sz="1200" b="1" i="1" dirty="0"/>
              <a:t>Что делать нам с тобой, </a:t>
            </a:r>
            <a:br>
              <a:rPr lang="ru-RU" sz="1200" b="1" i="1" dirty="0"/>
            </a:br>
            <a:r>
              <a:rPr lang="ru-RU" sz="1200" b="1" i="1" dirty="0"/>
              <a:t>Если светит жёлтый свет - </a:t>
            </a:r>
            <a:br>
              <a:rPr lang="ru-RU" sz="1200" b="1" i="1" dirty="0"/>
            </a:br>
            <a:r>
              <a:rPr lang="ru-RU" sz="1200" b="1" i="1" dirty="0"/>
              <a:t>То после него - любой! </a:t>
            </a:r>
            <a:br>
              <a:rPr lang="ru-RU" sz="1200" b="1" i="1" dirty="0"/>
            </a:br>
            <a:r>
              <a:rPr lang="ru-RU" sz="1200" b="1" i="1" dirty="0"/>
              <a:t>Может красный, иль зелёный. </a:t>
            </a:r>
            <a:br>
              <a:rPr lang="ru-RU" sz="1200" b="1" i="1" dirty="0"/>
            </a:br>
            <a:r>
              <a:rPr lang="ru-RU" sz="1200" b="1" i="1" dirty="0"/>
              <a:t>Как же отгадать? </a:t>
            </a:r>
            <a:br>
              <a:rPr lang="ru-RU" sz="1200" b="1" i="1" dirty="0"/>
            </a:br>
            <a:r>
              <a:rPr lang="ru-RU" sz="1200" b="1" i="1" dirty="0"/>
              <a:t>И не надо, всё так просто - </a:t>
            </a:r>
            <a:br>
              <a:rPr lang="ru-RU" sz="1200" b="1" i="1" dirty="0"/>
            </a:br>
            <a:r>
              <a:rPr lang="ru-RU" sz="1200" b="1" i="1" dirty="0"/>
              <a:t>Нужно подождать</a:t>
            </a:r>
            <a:r>
              <a:rPr lang="ru-RU" sz="1200" b="1" i="1" dirty="0" smtClean="0"/>
              <a:t>.</a:t>
            </a:r>
            <a:r>
              <a:rPr lang="ru-RU" sz="1200" b="1" i="1" dirty="0"/>
              <a:t> </a:t>
            </a:r>
            <a:r>
              <a:rPr lang="ru-RU" sz="1200" b="1" i="1" dirty="0" smtClean="0"/>
              <a:t>                                 </a:t>
            </a:r>
            <a:r>
              <a:rPr lang="ru-RU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Припев.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8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7" name="Blip.wav"/>
          </p:stSnd>
        </p:sndAc>
      </p:transition>
    </mc:Choice>
    <mc:Fallback xmlns="">
      <p:transition spd="slow" advClick="0">
        <p:fade/>
        <p:sndAc>
          <p:stSnd>
            <p:snd r:embed="rId16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1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490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1965" y="6309320"/>
            <a:ext cx="172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D:\АРХИВ ФАЙЛОВ\Графические изображения\Картинки\Воздушные шары\44045bee256a0950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586" y="2322660"/>
            <a:ext cx="2806730" cy="45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АРХИВ ФАЙЛОВ\Графические изображения\Картинки\Воздушные шары\44045bee256a0950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346" y="2204864"/>
            <a:ext cx="2807138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АРХИВ ФАЙЛОВ\Графические изображения\Картинки\Праздники\0_56e05_c34318e0_XL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686" y="-99392"/>
            <a:ext cx="2666628" cy="30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АРХИВ ФАЙЛОВ\Графические изображения\Картинки\Праздники\0_56e05_c34318e0_XL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31" y="-99392"/>
            <a:ext cx="2666628" cy="30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Группа 78"/>
          <p:cNvGrpSpPr/>
          <p:nvPr/>
        </p:nvGrpSpPr>
        <p:grpSpPr>
          <a:xfrm>
            <a:off x="2627784" y="8613576"/>
            <a:ext cx="1007474" cy="2361681"/>
            <a:chOff x="1311071" y="1380420"/>
            <a:chExt cx="1007474" cy="2361681"/>
          </a:xfrm>
        </p:grpSpPr>
        <p:sp>
          <p:nvSpPr>
            <p:cNvPr id="80" name="TextBox 79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solidFill>
                    <a:srgbClr val="FF0000"/>
                  </a:solidFill>
                  <a:latin typeface="Zapf ChanceC" panose="020B7200000000000000" pitchFamily="34" charset="0"/>
                </a:rPr>
                <a:t>С</a:t>
              </a:r>
              <a:endParaRPr lang="ru-RU" sz="6600" dirty="0"/>
            </a:p>
          </p:txBody>
        </p:sp>
        <p:grpSp>
          <p:nvGrpSpPr>
            <p:cNvPr id="81" name="Группа 80"/>
            <p:cNvGrpSpPr/>
            <p:nvPr/>
          </p:nvGrpSpPr>
          <p:grpSpPr>
            <a:xfrm>
              <a:off x="1311071" y="1380420"/>
              <a:ext cx="1007474" cy="1596410"/>
              <a:chOff x="307127" y="-397760"/>
              <a:chExt cx="1456327" cy="2421823"/>
            </a:xfrm>
          </p:grpSpPr>
          <p:pic>
            <p:nvPicPr>
              <p:cNvPr id="82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Полилиния 82"/>
              <p:cNvSpPr/>
              <p:nvPr/>
            </p:nvSpPr>
            <p:spPr>
              <a:xfrm>
                <a:off x="957183" y="1414044"/>
                <a:ext cx="141402" cy="610019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84" name="Группа 83"/>
          <p:cNvGrpSpPr/>
          <p:nvPr/>
        </p:nvGrpSpPr>
        <p:grpSpPr>
          <a:xfrm>
            <a:off x="3131840" y="8613576"/>
            <a:ext cx="1007474" cy="2361681"/>
            <a:chOff x="1311071" y="1380420"/>
            <a:chExt cx="1007474" cy="2361681"/>
          </a:xfrm>
        </p:grpSpPr>
        <p:sp>
          <p:nvSpPr>
            <p:cNvPr id="85" name="TextBox 84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FFC000"/>
                  </a:solidFill>
                  <a:latin typeface="Zapf ChanceC" panose="020B7200000000000000" pitchFamily="34" charset="0"/>
                </a:rPr>
                <a:t>в</a:t>
              </a:r>
              <a:endParaRPr lang="ru-RU" sz="6600" dirty="0">
                <a:solidFill>
                  <a:srgbClr val="FFC000"/>
                </a:solidFill>
              </a:endParaRPr>
            </a:p>
          </p:txBody>
        </p:sp>
        <p:grpSp>
          <p:nvGrpSpPr>
            <p:cNvPr id="86" name="Группа 85"/>
            <p:cNvGrpSpPr/>
            <p:nvPr/>
          </p:nvGrpSpPr>
          <p:grpSpPr>
            <a:xfrm>
              <a:off x="1311071" y="1380420"/>
              <a:ext cx="1007474" cy="1596410"/>
              <a:chOff x="307127" y="-397760"/>
              <a:chExt cx="1456327" cy="2421823"/>
            </a:xfrm>
          </p:grpSpPr>
          <p:pic>
            <p:nvPicPr>
              <p:cNvPr id="87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8" name="Полилиния 87"/>
              <p:cNvSpPr/>
              <p:nvPr/>
            </p:nvSpPr>
            <p:spPr>
              <a:xfrm>
                <a:off x="957183" y="1414044"/>
                <a:ext cx="141402" cy="610019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89" name="Группа 88"/>
          <p:cNvGrpSpPr/>
          <p:nvPr/>
        </p:nvGrpSpPr>
        <p:grpSpPr>
          <a:xfrm>
            <a:off x="3492518" y="8628159"/>
            <a:ext cx="1007474" cy="2361681"/>
            <a:chOff x="1311071" y="1380420"/>
            <a:chExt cx="1007474" cy="2361681"/>
          </a:xfrm>
        </p:grpSpPr>
        <p:sp>
          <p:nvSpPr>
            <p:cNvPr id="90" name="TextBox 89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C00000"/>
                  </a:solidFill>
                  <a:latin typeface="Zapf ChanceC" panose="020B7200000000000000" pitchFamily="34" charset="0"/>
                </a:rPr>
                <a:t>е</a:t>
              </a:r>
              <a:endParaRPr lang="ru-RU" sz="6600" dirty="0">
                <a:solidFill>
                  <a:srgbClr val="C00000"/>
                </a:solidFill>
              </a:endParaRPr>
            </a:p>
          </p:txBody>
        </p:sp>
        <p:grpSp>
          <p:nvGrpSpPr>
            <p:cNvPr id="91" name="Группа 90"/>
            <p:cNvGrpSpPr/>
            <p:nvPr/>
          </p:nvGrpSpPr>
          <p:grpSpPr>
            <a:xfrm>
              <a:off x="1311071" y="1380420"/>
              <a:ext cx="1007474" cy="1732146"/>
              <a:chOff x="307127" y="-397760"/>
              <a:chExt cx="1456327" cy="2627741"/>
            </a:xfrm>
          </p:grpSpPr>
          <p:pic>
            <p:nvPicPr>
              <p:cNvPr id="92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Полилиния 92"/>
              <p:cNvSpPr/>
              <p:nvPr/>
            </p:nvSpPr>
            <p:spPr>
              <a:xfrm rot="727678">
                <a:off x="881769" y="1464843"/>
                <a:ext cx="141403" cy="765138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94" name="Группа 93"/>
          <p:cNvGrpSpPr/>
          <p:nvPr/>
        </p:nvGrpSpPr>
        <p:grpSpPr>
          <a:xfrm>
            <a:off x="3779912" y="8613576"/>
            <a:ext cx="1007474" cy="2361681"/>
            <a:chOff x="1311071" y="1380420"/>
            <a:chExt cx="1007474" cy="2361681"/>
          </a:xfrm>
        </p:grpSpPr>
        <p:sp>
          <p:nvSpPr>
            <p:cNvPr id="95" name="TextBox 94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92D050"/>
                  </a:solidFill>
                  <a:latin typeface="Zapf ChanceC" panose="020B7200000000000000" pitchFamily="34" charset="0"/>
                </a:rPr>
                <a:t>т</a:t>
              </a:r>
              <a:endParaRPr lang="ru-RU" sz="6600" dirty="0">
                <a:solidFill>
                  <a:srgbClr val="92D050"/>
                </a:solidFill>
              </a:endParaRPr>
            </a:p>
          </p:txBody>
        </p:sp>
        <p:grpSp>
          <p:nvGrpSpPr>
            <p:cNvPr id="96" name="Группа 95"/>
            <p:cNvGrpSpPr/>
            <p:nvPr/>
          </p:nvGrpSpPr>
          <p:grpSpPr>
            <a:xfrm>
              <a:off x="1311071" y="1380420"/>
              <a:ext cx="1007474" cy="1785616"/>
              <a:chOff x="307127" y="-397760"/>
              <a:chExt cx="1456327" cy="2708856"/>
            </a:xfrm>
          </p:grpSpPr>
          <p:pic>
            <p:nvPicPr>
              <p:cNvPr id="97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8" name="Полилиния 97"/>
              <p:cNvSpPr/>
              <p:nvPr/>
            </p:nvSpPr>
            <p:spPr>
              <a:xfrm>
                <a:off x="957183" y="1414043"/>
                <a:ext cx="141403" cy="897053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99" name="Группа 98"/>
          <p:cNvGrpSpPr/>
          <p:nvPr/>
        </p:nvGrpSpPr>
        <p:grpSpPr>
          <a:xfrm>
            <a:off x="4295491" y="8627035"/>
            <a:ext cx="1007474" cy="2361681"/>
            <a:chOff x="1311071" y="1380420"/>
            <a:chExt cx="1007474" cy="2361681"/>
          </a:xfrm>
        </p:grpSpPr>
        <p:sp>
          <p:nvSpPr>
            <p:cNvPr id="100" name="TextBox 99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solidFill>
                    <a:srgbClr val="00B050"/>
                  </a:solidFill>
                  <a:latin typeface="Zapf ChanceC" panose="020B7200000000000000" pitchFamily="34" charset="0"/>
                </a:rPr>
                <a:t>о</a:t>
              </a:r>
              <a:endParaRPr lang="ru-RU" sz="6600" dirty="0">
                <a:solidFill>
                  <a:srgbClr val="00B050"/>
                </a:solidFill>
              </a:endParaRPr>
            </a:p>
          </p:txBody>
        </p:sp>
        <p:grpSp>
          <p:nvGrpSpPr>
            <p:cNvPr id="101" name="Группа 100"/>
            <p:cNvGrpSpPr/>
            <p:nvPr/>
          </p:nvGrpSpPr>
          <p:grpSpPr>
            <a:xfrm>
              <a:off x="1311071" y="1380420"/>
              <a:ext cx="1007474" cy="1801994"/>
              <a:chOff x="307127" y="-397760"/>
              <a:chExt cx="1456327" cy="2733702"/>
            </a:xfrm>
          </p:grpSpPr>
          <p:pic>
            <p:nvPicPr>
              <p:cNvPr id="102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  <a14:imgEffect>
                          <a14:colorTemperature colorTemp="36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" name="Полилиния 102"/>
              <p:cNvSpPr/>
              <p:nvPr/>
            </p:nvSpPr>
            <p:spPr>
              <a:xfrm rot="337077">
                <a:off x="940282" y="1438889"/>
                <a:ext cx="141403" cy="897053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04" name="Группа 103"/>
          <p:cNvGrpSpPr/>
          <p:nvPr/>
        </p:nvGrpSpPr>
        <p:grpSpPr>
          <a:xfrm>
            <a:off x="4644646" y="8628159"/>
            <a:ext cx="1007474" cy="2361681"/>
            <a:chOff x="1311071" y="1380420"/>
            <a:chExt cx="1007474" cy="2361681"/>
          </a:xfrm>
        </p:grpSpPr>
        <p:sp>
          <p:nvSpPr>
            <p:cNvPr id="105" name="TextBox 104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00B0F0"/>
                  </a:solidFill>
                  <a:latin typeface="Zapf ChanceC" panose="020B7200000000000000" pitchFamily="34" charset="0"/>
                </a:rPr>
                <a:t>ф</a:t>
              </a:r>
              <a:endParaRPr lang="ru-RU" sz="6600" dirty="0">
                <a:solidFill>
                  <a:srgbClr val="00B0F0"/>
                </a:solidFill>
              </a:endParaRPr>
            </a:p>
          </p:txBody>
        </p:sp>
        <p:grpSp>
          <p:nvGrpSpPr>
            <p:cNvPr id="106" name="Группа 105"/>
            <p:cNvGrpSpPr/>
            <p:nvPr/>
          </p:nvGrpSpPr>
          <p:grpSpPr>
            <a:xfrm>
              <a:off x="1311071" y="1380420"/>
              <a:ext cx="1007474" cy="1785616"/>
              <a:chOff x="307127" y="-397760"/>
              <a:chExt cx="1456327" cy="2708856"/>
            </a:xfrm>
          </p:grpSpPr>
          <p:pic>
            <p:nvPicPr>
              <p:cNvPr id="107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11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8" name="Полилиния 107"/>
              <p:cNvSpPr/>
              <p:nvPr/>
            </p:nvSpPr>
            <p:spPr>
              <a:xfrm>
                <a:off x="930740" y="1414043"/>
                <a:ext cx="141403" cy="897053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09" name="Группа 108"/>
          <p:cNvGrpSpPr/>
          <p:nvPr/>
        </p:nvGrpSpPr>
        <p:grpSpPr>
          <a:xfrm>
            <a:off x="5148702" y="8653466"/>
            <a:ext cx="1007474" cy="2361681"/>
            <a:chOff x="1311071" y="1380420"/>
            <a:chExt cx="1007474" cy="2361681"/>
          </a:xfrm>
        </p:grpSpPr>
        <p:sp>
          <p:nvSpPr>
            <p:cNvPr id="110" name="TextBox 109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0070C0"/>
                  </a:solidFill>
                  <a:latin typeface="Zapf ChanceC" panose="020B7200000000000000" pitchFamily="34" charset="0"/>
                </a:rPr>
                <a:t>о</a:t>
              </a:r>
              <a:endParaRPr lang="ru-RU" sz="6600" dirty="0">
                <a:solidFill>
                  <a:srgbClr val="0070C0"/>
                </a:solidFill>
              </a:endParaRPr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1311071" y="1380420"/>
              <a:ext cx="1007474" cy="1785616"/>
              <a:chOff x="307127" y="-397760"/>
              <a:chExt cx="1456327" cy="2708856"/>
            </a:xfrm>
          </p:grpSpPr>
          <p:pic>
            <p:nvPicPr>
              <p:cNvPr id="112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" name="Полилиния 112"/>
              <p:cNvSpPr/>
              <p:nvPr/>
            </p:nvSpPr>
            <p:spPr>
              <a:xfrm rot="430437">
                <a:off x="879470" y="1414043"/>
                <a:ext cx="141403" cy="897053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114" name="Группа 113"/>
          <p:cNvGrpSpPr/>
          <p:nvPr/>
        </p:nvGrpSpPr>
        <p:grpSpPr>
          <a:xfrm>
            <a:off x="5508104" y="8628159"/>
            <a:ext cx="1007474" cy="2361681"/>
            <a:chOff x="1311071" y="1380420"/>
            <a:chExt cx="1007474" cy="2361681"/>
          </a:xfrm>
        </p:grpSpPr>
        <p:sp>
          <p:nvSpPr>
            <p:cNvPr id="115" name="TextBox 114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7030A0"/>
                  </a:solidFill>
                  <a:latin typeface="Zapf ChanceC" panose="020B7200000000000000" pitchFamily="34" charset="0"/>
                </a:rPr>
                <a:t>р</a:t>
              </a:r>
              <a:endParaRPr lang="ru-RU" sz="6600" dirty="0">
                <a:solidFill>
                  <a:srgbClr val="7030A0"/>
                </a:solidFill>
              </a:endParaRPr>
            </a:p>
          </p:txBody>
        </p:sp>
        <p:grpSp>
          <p:nvGrpSpPr>
            <p:cNvPr id="116" name="Группа 115"/>
            <p:cNvGrpSpPr/>
            <p:nvPr/>
          </p:nvGrpSpPr>
          <p:grpSpPr>
            <a:xfrm>
              <a:off x="1311071" y="1380420"/>
              <a:ext cx="1007474" cy="1785616"/>
              <a:chOff x="307127" y="-397760"/>
              <a:chExt cx="1456327" cy="2708856"/>
            </a:xfrm>
          </p:grpSpPr>
          <p:pic>
            <p:nvPicPr>
              <p:cNvPr id="117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11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8" name="Полилиния 117"/>
              <p:cNvSpPr/>
              <p:nvPr/>
            </p:nvSpPr>
            <p:spPr>
              <a:xfrm>
                <a:off x="931662" y="1414043"/>
                <a:ext cx="141403" cy="897053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119" name="Группа 118"/>
          <p:cNvGrpSpPr/>
          <p:nvPr/>
        </p:nvGrpSpPr>
        <p:grpSpPr>
          <a:xfrm>
            <a:off x="5796136" y="8613576"/>
            <a:ext cx="1007474" cy="2361681"/>
            <a:chOff x="1311071" y="1380420"/>
            <a:chExt cx="1007474" cy="2361681"/>
          </a:xfrm>
        </p:grpSpPr>
        <p:sp>
          <p:nvSpPr>
            <p:cNvPr id="120" name="TextBox 119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FF0000"/>
                  </a:solidFill>
                  <a:latin typeface="Zapf ChanceC" panose="020B7200000000000000" pitchFamily="34" charset="0"/>
                </a:rPr>
                <a:t>!</a:t>
              </a:r>
              <a:endParaRPr lang="ru-RU" sz="6600" dirty="0">
                <a:solidFill>
                  <a:srgbClr val="FF0000"/>
                </a:solidFill>
              </a:endParaRPr>
            </a:p>
          </p:txBody>
        </p:sp>
        <p:grpSp>
          <p:nvGrpSpPr>
            <p:cNvPr id="121" name="Группа 120"/>
            <p:cNvGrpSpPr/>
            <p:nvPr/>
          </p:nvGrpSpPr>
          <p:grpSpPr>
            <a:xfrm>
              <a:off x="1311071" y="1380420"/>
              <a:ext cx="1007474" cy="1654224"/>
              <a:chOff x="307127" y="-397760"/>
              <a:chExt cx="1456327" cy="2509531"/>
            </a:xfrm>
          </p:grpSpPr>
          <p:pic>
            <p:nvPicPr>
              <p:cNvPr id="122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" name="Полилиния 122"/>
              <p:cNvSpPr/>
              <p:nvPr/>
            </p:nvSpPr>
            <p:spPr>
              <a:xfrm rot="1197775">
                <a:off x="889843" y="1418034"/>
                <a:ext cx="141403" cy="693737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125" name="Picture 2" descr="D:\АРХИВ ФАЙЛОВ\Графические изображения\Анимационные изображения\Кнопки и стрелки\AG00092_.GIF">
            <a:hlinkClick r:id="rId13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" name="Группа 2048"/>
          <p:cNvGrpSpPr/>
          <p:nvPr/>
        </p:nvGrpSpPr>
        <p:grpSpPr>
          <a:xfrm>
            <a:off x="2295346" y="7605464"/>
            <a:ext cx="1007474" cy="2361681"/>
            <a:chOff x="1311071" y="1380420"/>
            <a:chExt cx="1007474" cy="2361681"/>
          </a:xfrm>
        </p:grpSpPr>
        <p:sp>
          <p:nvSpPr>
            <p:cNvPr id="3" name="TextBox 2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solidFill>
                    <a:srgbClr val="FF0000"/>
                  </a:solidFill>
                  <a:latin typeface="Zapf ChanceC" panose="020B7200000000000000" pitchFamily="34" charset="0"/>
                </a:rPr>
                <a:t>С</a:t>
              </a:r>
              <a:endParaRPr lang="ru-RU" sz="6600" dirty="0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311071" y="1380420"/>
              <a:ext cx="1007474" cy="1596410"/>
              <a:chOff x="307127" y="-397760"/>
              <a:chExt cx="1456327" cy="2421823"/>
            </a:xfrm>
          </p:grpSpPr>
          <p:pic>
            <p:nvPicPr>
              <p:cNvPr id="2050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олилиния 5"/>
              <p:cNvSpPr/>
              <p:nvPr/>
            </p:nvSpPr>
            <p:spPr>
              <a:xfrm>
                <a:off x="957183" y="1414044"/>
                <a:ext cx="141402" cy="610019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3037566" y="7677472"/>
            <a:ext cx="1007474" cy="2361681"/>
            <a:chOff x="1311071" y="1380420"/>
            <a:chExt cx="1007474" cy="2361681"/>
          </a:xfrm>
        </p:grpSpPr>
        <p:sp>
          <p:nvSpPr>
            <p:cNvPr id="40" name="TextBox 39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FFC000"/>
                  </a:solidFill>
                  <a:latin typeface="Zapf ChanceC" panose="020B7200000000000000" pitchFamily="34" charset="0"/>
                </a:rPr>
                <a:t>Ю</a:t>
              </a:r>
              <a:endParaRPr lang="ru-RU" sz="6600" dirty="0">
                <a:solidFill>
                  <a:srgbClr val="FFC000"/>
                </a:solidFill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1311071" y="1380420"/>
              <a:ext cx="1007474" cy="1596410"/>
              <a:chOff x="307127" y="-397760"/>
              <a:chExt cx="1456327" cy="2421823"/>
            </a:xfrm>
          </p:grpSpPr>
          <p:pic>
            <p:nvPicPr>
              <p:cNvPr id="42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prstClr val="black"/>
                  <a:srgbClr val="00B05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Полилиния 42"/>
              <p:cNvSpPr/>
              <p:nvPr/>
            </p:nvSpPr>
            <p:spPr>
              <a:xfrm>
                <a:off x="957183" y="1414044"/>
                <a:ext cx="141402" cy="610019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4" name="Группа 43"/>
          <p:cNvGrpSpPr/>
          <p:nvPr/>
        </p:nvGrpSpPr>
        <p:grpSpPr>
          <a:xfrm>
            <a:off x="3831819" y="7654556"/>
            <a:ext cx="1007474" cy="2361681"/>
            <a:chOff x="1311071" y="1380420"/>
            <a:chExt cx="1007474" cy="2361681"/>
          </a:xfrm>
        </p:grpSpPr>
        <p:sp>
          <p:nvSpPr>
            <p:cNvPr id="45" name="TextBox 44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C00000"/>
                  </a:solidFill>
                  <a:latin typeface="Zapf ChanceC" panose="020B7200000000000000" pitchFamily="34" charset="0"/>
                </a:rPr>
                <a:t>б</a:t>
              </a:r>
              <a:endParaRPr lang="ru-RU" sz="6600" dirty="0">
                <a:solidFill>
                  <a:srgbClr val="C00000"/>
                </a:solidFill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1311071" y="1380420"/>
              <a:ext cx="1007474" cy="1547318"/>
              <a:chOff x="307127" y="-397760"/>
              <a:chExt cx="1456327" cy="2347349"/>
            </a:xfrm>
          </p:grpSpPr>
          <p:pic>
            <p:nvPicPr>
              <p:cNvPr id="47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Полилиния 47"/>
              <p:cNvSpPr/>
              <p:nvPr/>
            </p:nvSpPr>
            <p:spPr>
              <a:xfrm>
                <a:off x="957183" y="1414045"/>
                <a:ext cx="141403" cy="535544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>
            <a:off x="4211960" y="7677472"/>
            <a:ext cx="1007474" cy="2361681"/>
            <a:chOff x="1311071" y="1380420"/>
            <a:chExt cx="1007474" cy="2361681"/>
          </a:xfrm>
        </p:grpSpPr>
        <p:sp>
          <p:nvSpPr>
            <p:cNvPr id="50" name="TextBox 49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92D050"/>
                  </a:solidFill>
                  <a:latin typeface="Zapf ChanceC" panose="020B7200000000000000" pitchFamily="34" charset="0"/>
                </a:rPr>
                <a:t>и</a:t>
              </a:r>
              <a:endParaRPr lang="ru-RU" sz="6600" dirty="0">
                <a:solidFill>
                  <a:srgbClr val="92D050"/>
                </a:solidFill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1311071" y="1380420"/>
              <a:ext cx="1007474" cy="1735675"/>
              <a:chOff x="307127" y="-397760"/>
              <a:chExt cx="1456327" cy="2633094"/>
            </a:xfrm>
          </p:grpSpPr>
          <p:pic>
            <p:nvPicPr>
              <p:cNvPr id="52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Полилиния 52"/>
              <p:cNvSpPr/>
              <p:nvPr/>
            </p:nvSpPr>
            <p:spPr>
              <a:xfrm>
                <a:off x="896526" y="1414043"/>
                <a:ext cx="202060" cy="821291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4644008" y="7692055"/>
            <a:ext cx="1007474" cy="2361681"/>
            <a:chOff x="1311071" y="1380420"/>
            <a:chExt cx="1007474" cy="2361681"/>
          </a:xfrm>
        </p:grpSpPr>
        <p:sp>
          <p:nvSpPr>
            <p:cNvPr id="55" name="TextBox 54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00B050"/>
                  </a:solidFill>
                  <a:latin typeface="Zapf ChanceC" panose="020B7200000000000000" pitchFamily="34" charset="0"/>
                </a:rPr>
                <a:t>л</a:t>
              </a:r>
              <a:endParaRPr lang="ru-RU" sz="6600" dirty="0">
                <a:solidFill>
                  <a:srgbClr val="00B050"/>
                </a:solidFill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1311071" y="1380420"/>
              <a:ext cx="1007474" cy="1770184"/>
              <a:chOff x="307127" y="-397760"/>
              <a:chExt cx="1456327" cy="2685446"/>
            </a:xfrm>
          </p:grpSpPr>
          <p:pic>
            <p:nvPicPr>
              <p:cNvPr id="57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Полилиния 57"/>
              <p:cNvSpPr/>
              <p:nvPr/>
            </p:nvSpPr>
            <p:spPr>
              <a:xfrm rot="837953">
                <a:off x="841563" y="1464955"/>
                <a:ext cx="202060" cy="822731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5004048" y="7692055"/>
            <a:ext cx="1007474" cy="2361681"/>
            <a:chOff x="1311071" y="1380420"/>
            <a:chExt cx="1007474" cy="2361681"/>
          </a:xfrm>
        </p:grpSpPr>
        <p:sp>
          <p:nvSpPr>
            <p:cNvPr id="60" name="TextBox 59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00B0F0"/>
                  </a:solidFill>
                  <a:latin typeface="Zapf ChanceC" panose="020B7200000000000000" pitchFamily="34" charset="0"/>
                </a:rPr>
                <a:t>е</a:t>
              </a:r>
              <a:endParaRPr lang="ru-RU" sz="6600" dirty="0">
                <a:solidFill>
                  <a:srgbClr val="00B0F0"/>
                </a:solidFill>
              </a:endParaRP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1311071" y="1380420"/>
              <a:ext cx="1007474" cy="1745678"/>
              <a:chOff x="307127" y="-397760"/>
              <a:chExt cx="1456327" cy="2648269"/>
            </a:xfrm>
          </p:grpSpPr>
          <p:pic>
            <p:nvPicPr>
              <p:cNvPr id="62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Полилиния 62"/>
              <p:cNvSpPr/>
              <p:nvPr/>
            </p:nvSpPr>
            <p:spPr>
              <a:xfrm rot="886984">
                <a:off x="815734" y="1427622"/>
                <a:ext cx="195678" cy="822887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64" name="Группа 63"/>
          <p:cNvGrpSpPr/>
          <p:nvPr/>
        </p:nvGrpSpPr>
        <p:grpSpPr>
          <a:xfrm>
            <a:off x="5292080" y="7692055"/>
            <a:ext cx="1007474" cy="2361681"/>
            <a:chOff x="1311071" y="1380420"/>
            <a:chExt cx="1007474" cy="2361681"/>
          </a:xfrm>
        </p:grpSpPr>
        <p:sp>
          <p:nvSpPr>
            <p:cNvPr id="65" name="TextBox 64"/>
            <p:cNvSpPr txBox="1"/>
            <p:nvPr/>
          </p:nvSpPr>
          <p:spPr>
            <a:xfrm>
              <a:off x="1344663" y="2634105"/>
              <a:ext cx="3487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0070C0"/>
                  </a:solidFill>
                  <a:latin typeface="Zapf ChanceC" panose="020B7200000000000000" pitchFamily="34" charset="0"/>
                </a:rPr>
                <a:t>е</a:t>
              </a:r>
              <a:endParaRPr lang="ru-RU" sz="6600" dirty="0">
                <a:solidFill>
                  <a:srgbClr val="0070C0"/>
                </a:solidFill>
              </a:endParaRP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1311071" y="1380420"/>
              <a:ext cx="1007474" cy="1734410"/>
              <a:chOff x="307127" y="-397760"/>
              <a:chExt cx="1456327" cy="2631176"/>
            </a:xfrm>
          </p:grpSpPr>
          <p:pic>
            <p:nvPicPr>
              <p:cNvPr id="67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Полилиния 67"/>
              <p:cNvSpPr/>
              <p:nvPr/>
            </p:nvSpPr>
            <p:spPr>
              <a:xfrm rot="1047469">
                <a:off x="830665" y="1450972"/>
                <a:ext cx="202060" cy="782444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74" name="Группа 73"/>
          <p:cNvGrpSpPr/>
          <p:nvPr/>
        </p:nvGrpSpPr>
        <p:grpSpPr>
          <a:xfrm>
            <a:off x="5580112" y="7677472"/>
            <a:ext cx="1007474" cy="2361681"/>
            <a:chOff x="1311071" y="1380420"/>
            <a:chExt cx="1007474" cy="2361681"/>
          </a:xfrm>
        </p:grpSpPr>
        <p:sp>
          <p:nvSpPr>
            <p:cNvPr id="75" name="TextBox 74"/>
            <p:cNvSpPr txBox="1"/>
            <p:nvPr/>
          </p:nvSpPr>
          <p:spPr>
            <a:xfrm>
              <a:off x="1344662" y="2634105"/>
              <a:ext cx="9738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rgbClr val="7030A0"/>
                  </a:solidFill>
                  <a:latin typeface="Zapf ChanceC" panose="020B7200000000000000" pitchFamily="34" charset="0"/>
                </a:rPr>
                <a:t>м,</a:t>
              </a:r>
              <a:endParaRPr lang="ru-RU" sz="6600" dirty="0">
                <a:solidFill>
                  <a:srgbClr val="7030A0"/>
                </a:solidFill>
              </a:endParaRPr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1311071" y="1380420"/>
              <a:ext cx="1007474" cy="1872208"/>
              <a:chOff x="307127" y="-397760"/>
              <a:chExt cx="1456327" cy="2840220"/>
            </a:xfrm>
          </p:grpSpPr>
          <p:pic>
            <p:nvPicPr>
              <p:cNvPr id="77" name="Picture 2" descr="D:\АРХИВ ФАЙЛОВ\Графические изображения\Картинки\Воздушные шары\99350@%20PM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27" y="-397760"/>
                <a:ext cx="1456327" cy="1919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Полилиния 77"/>
              <p:cNvSpPr/>
              <p:nvPr/>
            </p:nvSpPr>
            <p:spPr>
              <a:xfrm>
                <a:off x="937781" y="1414044"/>
                <a:ext cx="202060" cy="1028416"/>
              </a:xfrm>
              <a:custGeom>
                <a:avLst/>
                <a:gdLst>
                  <a:gd name="connsiteX0" fmla="*/ 47705 w 141402"/>
                  <a:gd name="connsiteY0" fmla="*/ 0 h 557213"/>
                  <a:gd name="connsiteX1" fmla="*/ 140573 w 141402"/>
                  <a:gd name="connsiteY1" fmla="*/ 150019 h 557213"/>
                  <a:gd name="connsiteX2" fmla="*/ 80 w 141402"/>
                  <a:gd name="connsiteY2" fmla="*/ 195263 h 557213"/>
                  <a:gd name="connsiteX3" fmla="*/ 119142 w 141402"/>
                  <a:gd name="connsiteY3" fmla="*/ 328613 h 557213"/>
                  <a:gd name="connsiteX4" fmla="*/ 33417 w 141402"/>
                  <a:gd name="connsiteY4" fmla="*/ 495300 h 557213"/>
                  <a:gd name="connsiteX5" fmla="*/ 107236 w 141402"/>
                  <a:gd name="connsiteY5" fmla="*/ 557213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02" h="557213">
                    <a:moveTo>
                      <a:pt x="47705" y="0"/>
                    </a:moveTo>
                    <a:cubicBezTo>
                      <a:pt x="98108" y="58737"/>
                      <a:pt x="148511" y="117475"/>
                      <a:pt x="140573" y="150019"/>
                    </a:cubicBezTo>
                    <a:cubicBezTo>
                      <a:pt x="132636" y="182563"/>
                      <a:pt x="3652" y="165497"/>
                      <a:pt x="80" y="195263"/>
                    </a:cubicBezTo>
                    <a:cubicBezTo>
                      <a:pt x="-3492" y="225029"/>
                      <a:pt x="113586" y="278607"/>
                      <a:pt x="119142" y="328613"/>
                    </a:cubicBezTo>
                    <a:cubicBezTo>
                      <a:pt x="124698" y="378619"/>
                      <a:pt x="35401" y="457200"/>
                      <a:pt x="33417" y="495300"/>
                    </a:cubicBezTo>
                    <a:cubicBezTo>
                      <a:pt x="31433" y="533400"/>
                      <a:pt x="69334" y="545306"/>
                      <a:pt x="107236" y="557213"/>
                    </a:cubicBezTo>
                  </a:path>
                </a:pathLst>
              </a:custGeom>
              <a:noFill/>
              <a:ln w="95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65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15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21387E-6 L 3.61111E-6 -1.0321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4.62428E-6 L 3.61111E-6 -1.0427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555 -0.00694 L -0.00555 -1.039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782 -0.01042 L -0.00782 -1.0437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782 -0.01042 L -0.00782 -1.0437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782 -0.01042 L -0.00782 -1.04375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782 -0.01042 L -0.00782 -1.04375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00782 -0.01042 L -0.00782 -1.04375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1.11111E-6 0.0588 L 0.00035 -0.86944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68303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Светофор это -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196752"/>
            <a:ext cx="3096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оптическое </a:t>
            </a:r>
            <a:r>
              <a:rPr lang="ru-RU" b="1" dirty="0"/>
              <a:t>устройство, подающее световые сигналы, регулирующие движение автомобильного, железнодорожного, водного и другого транспорта, а также пешеходов на пешеходных </a:t>
            </a:r>
            <a:r>
              <a:rPr lang="ru-RU" b="1" dirty="0" smtClean="0"/>
              <a:t>переходах.</a:t>
            </a:r>
          </a:p>
        </p:txBody>
      </p:sp>
      <p:pic>
        <p:nvPicPr>
          <p:cNvPr id="1026" name="Picture 2" descr="D:\Папки пользователей\Козырев Максим\Информация для презинтаций\Картинки\Depositphotos_4968342_origina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2762" y="366545"/>
            <a:ext cx="3077918" cy="332688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40151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Слово светофо́р образуется от двух слов - свет + </a:t>
            </a:r>
            <a:r>
              <a:rPr lang="ru-RU" b="1" dirty="0" smtClean="0"/>
              <a:t>греческого слова </a:t>
            </a:r>
            <a:r>
              <a:rPr lang="ru-RU" b="1" dirty="0"/>
              <a:t>φορός (несущий). </a:t>
            </a:r>
          </a:p>
        </p:txBody>
      </p:sp>
    </p:spTree>
    <p:extLst>
      <p:ext uri="{BB962C8B-B14F-4D97-AF65-F5344CB8AC3E}">
        <p14:creationId xmlns:p14="http://schemas.microsoft.com/office/powerpoint/2010/main" val="2293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3" name="Blip.wav"/>
          </p:stSnd>
        </p:sndAc>
      </p:transition>
    </mc:Choice>
    <mc:Fallback xmlns="">
      <p:transition spd="slow" advClick="0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220" y="1414618"/>
            <a:ext cx="3616357" cy="467380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476672"/>
            <a:ext cx="1772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>
                <a:latin typeface="a_AlgeriusCaps" panose="04040705040802020702" pitchFamily="82" charset="-52"/>
              </a:defRPr>
            </a:lvl1pPr>
          </a:lstStyle>
          <a:p>
            <a:r>
              <a:rPr lang="ru-RU" dirty="0"/>
              <a:t>История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352478"/>
            <a:ext cx="33183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Первый светофор был установлен 10 декабря 1868 года в Лондоне возле здания Британского парламента. Его изобретатель — Джон Пик Найт — был специалистом по железнодорожным семафорам. </a:t>
            </a:r>
          </a:p>
          <a:p>
            <a:r>
              <a:rPr lang="ru-RU" b="1" dirty="0" smtClean="0"/>
              <a:t>Светофор управлялся вручную и имел две семафорные стрелки: поднятые горизонтально означали сигнал «стоп», а опущенные под углом в 45° — движение с осторожностью.</a:t>
            </a:r>
            <a:r>
              <a:rPr lang="ru-RU" b="1" dirty="0"/>
              <a:t> В тёмное время суток использовался вращающийся газовый фонарь, с помощью которого подавались, </a:t>
            </a:r>
            <a:r>
              <a:rPr lang="ru-RU" b="1" dirty="0" smtClean="0"/>
              <a:t>соответственно</a:t>
            </a:r>
            <a:r>
              <a:rPr lang="ru-RU" b="1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4898" y="6160409"/>
            <a:ext cx="293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Чертёж первого светофора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3194382" cy="5264341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80"/>
            <a:ext cx="1835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pic>
        <p:nvPicPr>
          <p:cNvPr id="2050" name="Picture 2" descr="D:\АРХИВ ФАЙЛОВ\Графические изображения\Анимационные изображения\Кнопки и стрелки\AG00092_.GIF">
            <a:hlinkClick r:id="rId5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12160" y="2636912"/>
            <a:ext cx="28169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Изобретателем первого электрического светофора считается Лестер Вайр из Солт-Лейк-Сити (штат Юта, США). 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156" y="1351754"/>
            <a:ext cx="4103926" cy="388505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80"/>
            <a:ext cx="1835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pic>
        <p:nvPicPr>
          <p:cNvPr id="2050" name="Picture 2" descr="D:\АРХИВ ФАЙЛОВ\Графические изображения\Анимационные изображения\Кнопки и стрелки\AG00092_.GIF">
            <a:hlinkClick r:id="rId5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4612" y="548680"/>
            <a:ext cx="32741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Первая автоматическая система светофоров (способная к переключению без непосредственного участия человека) была разработана и запатентована в 1910 году Эрнстом Сиррином из Чикаго. Его светофор использовал неподсвеченные надписи Stop и Proceed. 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165303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387" y="3570350"/>
            <a:ext cx="1734446" cy="2029797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0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9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548680"/>
            <a:ext cx="176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5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275477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275477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7006" y="306747"/>
            <a:ext cx="65369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 продвинутый светофор, электрически переключавший красный и зеленый цвета со звуковым сопровождением, был установлен 5 августа 1914 года в Кливленде, на перекрёстке 105-й улицы и авеню Эвклида. 4 аппарата, сконструированные и запатентованные Джеймсом Хогом, управлялись полицейским, сидящим в стеклянной </a:t>
            </a:r>
            <a:r>
              <a:rPr lang="ru-RU" b="1" dirty="0" smtClean="0"/>
              <a:t>будке. 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4694237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004048" y="3284984"/>
            <a:ext cx="215212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92280" y="3068960"/>
            <a:ext cx="1039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Будка</a:t>
            </a:r>
            <a:endParaRPr lang="ru-RU" sz="24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593837" y="4797152"/>
            <a:ext cx="235442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3430" y="4566319"/>
            <a:ext cx="1519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Светофор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751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5957" y="552061"/>
            <a:ext cx="6294090" cy="4294192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-610" y="8518"/>
            <a:ext cx="2629003" cy="2627784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548680"/>
            <a:ext cx="176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_AlgeriusCaps" panose="04040705040802020702" pitchFamily="82" charset="-52"/>
              </a:rPr>
              <a:t>История</a:t>
            </a:r>
            <a:endParaRPr lang="ru-RU" sz="2800" b="1" dirty="0">
              <a:latin typeface="a_AlgeriusCaps" panose="04040705040802020702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1600" y="5157192"/>
            <a:ext cx="7301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1920 году трёхцветные светофоры с использованием жёлтого сигнала были установлены в Детройте и Нью-Йорке. Авторами изобретений были Уильям Поттс и Джон Ф. Харрис.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181475"/>
            <a:ext cx="1371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АРХИВ ФАЙЛОВ\Графические изображения\Анимационные изображения\Кнопки и стрелки\AG00092_.GIF">
            <a:hlinkClick r:id="rId6" action="ppaction://hlinksldjump" tooltip="В содержание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2631" y="6275477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РХИВ ФАЙЛОВ\Графические изображения\Анимационные изображения\Кнопки и стрелки\AG00092_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238" y="6275477"/>
            <a:ext cx="479202" cy="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0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Blip.wav"/>
          </p:stSnd>
        </p:sndAc>
      </p:transition>
    </mc:Choice>
    <mc:Fallback xmlns="">
      <p:transition spd="slow">
        <p:fade/>
        <p:sndAc>
          <p:stSnd>
            <p:snd r:embed="rId8" name="B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1578</TotalTime>
  <Words>1421</Words>
  <Application>Microsoft Office PowerPoint</Application>
  <PresentationFormat>Экран (4:3)</PresentationFormat>
  <Paragraphs>277</Paragraphs>
  <Slides>35</Slides>
  <Notes>35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Zapf ChanceC</vt:lpstr>
      <vt:lpstr>a_AlgeriusCaps</vt:lpstr>
      <vt:lpstr>Zapf Chance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Козырев Максим</dc:creator>
  <cp:lastModifiedBy>Vladimir</cp:lastModifiedBy>
  <cp:revision>148</cp:revision>
  <dcterms:created xsi:type="dcterms:W3CDTF">2017-12-20T13:17:13Z</dcterms:created>
  <dcterms:modified xsi:type="dcterms:W3CDTF">2018-05-08T10:35:36Z</dcterms:modified>
</cp:coreProperties>
</file>