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57" r:id="rId4"/>
    <p:sldId id="260" r:id="rId5"/>
    <p:sldId id="258" r:id="rId6"/>
    <p:sldId id="273" r:id="rId7"/>
    <p:sldId id="279" r:id="rId8"/>
    <p:sldId id="259" r:id="rId9"/>
    <p:sldId id="271" r:id="rId10"/>
    <p:sldId id="261" r:id="rId11"/>
    <p:sldId id="263" r:id="rId12"/>
    <p:sldId id="262" r:id="rId13"/>
    <p:sldId id="265" r:id="rId14"/>
    <p:sldId id="267" r:id="rId15"/>
    <p:sldId id="266" r:id="rId16"/>
    <p:sldId id="269" r:id="rId17"/>
    <p:sldId id="268" r:id="rId18"/>
    <p:sldId id="264" r:id="rId19"/>
    <p:sldId id="277" r:id="rId20"/>
    <p:sldId id="276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224AE3-3068-423B-AB9E-04BE6E2A34E6}">
          <p14:sldIdLst>
            <p14:sldId id="256"/>
            <p14:sldId id="278"/>
            <p14:sldId id="257"/>
            <p14:sldId id="260"/>
            <p14:sldId id="258"/>
            <p14:sldId id="273"/>
            <p14:sldId id="279"/>
            <p14:sldId id="259"/>
            <p14:sldId id="271"/>
            <p14:sldId id="261"/>
            <p14:sldId id="263"/>
            <p14:sldId id="262"/>
            <p14:sldId id="265"/>
            <p14:sldId id="267"/>
            <p14:sldId id="266"/>
            <p14:sldId id="269"/>
            <p14:sldId id="268"/>
            <p14:sldId id="264"/>
            <p14:sldId id="277"/>
            <p14:sldId id="276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FFFF00"/>
    <a:srgbClr val="FF0066"/>
    <a:srgbClr val="FF99CC"/>
    <a:srgbClr val="6600FF"/>
    <a:srgbClr val="CCFF33"/>
    <a:srgbClr val="00FFFF"/>
    <a:srgbClr val="33CC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3" autoAdjust="0"/>
    <p:restoredTop sz="94660"/>
  </p:normalViewPr>
  <p:slideViewPr>
    <p:cSldViewPr>
      <p:cViewPr varScale="1">
        <p:scale>
          <a:sx n="101" d="100"/>
          <a:sy n="101" d="100"/>
        </p:scale>
        <p:origin x="-4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7EB3-62A2-49E7-BF9C-5DB23DD8F25A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B2E60-C861-4E6C-9F64-05C53893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8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B2E60-C861-4E6C-9F64-05C53893235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04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5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6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78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1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4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5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1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5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8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5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5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CE028-0605-4108-B326-1B511F136ECB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5C769-0B67-4014-8CD2-01555FB7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2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0.wdp"/><Relationship Id="rId3" Type="http://schemas.openxmlformats.org/officeDocument/2006/relationships/image" Target="../media/image40.jpg"/><Relationship Id="rId7" Type="http://schemas.microsoft.com/office/2007/relationships/hdphoto" Target="../media/hdphoto7.wdp"/><Relationship Id="rId12" Type="http://schemas.openxmlformats.org/officeDocument/2006/relationships/image" Target="../media/image46.png"/><Relationship Id="rId17" Type="http://schemas.openxmlformats.org/officeDocument/2006/relationships/image" Target="../media/image16.png"/><Relationship Id="rId2" Type="http://schemas.openxmlformats.org/officeDocument/2006/relationships/image" Target="../media/image39.jp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9.wdp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8.wdp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10" Type="http://schemas.openxmlformats.org/officeDocument/2006/relationships/image" Target="../media/image63.jpg"/><Relationship Id="rId4" Type="http://schemas.openxmlformats.org/officeDocument/2006/relationships/image" Target="../media/image59.jp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19.xml"/><Relationship Id="rId12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8.gif"/><Relationship Id="rId5" Type="http://schemas.openxmlformats.org/officeDocument/2006/relationships/slide" Target="slide7.xml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12" Type="http://schemas.openxmlformats.org/officeDocument/2006/relationships/image" Target="../media/image76.jpeg"/><Relationship Id="rId17" Type="http://schemas.openxmlformats.org/officeDocument/2006/relationships/image" Target="../media/image16.png"/><Relationship Id="rId2" Type="http://schemas.openxmlformats.org/officeDocument/2006/relationships/image" Target="../media/image66.jp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png"/><Relationship Id="rId15" Type="http://schemas.openxmlformats.org/officeDocument/2006/relationships/image" Target="../media/image79.jpe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Relationship Id="rId1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61" y="4077072"/>
            <a:ext cx="2696675" cy="2696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" b="100000" l="0" r="99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72685"/>
            <a:ext cx="2232248" cy="2696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1" y="106080"/>
            <a:ext cx="2669555" cy="2242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4656" y="108012"/>
            <a:ext cx="2987824" cy="22408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880" y="1484784"/>
            <a:ext cx="909012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Путешествие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СИСТЕМНЫЙ БЛОК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компьютера</a:t>
            </a:r>
            <a:endParaRPr lang="ru-RU" sz="5400" b="1" cap="none" spc="0" dirty="0" smtClean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Fonovaya_muzyka_-_7_dlya_prezentaci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2880" y="377227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1720" y="5949280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Автор проекта: Марков Алексей (15 лет)</a:t>
            </a:r>
          </a:p>
          <a:p>
            <a:pPr algn="ctr"/>
            <a:r>
              <a:rPr lang="ru-RU" sz="1600" dirty="0" smtClean="0"/>
              <a:t>Руководитель: Васильева Н.А.</a:t>
            </a:r>
          </a:p>
          <a:p>
            <a:pPr algn="ctr"/>
            <a:r>
              <a:rPr lang="ru-RU" sz="1600" dirty="0" smtClean="0"/>
              <a:t>Дворец детского (юношеского) творчества г. </a:t>
            </a:r>
            <a:r>
              <a:rPr lang="ru-RU" sz="1600" dirty="0"/>
              <a:t>В</a:t>
            </a:r>
            <a:r>
              <a:rPr lang="ru-RU" sz="1600" dirty="0" smtClean="0"/>
              <a:t>ладимира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066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260648"/>
            <a:ext cx="4572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питания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b="1" dirty="0"/>
              <a:t>– возможно, самая важная деталь системного блока ПК. Считается, что лучше сэкономить на любой другой детали, но только не на блоке питания. Может показаться немного странным, но с большой долей вероятности качество блока питания можно определить по весу - чем тяжелей блок питания, тем лучше. Качественные компоненты блока питания: радиаторы, конденсаторы и трансформаторы; довольно тяжелые элементы.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clrChange>
              <a:clrFrom>
                <a:srgbClr val="EFF4FA"/>
              </a:clrFrom>
              <a:clrTo>
                <a:srgbClr val="EFF4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89" y="3284235"/>
            <a:ext cx="3898521" cy="3573766"/>
          </a:xfrm>
          <a:prstGeom prst="rect">
            <a:avLst/>
          </a:prstGeom>
        </p:spPr>
      </p:pic>
      <p:pic>
        <p:nvPicPr>
          <p:cNvPr id="1026" name="Picture 2" descr="http://chelny.elmall16.ru/pics/pics26/72236_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0941" y="328013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16" y="6292958"/>
            <a:ext cx="508011" cy="508011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410" y="6294648"/>
            <a:ext cx="508011" cy="5080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934" y="375675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Блок питания занимается обеспечением электрического питание всех остальных компонентов компьютера. От него напрямую зависит, как долго проработают все остальные комплектующие. Из-за недостаточно качественного блока питания работа всего компьютера может быть нестабильной, также это может стать причиной поломки дорогостоящих элементов.</a:t>
            </a:r>
          </a:p>
        </p:txBody>
      </p:sp>
    </p:spTree>
    <p:extLst>
      <p:ext uri="{BB962C8B-B14F-4D97-AF65-F5344CB8AC3E}">
        <p14:creationId xmlns:p14="http://schemas.microsoft.com/office/powerpoint/2010/main" val="11608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924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Материнская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/>
              <a:t>– один из компонентов ПК, который входит в число основных. Материнская плата объединяет все компоненты системного блока. Кроме этого она включает в себя дополнительные компоненты: встроенная видеокарта, сетевой адаптер, звуковая карта, устройства ввода-вывода и др. Неправильно подобранная материнская плата может негативным образом сказаться на работе ПК в целом, несмотря на то, что остальные комплектующие будут мощными сами по себе.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39" y="3501007"/>
            <a:ext cx="5076057" cy="3240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" y="1916832"/>
            <a:ext cx="3783108" cy="3530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4649" y="5589239"/>
            <a:ext cx="397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/>
              <a:t>Материнская плата</a:t>
            </a:r>
            <a:r>
              <a:rPr lang="en-US" b="1" i="1" u="sng" dirty="0" smtClean="0"/>
              <a:t> V</a:t>
            </a:r>
            <a:r>
              <a:rPr lang="en-US" b="1" i="1" dirty="0" smtClean="0"/>
              <a:t> </a:t>
            </a:r>
            <a:r>
              <a:rPr lang="ru-RU" b="1" dirty="0" smtClean="0"/>
              <a:t>- прародитель современных материнских плат</a:t>
            </a:r>
            <a:endParaRPr lang="en-US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56343" y="3068960"/>
            <a:ext cx="4924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u="sng" dirty="0"/>
              <a:t>Материнская плата ASRock Z97 Extreme6</a:t>
            </a:r>
            <a:endParaRPr lang="ru-RU" sz="2000" i="1" u="sng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165" y="1556792"/>
            <a:ext cx="1800199" cy="1800199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262629"/>
            <a:ext cx="508011" cy="508011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662" y="6264319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014" y="199290"/>
            <a:ext cx="4572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Процессор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(CPU - центральный процессор) </a:t>
            </a:r>
            <a:r>
              <a:rPr lang="ru-RU" b="1" dirty="0"/>
              <a:t>– это главный вычислительный элемент персонального компьютера. Все программы состоят из огромной последовательности микрокоманд, и именно процессор выполняет эти команды. От быстродействия процессора в первую очередь зависит производительность и быстрота работы всего ПК (это обязательно необходимо учесть, если решили переустановить windows на более современную версию).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96758"/>
            <a:ext cx="4046889" cy="3150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" y="33342"/>
            <a:ext cx="4133191" cy="3368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33" y="982820"/>
            <a:ext cx="9144000" cy="4389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1472" y="4971830"/>
            <a:ext cx="1676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u="sng" dirty="0"/>
              <a:t>AMD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 </a:t>
            </a:r>
            <a:r>
              <a:rPr lang="en-US" sz="2000" b="1" i="1" u="sng" dirty="0" smtClean="0">
                <a:solidFill>
                  <a:srgbClr val="FF0000"/>
                </a:solidFill>
              </a:rPr>
              <a:t>Vs  </a:t>
            </a:r>
            <a:r>
              <a:rPr lang="ru-RU" sz="2000" b="1" i="1" u="sng" dirty="0" smtClean="0"/>
              <a:t>Intel</a:t>
            </a:r>
            <a:endParaRPr lang="ru-RU" sz="2000" u="sng" dirty="0"/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237312"/>
            <a:ext cx="508011" cy="508011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670" y="6239002"/>
            <a:ext cx="508011" cy="508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9012" y="364041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Тактовая частота, на которой работает процессор, архитектура и количество ядер определяют быстродействие процессора. Многие годы на мировом рынке процессоров безраздельно доминируют два основных конкурента:</a:t>
            </a:r>
            <a:r>
              <a:rPr lang="ru-RU" b="1" i="1" dirty="0"/>
              <a:t> </a:t>
            </a:r>
            <a:r>
              <a:rPr lang="en-US" b="1" i="1" dirty="0">
                <a:solidFill>
                  <a:srgbClr val="FFC000"/>
                </a:solidFill>
              </a:rPr>
              <a:t> </a:t>
            </a:r>
            <a:r>
              <a:rPr lang="en-US" b="1" i="1" u="sng" dirty="0">
                <a:solidFill>
                  <a:srgbClr val="FFC000"/>
                </a:solidFill>
              </a:rPr>
              <a:t>                          </a:t>
            </a:r>
            <a:r>
              <a:rPr lang="en-US" b="1" i="1" u="sng" dirty="0">
                <a:solidFill>
                  <a:srgbClr val="FF0000"/>
                </a:solidFill>
              </a:rPr>
              <a:t>   </a:t>
            </a:r>
            <a:r>
              <a:rPr lang="ru-RU" b="1" dirty="0"/>
              <a:t>И ближайшее время эта ситуация вряд ли изменится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2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246" y="116632"/>
            <a:ext cx="85735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Планки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оперативной памяти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(ОЗУ)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b="1" dirty="0"/>
              <a:t>- это быстродействующая память компьютера. После выключения компьютера вся информация, находящаяся в ней, удаляется. Учитывая всё возрастающие потребности современных программ, игр и приложений, можно считать, что чем больше объём оперативной памяти, тем будет лучше. На сегодняшний день минимальный объемом оперативной памяти, устанавливаемой в новый компьютер, будет 4 Гигабайта.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" y="1973744"/>
            <a:ext cx="4077965" cy="3471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73" y="1978124"/>
            <a:ext cx="4810424" cy="346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648" y="5589238"/>
            <a:ext cx="861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Прародитель современных </a:t>
            </a:r>
            <a:r>
              <a:rPr lang="en-US" b="1" u="sng" dirty="0" smtClean="0"/>
              <a:t>DDR3 </a:t>
            </a:r>
            <a:r>
              <a:rPr lang="ru-RU" b="1" u="sng" dirty="0" smtClean="0"/>
              <a:t>и</a:t>
            </a:r>
            <a:r>
              <a:rPr lang="en-US" b="1" u="sng" dirty="0" smtClean="0"/>
              <a:t> DDR4 </a:t>
            </a:r>
            <a:r>
              <a:rPr lang="en-US" b="1" dirty="0" smtClean="0"/>
              <a:t>(</a:t>
            </a:r>
            <a:r>
              <a:rPr lang="ru-RU" b="1" dirty="0" smtClean="0"/>
              <a:t>полное </a:t>
            </a:r>
            <a:r>
              <a:rPr lang="ru-RU" b="1" dirty="0" smtClean="0"/>
              <a:t>обозначение </a:t>
            </a:r>
            <a:r>
              <a:rPr lang="en-US" b="1" dirty="0" smtClean="0"/>
              <a:t>Double Data Rate, </a:t>
            </a:r>
            <a:endParaRPr lang="ru-RU" b="1" dirty="0" smtClean="0"/>
          </a:p>
          <a:p>
            <a:r>
              <a:rPr lang="en-US" b="1" dirty="0" smtClean="0"/>
              <a:t>3</a:t>
            </a:r>
            <a:r>
              <a:rPr lang="ru-RU" b="1" dirty="0" smtClean="0"/>
              <a:t>-е</a:t>
            </a:r>
            <a:r>
              <a:rPr lang="en-US" b="1" dirty="0" smtClean="0"/>
              <a:t> </a:t>
            </a:r>
            <a:r>
              <a:rPr lang="ru-RU" b="1" dirty="0" smtClean="0"/>
              <a:t>поколение и </a:t>
            </a:r>
            <a:r>
              <a:rPr lang="ru-RU" b="1" dirty="0" smtClean="0"/>
              <a:t>4-е </a:t>
            </a:r>
            <a:r>
              <a:rPr lang="ru-RU" b="1" dirty="0" smtClean="0"/>
              <a:t>поколение)</a:t>
            </a:r>
            <a:r>
              <a:rPr lang="en-US" b="1" dirty="0" smtClean="0"/>
              <a:t> - </a:t>
            </a:r>
            <a:r>
              <a:rPr lang="en-US" b="1" u="sng" dirty="0" smtClean="0"/>
              <a:t>DDR2.</a:t>
            </a:r>
            <a:endParaRPr lang="en-US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86136" y="2132856"/>
            <a:ext cx="90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DDR2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61020" y="2132856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DDR3 </a:t>
            </a:r>
            <a:r>
              <a:rPr lang="ru-RU" b="1" dirty="0"/>
              <a:t>и</a:t>
            </a:r>
            <a:r>
              <a:rPr lang="en-US" b="1" dirty="0"/>
              <a:t> DDR4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5" y="6166864"/>
            <a:ext cx="663007" cy="6630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2" y="6123999"/>
            <a:ext cx="1225525" cy="6894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0" b="98171" l="610" r="95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08" y="6175287"/>
            <a:ext cx="682712" cy="682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12" b="89759" l="18729" r="73579">
                        <a14:foregroundMark x1="42475" y1="66265" x2="58194" y2="3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5" r="19982"/>
          <a:stretch/>
        </p:blipFill>
        <p:spPr>
          <a:xfrm>
            <a:off x="2843808" y="6175287"/>
            <a:ext cx="765626" cy="6913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22" b="87948" l="18703" r="82991">
                        <a14:foregroundMark x1="46667" y1="54450" x2="56296" y2="54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9844" r="8973" b="3373"/>
          <a:stretch/>
        </p:blipFill>
        <p:spPr>
          <a:xfrm>
            <a:off x="3688611" y="6179683"/>
            <a:ext cx="902682" cy="691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1268" y1="55090" x2="91549" y2="48503"/>
                        <a14:foregroundMark x1="59155" y1="44311" x2="87324" y2="41916"/>
                        <a14:foregroundMark x1="64319" y1="63473" x2="89671" y2="56287"/>
                        <a14:foregroundMark x1="13146" y1="46108" x2="13146" y2="46108"/>
                        <a14:foregroundMark x1="35211" y1="48503" x2="35211" y2="48503"/>
                        <a14:foregroundMark x1="41315" y1="44311" x2="41315" y2="44311"/>
                        <a14:foregroundMark x1="60094" y1="38922" x2="68545" y2="35329"/>
                        <a14:foregroundMark x1="44131" y1="41317" x2="44131" y2="41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136816"/>
            <a:ext cx="883831" cy="6930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91" y="6121395"/>
            <a:ext cx="695325" cy="7084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021287"/>
            <a:ext cx="868393" cy="868393"/>
          </a:xfrm>
          <a:prstGeom prst="rect">
            <a:avLst/>
          </a:prstGeom>
        </p:spPr>
      </p:pic>
      <p:pic>
        <p:nvPicPr>
          <p:cNvPr id="17" name="Рисунок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237312"/>
            <a:ext cx="508011" cy="508011"/>
          </a:xfrm>
          <a:prstGeom prst="rect">
            <a:avLst/>
          </a:prstGeom>
        </p:spPr>
      </p:pic>
      <p:pic>
        <p:nvPicPr>
          <p:cNvPr id="19" name="Рисунок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670" y="6239002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6719" y="260648"/>
            <a:ext cx="299776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Сетевая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/>
              <a:t>– элемент системного блока, необходимый для соединения компьютера с локальной сетью или сетью Интернет. </a:t>
            </a:r>
            <a:r>
              <a:rPr lang="ru-RU" b="1" dirty="0" smtClean="0"/>
              <a:t>В последнее </a:t>
            </a:r>
            <a:r>
              <a:rPr lang="ru-RU" b="1" dirty="0"/>
              <a:t>время сетевые платы интегрированы (встроены) в материнские платы. </a:t>
            </a:r>
          </a:p>
        </p:txBody>
      </p:sp>
      <p:pic>
        <p:nvPicPr>
          <p:cNvPr id="3" name="Рисунок 2" descr="https://www.1shop.lv/files/products/original/379496-153419_86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3485"/>
            <a:ext cx="5811144" cy="33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http://odnako.su/upload/images/real/2016/03/29/725820_79589e4b651440bfb63dbfb8a0574c4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45" y="3821532"/>
            <a:ext cx="6377655" cy="2718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42" y="4146493"/>
            <a:ext cx="2093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Материнская плата, в которую интегрирована сетевая карта.</a:t>
            </a:r>
            <a:endParaRPr lang="ru-RU" b="1" i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055675" y="5069248"/>
            <a:ext cx="255663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4634662" y="4566277"/>
            <a:ext cx="1049558" cy="100594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178" y="6291564"/>
            <a:ext cx="508011" cy="508011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5472" y="6293254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9494"/>
            <a:ext cx="89277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Видеокарта</a:t>
            </a:r>
            <a:r>
              <a:rPr lang="ru-RU" dirty="0" smtClean="0"/>
              <a:t> </a:t>
            </a:r>
            <a:r>
              <a:rPr lang="ru-RU" b="1" dirty="0"/>
              <a:t>- устройство, которое обрабатывает и выводит графическую информацию на монитор. Каждая видеокарта имеет свой собственный графический процессор, который занимается обработкой информации: 2D и 3D. Видеопроцессор существенно снижает вычислительную нагрузку на CPU (центральный процессор). Без дорогой и мощной видеокарты </a:t>
            </a:r>
            <a:r>
              <a:rPr lang="ru-RU" b="1" i="1" u="sng" dirty="0">
                <a:solidFill>
                  <a:schemeClr val="bg1"/>
                </a:solidFill>
              </a:rPr>
              <a:t>можно даже не мечтать о современных компьютерных играх. </a:t>
            </a:r>
            <a:r>
              <a:rPr lang="ru-RU" b="1" dirty="0"/>
              <a:t>Кроме этого, у вас вряд ли получится всерьез заняться обработкой видефайлов или профессиональным редактированием фото . </a:t>
            </a:r>
          </a:p>
        </p:txBody>
      </p:sp>
      <p:pic>
        <p:nvPicPr>
          <p:cNvPr id="3" name="Рисунок 2" descr="http://intersell.ru/upload/iblock/e53/3cf5436d-e790-11df-b930-001bfc427806_2b54aa58-e7a3-11df-b930-001bfc427806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33" y="2110819"/>
            <a:ext cx="5400600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92559" y="3304925"/>
            <a:ext cx="4320483" cy="1976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6453336"/>
            <a:ext cx="68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/>
              <a:t>Видеоадаптер </a:t>
            </a:r>
            <a:r>
              <a:rPr lang="en-US" sz="2000" b="1" i="1" u="sng" dirty="0" smtClean="0"/>
              <a:t>XGA</a:t>
            </a:r>
            <a:r>
              <a:rPr lang="ru-RU" sz="2000" b="1" i="1" u="sng" dirty="0" smtClean="0"/>
              <a:t> </a:t>
            </a:r>
            <a:r>
              <a:rPr lang="ru-RU" sz="2000" b="1" dirty="0" smtClean="0"/>
              <a:t>- прародитель современных видеокарт</a:t>
            </a:r>
            <a:endParaRPr lang="en-US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5837202"/>
            <a:ext cx="3577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u="sng" dirty="0"/>
              <a:t>Видеокарта </a:t>
            </a:r>
            <a:r>
              <a:rPr lang="en-US" sz="2000" b="1" i="1" u="sng" dirty="0"/>
              <a:t>Sapphire PCI-E ATI</a:t>
            </a:r>
            <a:endParaRPr lang="ru-RU" sz="2000" i="1" u="sng" dirty="0"/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91" y="6237312"/>
            <a:ext cx="508011" cy="508011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485" y="6239002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-134238"/>
            <a:ext cx="864096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Жесткий </a:t>
            </a:r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(harddisk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HDD, винчестер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b="1" dirty="0"/>
              <a:t> - это устройство долговременной памяти. При выключении компьютера данные не удаляются. Быстрота работы жесткого диска намного ниже, чем у оперативной памяти, а объём намного выше. Операционная система, установленные программы, документы, фотографии, музыка и фильмы хранятся на жестком диске. Объём </a:t>
            </a:r>
            <a:r>
              <a:rPr lang="ru-RU" b="1" i="1" u="sng" dirty="0"/>
              <a:t>HDD (жесткого диска) </a:t>
            </a:r>
            <a:r>
              <a:rPr lang="ru-RU" b="1" dirty="0"/>
              <a:t>измеряется в </a:t>
            </a:r>
            <a:r>
              <a:rPr lang="ru-RU" b="1" i="1" u="sng" dirty="0"/>
              <a:t>Гигабайтах</a:t>
            </a:r>
            <a:r>
              <a:rPr lang="ru-RU" b="1" dirty="0"/>
              <a:t>. Считается, что чем больше, тем лучше. Как говорится, свободного места много не бывает.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10502"/>
          <a:stretch/>
        </p:blipFill>
        <p:spPr>
          <a:xfrm>
            <a:off x="4897443" y="2204864"/>
            <a:ext cx="3995037" cy="3090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544479" cy="3040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5301208"/>
            <a:ext cx="454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IBM RAMAC </a:t>
            </a:r>
            <a:r>
              <a:rPr lang="en-US" b="1" i="1" u="sng" dirty="0" smtClean="0"/>
              <a:t>305</a:t>
            </a:r>
            <a:r>
              <a:rPr lang="ru-RU" dirty="0" smtClean="0"/>
              <a:t>- </a:t>
            </a:r>
            <a:r>
              <a:rPr lang="ru-RU" b="1" dirty="0" smtClean="0"/>
              <a:t>прародитель жёстких дисков</a:t>
            </a:r>
            <a:endParaRPr lang="en-US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5338491"/>
            <a:ext cx="4741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u="sng" dirty="0" smtClean="0"/>
              <a:t>Винчестер</a:t>
            </a:r>
            <a:r>
              <a:rPr lang="ru-RU" b="1" i="1" u="sng" dirty="0"/>
              <a:t> </a:t>
            </a:r>
            <a:r>
              <a:rPr lang="ru-RU" b="1" i="1" u="sng" dirty="0" smtClean="0"/>
              <a:t>— </a:t>
            </a:r>
            <a:r>
              <a:rPr lang="ru-RU" b="1" i="1" u="sng" dirty="0"/>
              <a:t>запоминающее устройство (устройство хранения информации) </a:t>
            </a: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3" y="6231667"/>
            <a:ext cx="508011" cy="508011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6477" y="6233357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707" y="332655"/>
            <a:ext cx="8748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Оптический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накопитель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(CD/DVD)</a:t>
            </a:r>
            <a:r>
              <a:rPr lang="ru-RU" b="1" dirty="0"/>
              <a:t> – устройство для чтения и записи оптических дисков. Между собой отличаются типом поддерживаемых дисков, а также скоростью чтения и записи. Оптические диски практически являются ровесниками персональных компьютеров. И у них даже есть свои родители </a:t>
            </a:r>
            <a:r>
              <a:rPr lang="ru-RU" b="1" i="1" dirty="0"/>
              <a:t>- </a:t>
            </a:r>
            <a:r>
              <a:rPr lang="ru-RU" b="1" i="1" u="sng" dirty="0"/>
              <a:t>виниловые</a:t>
            </a:r>
            <a:r>
              <a:rPr lang="ru-RU" b="1" i="1" dirty="0"/>
              <a:t> </a:t>
            </a:r>
            <a:r>
              <a:rPr lang="ru-RU" b="1" i="1" u="sng" dirty="0"/>
              <a:t>пластинки</a:t>
            </a:r>
            <a:r>
              <a:rPr lang="ru-RU" b="1" u="sng" dirty="0"/>
              <a:t>.</a:t>
            </a:r>
            <a:r>
              <a:rPr lang="ru-RU" b="1" dirty="0"/>
              <a:t> Годом прихода оптических дисков в современные технологии считается 1982-й. Именно тогда две крупнейших компании Philips и Sony занялись новыми разработками.</a:t>
            </a:r>
          </a:p>
        </p:txBody>
      </p:sp>
      <p:pic>
        <p:nvPicPr>
          <p:cNvPr id="3" name="Рисунок 2" descr="http://www.bezpk.ru/upload/iblock/f28/f28de9a88fa801a023ffe899710ce5f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80" y="2492896"/>
            <a:ext cx="5727104" cy="341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7" y="2363981"/>
            <a:ext cx="2572274" cy="2572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18686"/>
            <a:ext cx="3272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/>
              <a:t>Виниловая пластинка </a:t>
            </a:r>
            <a:r>
              <a:rPr lang="ru-RU" sz="2000" b="1" dirty="0" smtClean="0"/>
              <a:t>– прародитель современных оптических накопителей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90664" y="5961274"/>
            <a:ext cx="4517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u="sng" dirty="0"/>
              <a:t>Оптический накопитель </a:t>
            </a:r>
            <a:r>
              <a:rPr lang="en-US" sz="2000" b="1" i="1" u="sng" dirty="0"/>
              <a:t>LG CH12NS30</a:t>
            </a:r>
            <a:endParaRPr lang="ru-RU" sz="2000" b="1" i="1" u="sng" dirty="0"/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99" y="6309320"/>
            <a:ext cx="509701" cy="509701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0492" y="6311010"/>
            <a:ext cx="509701" cy="50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829" y="305151"/>
            <a:ext cx="897962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Корпусный вентилятор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dirty="0"/>
              <a:t>– </a:t>
            </a:r>
            <a:r>
              <a:rPr lang="ru-RU" b="1" dirty="0"/>
              <a:t>используется для охлаждения системника. </a:t>
            </a:r>
            <a:endParaRPr lang="ru-RU" b="1" dirty="0" smtClean="0"/>
          </a:p>
          <a:p>
            <a:r>
              <a:rPr lang="ru-RU" b="1" dirty="0" smtClean="0"/>
              <a:t>Он </a:t>
            </a:r>
            <a:r>
              <a:rPr lang="ru-RU" b="1" dirty="0"/>
              <a:t>необязателен, но желателен для поддержания приемлемой температуры внутри.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104915"/>
            <a:ext cx="565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/>
              <a:t>Deepcool </a:t>
            </a:r>
            <a:r>
              <a:rPr lang="en-US" b="1" i="1" u="sng" dirty="0" smtClean="0"/>
              <a:t>UF80</a:t>
            </a:r>
            <a:r>
              <a:rPr lang="ru-RU" b="1" i="1" u="sng" dirty="0" smtClean="0"/>
              <a:t> </a:t>
            </a:r>
            <a:r>
              <a:rPr lang="ru-RU" b="1" dirty="0" smtClean="0"/>
              <a:t>- прародитель корпусных вентил</a:t>
            </a:r>
            <a:r>
              <a:rPr lang="ru-RU" dirty="0" smtClean="0"/>
              <a:t>яторов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5040560" cy="4176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1844824"/>
            <a:ext cx="3744416" cy="41627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829" y="860519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От корпусных кулеров зависит как эффективность охлаждения комплектующих, так и уровень шума.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29012" y="6488668"/>
            <a:ext cx="622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Посмотреть вентиляторы корпусных известных брендов</a:t>
            </a:r>
            <a:endParaRPr lang="ru-RU" i="1" u="sng" dirty="0"/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339752" y="6453336"/>
            <a:ext cx="529311" cy="378369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002"/>
            <a:ext cx="3657600" cy="2926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76" y="0"/>
            <a:ext cx="4323379" cy="3242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" y="3997801"/>
            <a:ext cx="3778538" cy="2833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5829" y="2429082"/>
            <a:ext cx="141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Thermaltake</a:t>
            </a:r>
            <a:endParaRPr lang="ru-RU" b="1" i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163495" y="630407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ExeGate</a:t>
            </a:r>
            <a:endParaRPr lang="ru-RU" b="1" i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7880343" y="82002"/>
            <a:ext cx="117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Aero cool</a:t>
            </a:r>
            <a:endParaRPr lang="ru-RU" b="1" i="1" u="sng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60" y="2429082"/>
            <a:ext cx="2509883" cy="25875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4581128"/>
            <a:ext cx="1048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solidFill>
                  <a:schemeClr val="bg1"/>
                </a:solidFill>
              </a:rPr>
              <a:t>In Win</a:t>
            </a:r>
            <a:endParaRPr lang="ru-RU" b="1" i="1" u="sng" dirty="0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70" y="6060742"/>
            <a:ext cx="500537" cy="500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15" y="4212051"/>
            <a:ext cx="3477811" cy="2610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22460" y="64533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Cooler Master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17270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Нужен ли корпусный вентилятор в системном блоке?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r="3002" b="3242"/>
          <a:stretch/>
        </p:blipFill>
        <p:spPr>
          <a:xfrm>
            <a:off x="3362641" y="1249760"/>
            <a:ext cx="5601847" cy="5313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11" y="1988840"/>
            <a:ext cx="1378289" cy="1378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2554" y="4787015"/>
            <a:ext cx="1378289" cy="1378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71486" y="4442678"/>
            <a:ext cx="1378289" cy="1378289"/>
          </a:xfrm>
          <a:prstGeom prst="rect">
            <a:avLst/>
          </a:prstGeom>
        </p:spPr>
      </p:pic>
      <p:sp>
        <p:nvSpPr>
          <p:cNvPr id="11" name="Стрелка влево 10"/>
          <p:cNvSpPr/>
          <p:nvPr/>
        </p:nvSpPr>
        <p:spPr>
          <a:xfrm>
            <a:off x="4932040" y="2325029"/>
            <a:ext cx="1080120" cy="432048"/>
          </a:xfrm>
          <a:prstGeom prst="leftArrow">
            <a:avLst>
              <a:gd name="adj1" fmla="val 39285"/>
              <a:gd name="adj2" fmla="val 419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6200000">
            <a:off x="5276444" y="4097275"/>
            <a:ext cx="1080120" cy="432048"/>
          </a:xfrm>
          <a:prstGeom prst="leftArrow">
            <a:avLst>
              <a:gd name="adj1" fmla="val 39285"/>
              <a:gd name="adj2" fmla="val 419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4468105">
            <a:off x="6588975" y="3849828"/>
            <a:ext cx="1080120" cy="432048"/>
          </a:xfrm>
          <a:prstGeom prst="leftArrow">
            <a:avLst>
              <a:gd name="adj1" fmla="val 39285"/>
              <a:gd name="adj2" fmla="val 419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2758" y="1327429"/>
            <a:ext cx="28083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</a:rPr>
              <a:t>! </a:t>
            </a:r>
            <a:r>
              <a:rPr lang="ru-RU" sz="2200" b="1" i="1" u="sng" dirty="0" smtClean="0"/>
              <a:t>Вентилятор есть в системном блоке </a:t>
            </a:r>
          </a:p>
          <a:p>
            <a:r>
              <a:rPr lang="ru-RU" sz="2200" b="1" i="1" u="sng" dirty="0" smtClean="0"/>
              <a:t>(в блоке питания) </a:t>
            </a:r>
          </a:p>
          <a:p>
            <a:r>
              <a:rPr lang="ru-RU" sz="2200" b="1" i="1" u="sng" dirty="0" smtClean="0"/>
              <a:t>и может быть встроен в системный блок.</a:t>
            </a:r>
          </a:p>
          <a:p>
            <a:r>
              <a:rPr lang="ru-RU" sz="2200" b="1" i="1" u="sng" dirty="0" smtClean="0"/>
              <a:t>Добавочные вдувающие вентиляторы могут устанавливаться по усмотрению пользователя.</a:t>
            </a:r>
            <a:endParaRPr lang="ru-RU" sz="2200" b="1" i="1" u="sng" dirty="0"/>
          </a:p>
        </p:txBody>
      </p:sp>
      <p:pic>
        <p:nvPicPr>
          <p:cNvPr id="15" name="Рисунок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93" y="6309320"/>
            <a:ext cx="508011" cy="5080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1710" y="6165304"/>
            <a:ext cx="396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Посмотреть добавочные вентиляторы</a:t>
            </a:r>
            <a:endParaRPr lang="ru-RU" i="1" u="sng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107504" y="6362999"/>
            <a:ext cx="529311" cy="378369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636" y="109081"/>
            <a:ext cx="65527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Содержание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14408"/>
            <a:ext cx="88924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2" action="ppaction://hlinksldjump"/>
              </a:rPr>
              <a:t>Немного истории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3" action="ppaction://hlinksldjump"/>
              </a:rPr>
              <a:t>Основные компоненты типичного персонального компьютера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4" action="ppaction://hlinksldjump"/>
              </a:rPr>
              <a:t>Мир системного блока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5" action="ppaction://hlinksldjump"/>
              </a:rPr>
              <a:t>Периферийные устройства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6" action="ppaction://hlinksldjump"/>
              </a:rPr>
              <a:t>Состав системного блока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7" action="ppaction://hlinksldjump"/>
              </a:rPr>
              <a:t>Нужен ли корпусный вентилятор в системном блоке?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8" action="ppaction://hlinksldjump"/>
              </a:rPr>
              <a:t>Интересные системные блоки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hlinkClick r:id="rId9" action="ppaction://hlinksldjump"/>
              </a:rPr>
              <a:t>Конец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ru-RU" sz="200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459268"/>
            <a:ext cx="2520280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48897"/>
            <a:ext cx="1658677" cy="1658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31" y="3689370"/>
            <a:ext cx="2057869" cy="32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50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Интересные системные блоки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73" y="1382779"/>
            <a:ext cx="3978691" cy="3660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50435"/>
            <a:ext cx="5978006" cy="3991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695" r="2677" b="3301"/>
          <a:stretch/>
        </p:blipFill>
        <p:spPr>
          <a:xfrm>
            <a:off x="3867313" y="1105913"/>
            <a:ext cx="4017055" cy="5281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44" y="1756812"/>
            <a:ext cx="4743900" cy="4459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21" y="1782108"/>
            <a:ext cx="5549504" cy="4167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40" y="1763524"/>
            <a:ext cx="5703943" cy="4277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45" y="881503"/>
            <a:ext cx="4559058" cy="58726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38" y="1382779"/>
            <a:ext cx="5843271" cy="4773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33" y="1398753"/>
            <a:ext cx="4307231" cy="4933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09" y="1983064"/>
            <a:ext cx="6552728" cy="36695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23" y="1237402"/>
            <a:ext cx="4743900" cy="47827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38" y="1728008"/>
            <a:ext cx="5790523" cy="43428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50" y="2015552"/>
            <a:ext cx="6072045" cy="3604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45" y="1705657"/>
            <a:ext cx="3933299" cy="43200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1052736"/>
            <a:ext cx="162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ПК на стене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1434218"/>
            <a:ext cx="242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Паровозный котёл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1815700"/>
            <a:ext cx="148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Коттедж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2197182"/>
            <a:ext cx="242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Инопланетный орёл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9511" y="2578664"/>
            <a:ext cx="229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Контейнер отходов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9512" y="2960146"/>
            <a:ext cx="18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Сладкий домик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79512" y="3341628"/>
            <a:ext cx="198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Кнопка на стене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999" y="3723110"/>
            <a:ext cx="1716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Аквариум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79512" y="4104592"/>
            <a:ext cx="1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Красный  ветер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9512" y="5249038"/>
            <a:ext cx="229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Стеклянный  блок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79512" y="4486074"/>
            <a:ext cx="1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Пирамида Хеопса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79512" y="4867556"/>
            <a:ext cx="1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Генератор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90998" y="5630520"/>
            <a:ext cx="229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Desktop </a:t>
            </a:r>
            <a:r>
              <a:rPr lang="ru-RU" b="1" dirty="0" smtClean="0"/>
              <a:t>Стекло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90998" y="6011996"/>
            <a:ext cx="229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Корзина мусора</a:t>
            </a:r>
            <a:endParaRPr lang="ru-RU" b="1" dirty="0"/>
          </a:p>
        </p:txBody>
      </p:sp>
      <p:pic>
        <p:nvPicPr>
          <p:cNvPr id="37" name="Рисунок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15" y="6236880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80728" y="869546"/>
            <a:ext cx="99726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ПРОСМОТР!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0"/>
            <a:ext cx="4338856" cy="56242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4653136"/>
            <a:ext cx="4650504" cy="769441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</a:t>
            </a:r>
            <a:r>
              <a:rPr lang="en-US" sz="4000" b="1" dirty="0" smtClean="0">
                <a:solidFill>
                  <a:srgbClr val="00FF00"/>
                </a:solidFill>
              </a:rPr>
              <a:t>h</a:t>
            </a:r>
            <a:r>
              <a:rPr lang="en-US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4000" b="1" dirty="0" smtClean="0">
                <a:solidFill>
                  <a:srgbClr val="FFC000"/>
                </a:solidFill>
              </a:rPr>
              <a:t>n</a:t>
            </a:r>
            <a:r>
              <a:rPr lang="en-US" sz="4000" b="1" dirty="0" smtClean="0">
                <a:solidFill>
                  <a:schemeClr val="accent3"/>
                </a:solidFill>
              </a:rPr>
              <a:t>k</a:t>
            </a:r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sz="4000" b="1" dirty="0" smtClean="0"/>
              <a:t> </a:t>
            </a:r>
            <a:r>
              <a:rPr lang="en-US" sz="4000" b="1" dirty="0">
                <a:solidFill>
                  <a:srgbClr val="FF66FF"/>
                </a:solidFill>
              </a:rPr>
              <a:t>f</a:t>
            </a:r>
            <a:r>
              <a:rPr lang="en-US" sz="4000" b="1" dirty="0">
                <a:solidFill>
                  <a:srgbClr val="6600FF"/>
                </a:solidFill>
              </a:rPr>
              <a:t>o</a:t>
            </a:r>
            <a:r>
              <a:rPr lang="en-US" sz="4000" b="1" dirty="0">
                <a:solidFill>
                  <a:srgbClr val="CCCC00"/>
                </a:solidFill>
              </a:rPr>
              <a:t>r</a:t>
            </a:r>
            <a:r>
              <a:rPr lang="en-US" sz="4000" b="1" dirty="0"/>
              <a:t> </a:t>
            </a:r>
            <a:r>
              <a:rPr lang="en-US" sz="4000" b="1" dirty="0" smtClean="0">
                <a:solidFill>
                  <a:srgbClr val="FF0066"/>
                </a:solidFill>
              </a:rPr>
              <a:t>w</a:t>
            </a:r>
            <a:r>
              <a:rPr lang="en-US" sz="4000" b="1" dirty="0" smtClean="0">
                <a:solidFill>
                  <a:srgbClr val="00FFFF"/>
                </a:solidFill>
              </a:rPr>
              <a:t>a</a:t>
            </a:r>
            <a:r>
              <a:rPr lang="en-US" sz="4000" b="1" dirty="0" smtClean="0">
                <a:solidFill>
                  <a:srgbClr val="CCFF33"/>
                </a:solidFill>
              </a:rPr>
              <a:t>t</a:t>
            </a:r>
            <a:r>
              <a:rPr lang="en-US" sz="4000" b="1" dirty="0" smtClean="0">
                <a:solidFill>
                  <a:srgbClr val="6600FF"/>
                </a:solidFill>
              </a:rPr>
              <a:t>c</a:t>
            </a:r>
            <a:r>
              <a:rPr lang="en-US" sz="4000" b="1" dirty="0" smtClean="0">
                <a:solidFill>
                  <a:srgbClr val="FF99CC"/>
                </a:solidFill>
              </a:rPr>
              <a:t>h</a:t>
            </a:r>
            <a:r>
              <a:rPr lang="en-US" sz="4000" b="1" dirty="0" smtClean="0">
                <a:solidFill>
                  <a:srgbClr val="FFC000"/>
                </a:solidFill>
              </a:rPr>
              <a:t>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</a:t>
            </a:r>
            <a:r>
              <a:rPr lang="en-US" sz="4400" b="1" dirty="0" smtClean="0">
                <a:solidFill>
                  <a:srgbClr val="FF0000"/>
                </a:solidFill>
              </a:rPr>
              <a:t>!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0608" y="6095037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сточники информации </a:t>
            </a:r>
            <a:r>
              <a:rPr lang="ru-RU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ru-RU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Интернет</a:t>
            </a:r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636" y="-27384"/>
            <a:ext cx="6552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Немного истории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52993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Первые компьютеры появились после Второй мировой войны, когда открытия математиков и других ученых позволили воплотить в жизнь новый способ считывания информации. И хотя сегодня эти машины кажутся диковинными артефактами, именно они стали прародителями современных, привычных обывателю ПК.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2596" y="3705668"/>
            <a:ext cx="65898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Первым компьютером в современном понимании этого слова стало устройство "Марк I", созданное в 1949 году. Его уникальность заключалась в том, что он был полностью электронным, а в его оперативной памяти хранилась программа. Это достижение британских специалистов было большим рывком вперед в многовековой истории развития вычислительных машин. Манчестерский "Марк I" включал в себя трубки Уильямса и магнитные барабаны, которые и служили хранилищем для информации.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52994"/>
            <a:ext cx="3240360" cy="2541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" y="3861048"/>
            <a:ext cx="2520280" cy="1842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" y="980728"/>
            <a:ext cx="5272865" cy="3809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728985" y="2214585"/>
            <a:ext cx="5235081" cy="2807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694" y="6290991"/>
            <a:ext cx="396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Посмотреть трубки Уильямса</a:t>
            </a:r>
            <a:endParaRPr lang="ru-RU" i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63000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Посмотреть Магнитные барабаны</a:t>
            </a:r>
            <a:endParaRPr lang="ru-RU" i="1" u="sng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3750"/>
            <a:ext cx="4680519" cy="37256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070" y="3449097"/>
            <a:ext cx="3909641" cy="2932231"/>
          </a:xfrm>
          <a:prstGeom prst="rect">
            <a:avLst/>
          </a:prstGeom>
        </p:spPr>
      </p:pic>
      <p:sp>
        <p:nvSpPr>
          <p:cNvPr id="15" name="Стрелка вправо с вырезом 14"/>
          <p:cNvSpPr/>
          <p:nvPr/>
        </p:nvSpPr>
        <p:spPr>
          <a:xfrm>
            <a:off x="37267" y="6290991"/>
            <a:ext cx="529311" cy="378369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105125" y="6301702"/>
            <a:ext cx="529311" cy="378369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15" y="6236880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148064" y="4293096"/>
            <a:ext cx="720080" cy="3881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822114" y="4950012"/>
            <a:ext cx="644434" cy="463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s://upload.wikimedia.org/wikipedia/commons/thumb/d/d3/Personal_computer%2C_exploded.svg/300px-Personal_computer%2C_exploded.svg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000" y1="10217" x2="73000" y2="10217"/>
                        <a14:foregroundMark x1="72667" y1="6502" x2="72667" y2="6502"/>
                        <a14:foregroundMark x1="53667" y1="9288" x2="53667" y2="9288"/>
                        <a14:foregroundMark x1="52333" y1="7121" x2="59667" y2="12693"/>
                        <a14:foregroundMark x1="46333" y1="79567" x2="62333" y2="76161"/>
                        <a14:backgroundMark x1="74667" y1="69040" x2="76000" y2="66563"/>
                        <a14:backgroundMark x1="76000" y1="69659" x2="76000" y2="69659"/>
                        <a14:backgroundMark x1="65333" y1="85139" x2="68000" y2="82972"/>
                        <a14:backgroundMark x1="68667" y1="85139" x2="68667" y2="85139"/>
                        <a14:backgroundMark x1="63667" y1="82353" x2="63667" y2="82353"/>
                        <a14:backgroundMark x1="61667" y1="81115" x2="61667" y2="81115"/>
                        <a14:backgroundMark x1="70333" y1="66563" x2="70333" y2="66563"/>
                        <a14:backgroundMark x1="68000" y1="65944" x2="68000" y2="65944"/>
                        <a14:backgroundMark x1="73667" y1="66563" x2="73667" y2="66563"/>
                        <a14:backgroundMark x1="75000" y1="65944" x2="75000" y2="65944"/>
                        <a14:backgroundMark x1="77333" y1="68111" x2="77333" y2="68111"/>
                        <a14:backgroundMark x1="71000" y1="66873" x2="73000" y2="67492"/>
                        <a14:backgroundMark x1="66000" y1="65635" x2="67333" y2="65944"/>
                        <a14:backgroundMark x1="60333" y1="80186" x2="64667" y2="8328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96" y="1237661"/>
            <a:ext cx="5832648" cy="48278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386709" y="25192"/>
            <a:ext cx="96471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составные части типичного персонального компьютера: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843808" y="1412776"/>
            <a:ext cx="1332148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3568" y="1113838"/>
            <a:ext cx="251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Материнская  плата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Прямая со стрелкой 18"/>
          <p:cNvCxnSpPr>
            <a:stCxn id="33" idx="1"/>
          </p:cNvCxnSpPr>
          <p:nvPr/>
        </p:nvCxnSpPr>
        <p:spPr>
          <a:xfrm flipH="1" flipV="1">
            <a:off x="5598115" y="2816932"/>
            <a:ext cx="1248592" cy="169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987400" y="2132856"/>
            <a:ext cx="131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652120" y="1127686"/>
            <a:ext cx="1148180" cy="433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21525" y="758354"/>
            <a:ext cx="312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Центральный  процессор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0192" y="1948190"/>
            <a:ext cx="312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Оперативная  память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46707" y="2801454"/>
            <a:ext cx="240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Карты  расширений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4644010" y="5229201"/>
            <a:ext cx="1152126" cy="944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4851334" y="4496535"/>
            <a:ext cx="1448858" cy="824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6800300" y="3876819"/>
            <a:ext cx="508004" cy="560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54302" y="4496534"/>
            <a:ext cx="240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Блок  питания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00192" y="522847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Оптический  привод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81930" y="6174143"/>
            <a:ext cx="202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Жёсткий  диск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V="1">
            <a:off x="1043608" y="5320604"/>
            <a:ext cx="602318" cy="484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403648" y="2816932"/>
            <a:ext cx="680740" cy="455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3471594" y="5667384"/>
            <a:ext cx="270031" cy="7655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177175" y="6358809"/>
            <a:ext cx="310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Компьютерная  мышь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5401" y="5865478"/>
            <a:ext cx="141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Клавиатура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4299" y="2432122"/>
            <a:ext cx="141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Монитор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268" y="5296926"/>
            <a:ext cx="532015" cy="532015"/>
          </a:xfrm>
          <a:prstGeom prst="rect">
            <a:avLst/>
          </a:prstGeom>
        </p:spPr>
      </p:pic>
      <p:pic>
        <p:nvPicPr>
          <p:cNvPr id="25" name="Рисунок 2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93" y="6081846"/>
            <a:ext cx="646295" cy="6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33337"/>
            <a:ext cx="8640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Мир системного блока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07504" y="910461"/>
            <a:ext cx="8928992" cy="2359427"/>
            <a:chOff x="2021969" y="2537028"/>
            <a:chExt cx="8712968" cy="235942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021969" y="3111351"/>
              <a:ext cx="871296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b="1" i="1" u="sng" dirty="0" smtClean="0">
                  <a:solidFill>
                    <a:schemeClr val="bg1"/>
                  </a:solidFill>
                </a:rPr>
                <a:t>2.Системный блок</a:t>
              </a:r>
              <a:r>
                <a:rPr lang="en-US" sz="2000" b="1" i="1" dirty="0" smtClean="0">
                  <a:solidFill>
                    <a:schemeClr val="bg1"/>
                  </a:solidFill>
                </a:rPr>
                <a:t> </a:t>
              </a:r>
              <a:r>
                <a:rPr lang="ru-RU" b="1" dirty="0" smtClean="0"/>
                <a:t>(разг</a:t>
              </a:r>
              <a:r>
                <a:rPr lang="ru-RU" b="1" dirty="0"/>
                <a:t>. корпус, системник) — это элемент персонального компьютера, который защищает компоненты компьютера, находящиеся внутри, от механических повреждений и внешнего воздействия. Кроме этого он поддерживает внутри себя температуру, необходимую для стабильной работы, экранирует электромагнитное излучение, которое создается внутренними </a:t>
              </a:r>
              <a:r>
                <a:rPr lang="ru-RU" b="1" dirty="0" smtClean="0"/>
                <a:t>элементами.</a:t>
              </a:r>
              <a:endParaRPr lang="en-US" b="1" dirty="0" smtClean="0"/>
            </a:p>
            <a:p>
              <a:pPr algn="just"/>
              <a:endParaRPr lang="en-US" b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21969" y="2537028"/>
              <a:ext cx="860128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i="1" u="sng" dirty="0" smtClean="0">
                  <a:solidFill>
                    <a:schemeClr val="bg1"/>
                  </a:solidFill>
                </a:rPr>
                <a:t>1.Системный бл</a:t>
              </a:r>
              <a:r>
                <a:rPr lang="ru-RU" sz="2000" b="1" u="sng" dirty="0" smtClean="0">
                  <a:solidFill>
                    <a:schemeClr val="bg1"/>
                  </a:solidFill>
                </a:rPr>
                <a:t>ок </a:t>
              </a:r>
              <a:r>
                <a:rPr lang="ru-RU" b="1" dirty="0" smtClean="0"/>
                <a:t>- комп</a:t>
              </a:r>
              <a:r>
                <a:rPr lang="ru-RU" b="1" dirty="0"/>
                <a:t>. корпус с </a:t>
              </a:r>
              <a:r>
                <a:rPr lang="ru-RU" b="1" dirty="0" smtClean="0"/>
                <a:t>основными </a:t>
              </a:r>
              <a:r>
                <a:rPr lang="ru-RU" b="1" dirty="0"/>
                <a:t>функциональными компонентами персонального </a:t>
              </a:r>
              <a:r>
                <a:rPr lang="ru-RU" b="1" dirty="0" smtClean="0"/>
                <a:t>компьютера</a:t>
              </a:r>
              <a:r>
                <a:rPr lang="en-US" b="1" dirty="0"/>
                <a:t>.</a:t>
              </a:r>
              <a:endParaRPr lang="ru-RU" b="1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895449" y="6311130"/>
            <a:ext cx="3186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u="sng" dirty="0"/>
              <a:t>CROWN CMC-43 450W Black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42328"/>
            <a:ext cx="2574243" cy="2854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8" y="3691364"/>
            <a:ext cx="3924044" cy="26055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0442" y="6309320"/>
            <a:ext cx="3167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/>
              <a:t>HP Compaq dc7800 SFF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28" y="37882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Desktop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35756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Tower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2417" y="2915944"/>
            <a:ext cx="5345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Системные блоки бывают 2 типов </a:t>
            </a:r>
            <a:r>
              <a:rPr lang="en-US" b="1" dirty="0"/>
              <a:t>(Desktop) </a:t>
            </a:r>
            <a:r>
              <a:rPr lang="ru-RU" b="1" dirty="0"/>
              <a:t>Горизонтальные и  (</a:t>
            </a:r>
            <a:r>
              <a:rPr lang="en-US" b="1" dirty="0"/>
              <a:t>Tower</a:t>
            </a:r>
            <a:r>
              <a:rPr lang="ru-RU" b="1" dirty="0"/>
              <a:t>)</a:t>
            </a:r>
            <a:r>
              <a:rPr lang="en-US" b="1" dirty="0"/>
              <a:t>-</a:t>
            </a:r>
            <a:r>
              <a:rPr lang="ru-RU" b="1" dirty="0"/>
              <a:t> Башня, </a:t>
            </a:r>
            <a:r>
              <a:rPr lang="ru-RU" b="1" dirty="0" smtClean="0"/>
              <a:t>Вертикальные</a:t>
            </a:r>
            <a:r>
              <a:rPr lang="en-US" b="1" dirty="0"/>
              <a:t>.</a:t>
            </a:r>
            <a:endParaRPr lang="ru-RU" b="1" dirty="0"/>
          </a:p>
        </p:txBody>
      </p:sp>
      <p:pic>
        <p:nvPicPr>
          <p:cNvPr id="17" name="Рисунок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64" y="6310872"/>
            <a:ext cx="508011" cy="508011"/>
          </a:xfrm>
          <a:prstGeom prst="rect">
            <a:avLst/>
          </a:prstGeom>
        </p:spPr>
      </p:pic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2886" y="6299458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7671"/>
            <a:ext cx="83529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3.</a:t>
            </a:r>
            <a:r>
              <a:rPr lang="ru-RU" sz="2400" b="1" i="1" u="sng" dirty="0" smtClean="0">
                <a:solidFill>
                  <a:schemeClr val="bg1"/>
                </a:solidFill>
              </a:rPr>
              <a:t>Систе́мный блок </a:t>
            </a:r>
            <a:r>
              <a:rPr lang="ru-RU" b="1" dirty="0" smtClean="0"/>
              <a:t>- основная </a:t>
            </a:r>
            <a:r>
              <a:rPr lang="ru-RU" b="1" dirty="0"/>
              <a:t>часть стационарного (настольного) </a:t>
            </a:r>
            <a:r>
              <a:rPr lang="ru-RU" b="1" i="1" dirty="0"/>
              <a:t>персонального компьютера</a:t>
            </a:r>
            <a:r>
              <a:rPr lang="ru-RU" b="1" dirty="0"/>
              <a:t>, где размещены источник электропитания компьютера и его основные устройства. В состав системного блока входят: </a:t>
            </a:r>
            <a:r>
              <a:rPr lang="ru-RU" b="1" i="1" dirty="0"/>
              <a:t>материнская плата</a:t>
            </a:r>
            <a:r>
              <a:rPr lang="ru-RU" b="1" dirty="0"/>
              <a:t> с центральным процессором, оперативной памятью и разъёмами для расширения конфигурации компьютера; накопитель на </a:t>
            </a:r>
            <a:r>
              <a:rPr lang="ru-RU" b="1" i="1" dirty="0"/>
              <a:t>жёстких магнитных дисках</a:t>
            </a:r>
            <a:r>
              <a:rPr lang="ru-RU" b="1" dirty="0"/>
              <a:t> (винчестер); дисководы </a:t>
            </a:r>
            <a:r>
              <a:rPr lang="ru-RU" b="1" i="1" dirty="0"/>
              <a:t>гибких магнитных дисков</a:t>
            </a:r>
            <a:r>
              <a:rPr lang="ru-RU" b="1" dirty="0"/>
              <a:t> (флоппи-дисководы) и оптических дисков CD-ROM; блок электропитания; вентилятор; громкоговоритель. </a:t>
            </a:r>
          </a:p>
        </p:txBody>
      </p:sp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15" y="6236880"/>
            <a:ext cx="508011" cy="5080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32" y="2738286"/>
            <a:ext cx="7110536" cy="399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3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862" y="1556792"/>
            <a:ext cx="8643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Системный </a:t>
            </a:r>
            <a:r>
              <a:rPr lang="ru-RU" b="1" dirty="0"/>
              <a:t>блок обычно имеет несколько параллельных и последовательных портов, которые используются для кабельного подключения внешних устройств ввода и вывода информации, таких, как клавиатура, «мышь», монитор, принтер, </a:t>
            </a:r>
            <a:r>
              <a:rPr lang="ru-RU" b="1" dirty="0" smtClean="0"/>
              <a:t>сканер</a:t>
            </a:r>
            <a:r>
              <a:rPr lang="ru-RU" b="1" dirty="0"/>
              <a:t> </a:t>
            </a:r>
            <a:r>
              <a:rPr lang="ru-RU" b="1" dirty="0" smtClean="0"/>
              <a:t>и др.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52536" y="5254696"/>
            <a:ext cx="33925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Сканер</a:t>
            </a:r>
            <a:endParaRPr lang="ru-RU" sz="3600" b="1" cap="none" spc="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6618" y="5271990"/>
            <a:ext cx="33925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Принтер</a:t>
            </a:r>
            <a:endParaRPr lang="ru-RU" sz="3600" b="1" cap="none" spc="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5229200"/>
            <a:ext cx="40324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Звуковые </a:t>
            </a:r>
          </a:p>
          <a:p>
            <a:pPr algn="ctr"/>
            <a:r>
              <a:rPr lang="ru-RU" sz="36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колонки</a:t>
            </a:r>
            <a:endParaRPr lang="ru-RU" sz="3600" b="1" cap="none" spc="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40043" y="116632"/>
            <a:ext cx="51125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Периферийные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устройства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00" l="0" r="100000">
                        <a14:foregroundMark x1="55800" y1="13600" x2="55800" y2="13600"/>
                        <a14:foregroundMark x1="77400" y1="37200" x2="77400" y2="37200"/>
                        <a14:foregroundMark x1="16800" y1="64400" x2="16800" y2="64400"/>
                        <a14:foregroundMark x1="17100" y1="63300" x2="17100" y2="63300"/>
                        <a14:foregroundMark x1="17100" y1="57900" x2="17100" y2="57900"/>
                        <a14:foregroundMark x1="17100" y1="39200" x2="17100" y2="39200"/>
                        <a14:foregroundMark x1="26600" y1="43300" x2="26600" y2="43300"/>
                        <a14:foregroundMark x1="26800" y1="41000" x2="27300" y2="37400"/>
                        <a14:foregroundMark x1="28100" y1="33600" x2="28100" y2="32300"/>
                        <a14:foregroundMark x1="77100" y1="4300" x2="77100" y2="4300"/>
                        <a14:foregroundMark x1="60200" y1="6900" x2="60200" y2="6900"/>
                        <a14:foregroundMark x1="74000" y1="11200" x2="74000" y2="11200"/>
                        <a14:foregroundMark x1="69400" y1="41300" x2="69400" y2="4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69" y="2708114"/>
            <a:ext cx="2647798" cy="2647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5051" y1="38767" x2="65051" y2="38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59" y="2790192"/>
            <a:ext cx="3639085" cy="2426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125" y1="68000" x2="66125" y2="68000"/>
                        <a14:foregroundMark x1="54250" y1="75667" x2="54250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749" y="2924944"/>
            <a:ext cx="2875609" cy="2156707"/>
          </a:xfrm>
          <a:prstGeom prst="rect">
            <a:avLst/>
          </a:prstGeom>
        </p:spPr>
      </p:pic>
      <p:pic>
        <p:nvPicPr>
          <p:cNvPr id="13" name="Рисунок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15" y="6236880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33337"/>
            <a:ext cx="8640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Состав системного блока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056667"/>
            <a:ext cx="496855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Системный блок включает в себя множество частей и компонентов. </a:t>
            </a:r>
            <a:endParaRPr lang="ru-RU" sz="2000" b="1" dirty="0" smtClean="0"/>
          </a:p>
          <a:p>
            <a:r>
              <a:rPr lang="ru-RU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Корпус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b="1" dirty="0"/>
              <a:t>– один из важных компонентов, входящий в число элементов системного блока: на корпусе компьютера крепятся все остальные детали. Корпуса различаются между собой размерами и форм-факторами. При выборе корпуса для системника следует обратить внимание на некоторые детали. Чем корпус больше, тем проще в нем будет разместить остальные элементы системного блока. А чем тяжелее, тем толще стенки он имеет, что позволит наладить хорошее охлаждение и невысокий уровень шума. Компьютерная помощь Комполайф рекомендует использовать корпуса только известных брэндов таких как </a:t>
            </a:r>
            <a:r>
              <a:rPr lang="ru-RU" b="1" i="1" dirty="0"/>
              <a:t>Thermaltake, Chieftec, InWin и др.</a:t>
            </a:r>
          </a:p>
        </p:txBody>
      </p:sp>
      <p:pic>
        <p:nvPicPr>
          <p:cNvPr id="4" name="Рисунок 3" descr="C:\Users\Марков Алексей\Downloads\9301808840734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90" y="1412775"/>
            <a:ext cx="4346575" cy="43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3283328" cy="3678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" y="2924944"/>
            <a:ext cx="3742124" cy="3742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49" y="2906800"/>
            <a:ext cx="3861048" cy="386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6444044"/>
            <a:ext cx="57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Посмотреть корпуса марок </a:t>
            </a:r>
            <a:r>
              <a:rPr lang="en-US" i="1" u="sng" dirty="0" smtClean="0"/>
              <a:t>Chieftec, InWin, Thermaltake</a:t>
            </a:r>
            <a:endParaRPr lang="ru-RU" i="1" u="sng" dirty="0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1475656" y="6435007"/>
            <a:ext cx="529311" cy="378369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-36676"/>
            <a:ext cx="95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/>
              <a:t>Chieftec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0596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/>
              <a:t>InWin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56668" y="6011870"/>
            <a:ext cx="139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/>
              <a:t>Thermaltake</a:t>
            </a:r>
            <a:endParaRPr lang="ru-RU" b="1" i="1" u="sng" dirty="0"/>
          </a:p>
        </p:txBody>
      </p:sp>
      <p:pic>
        <p:nvPicPr>
          <p:cNvPr id="13" name="Рисунок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7" y="6305365"/>
            <a:ext cx="508011" cy="508011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485" y="6309320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5" y="1330227"/>
            <a:ext cx="5134610" cy="4813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1628800"/>
            <a:ext cx="1440160" cy="1080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8652"/>
            <a:ext cx="540059" cy="14860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807026"/>
            <a:ext cx="1823713" cy="14860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1044025"/>
            <a:ext cx="338437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1. Блок питания</a:t>
            </a:r>
            <a:endParaRPr lang="ru-RU" sz="3200" b="1" cap="none" spc="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-3577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Расположение компонентов 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корпусе системного блока</a:t>
            </a:r>
            <a:endParaRPr lang="ru-RU" sz="3600" b="1" cap="none" spc="0" dirty="0" smtClean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1745425"/>
            <a:ext cx="3054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2. Корпусный вентилятор</a:t>
            </a:r>
            <a:endParaRPr lang="ru-RU" sz="3200" b="1" cap="none" spc="0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20765" y="2939268"/>
            <a:ext cx="35157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Материнская плата</a:t>
            </a:r>
            <a:endParaRPr lang="ru-RU" sz="3200" b="1" cap="none" spc="0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1646676" y="3672026"/>
            <a:ext cx="576064" cy="2106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4133111"/>
            <a:ext cx="3054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4. Видеокарта</a:t>
            </a:r>
            <a:endParaRPr lang="ru-RU" sz="3200" b="1" cap="none" spc="0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27884" y="2708920"/>
            <a:ext cx="360040" cy="9131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643898" y="4834511"/>
            <a:ext cx="33925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5. Жесткий диск</a:t>
            </a:r>
            <a:endParaRPr lang="ru-RU" sz="3200" b="1" cap="none" spc="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522" y="1548081"/>
            <a:ext cx="486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4799" y="2772217"/>
            <a:ext cx="486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265" y="2871952"/>
            <a:ext cx="486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7291" y="4557321"/>
            <a:ext cx="486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1880" y="3564305"/>
            <a:ext cx="486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95235" y="3131876"/>
            <a:ext cx="1202056" cy="980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200538" y="3568660"/>
            <a:ext cx="576064" cy="58477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643898" y="5535911"/>
            <a:ext cx="33925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6. Куллер</a:t>
            </a:r>
            <a:endParaRPr lang="ru-RU" sz="3200" b="1" cap="none" spc="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Рисунок 2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28" y="6237312"/>
            <a:ext cx="508011" cy="508011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4458" y="6237312"/>
            <a:ext cx="508011" cy="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6" grpId="0" animBg="1"/>
      <p:bldP spid="3" grpId="0"/>
      <p:bldP spid="18" grpId="0"/>
      <p:bldP spid="19" grpId="0"/>
      <p:bldP spid="20" grpId="0"/>
      <p:bldP spid="21" grpId="0"/>
      <p:bldP spid="22" grpId="1" animBg="1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1329</Words>
  <Application>Microsoft Office PowerPoint</Application>
  <PresentationFormat>Экран (4:3)</PresentationFormat>
  <Paragraphs>132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Марков Алексей</dc:creator>
  <cp:lastModifiedBy>Vladimir</cp:lastModifiedBy>
  <cp:revision>184</cp:revision>
  <dcterms:created xsi:type="dcterms:W3CDTF">2018-01-17T14:22:16Z</dcterms:created>
  <dcterms:modified xsi:type="dcterms:W3CDTF">2018-05-08T09:31:17Z</dcterms:modified>
</cp:coreProperties>
</file>