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9" r:id="rId12"/>
    <p:sldId id="263" r:id="rId13"/>
    <p:sldId id="270" r:id="rId14"/>
    <p:sldId id="271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9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20" autoAdjust="0"/>
  </p:normalViewPr>
  <p:slideViewPr>
    <p:cSldViewPr snapToGrid="0">
      <p:cViewPr varScale="1">
        <p:scale>
          <a:sx n="101" d="100"/>
          <a:sy n="101" d="100"/>
        </p:scale>
        <p:origin x="-57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-275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5DC2F-826A-4AB7-9F72-A2620D88CD12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688FA-E99D-4BC2-9235-58E9F557D1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755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88FA-E99D-4BC2-9235-58E9F557D1D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506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88FA-E99D-4BC2-9235-58E9F557D1D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464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88FA-E99D-4BC2-9235-58E9F557D1D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066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833059"/>
      </p:ext>
    </p:extLst>
  </p:cSld>
  <p:clrMapOvr>
    <a:masterClrMapping/>
  </p:clrMapOvr>
  <p:transition spd="slow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596372"/>
      </p:ext>
    </p:extLst>
  </p:cSld>
  <p:clrMapOvr>
    <a:masterClrMapping/>
  </p:clrMapOvr>
  <p:transition spd="slow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976651"/>
      </p:ext>
    </p:extLst>
  </p:cSld>
  <p:clrMapOvr>
    <a:masterClrMapping/>
  </p:clrMapOvr>
  <p:transition spd="slow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238328"/>
      </p:ext>
    </p:extLst>
  </p:cSld>
  <p:clrMapOvr>
    <a:masterClrMapping/>
  </p:clrMapOvr>
  <p:transition spd="slow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071934"/>
      </p:ext>
    </p:extLst>
  </p:cSld>
  <p:clrMapOvr>
    <a:masterClrMapping/>
  </p:clrMapOvr>
  <p:transition spd="slow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408135"/>
      </p:ext>
    </p:extLst>
  </p:cSld>
  <p:clrMapOvr>
    <a:masterClrMapping/>
  </p:clrMapOvr>
  <p:transition spd="slow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354159"/>
      </p:ext>
    </p:extLst>
  </p:cSld>
  <p:clrMapOvr>
    <a:masterClrMapping/>
  </p:clrMapOvr>
  <p:transition spd="slow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470192"/>
      </p:ext>
    </p:extLst>
  </p:cSld>
  <p:clrMapOvr>
    <a:masterClrMapping/>
  </p:clrMapOvr>
  <p:transition spd="slow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172187"/>
      </p:ext>
    </p:extLst>
  </p:cSld>
  <p:clrMapOvr>
    <a:masterClrMapping/>
  </p:clrMapOvr>
  <p:transition spd="slow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688685"/>
      </p:ext>
    </p:extLst>
  </p:cSld>
  <p:clrMapOvr>
    <a:masterClrMapping/>
  </p:clrMapOvr>
  <p:transition spd="slow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083690"/>
      </p:ext>
    </p:extLst>
  </p:cSld>
  <p:clrMapOvr>
    <a:masterClrMapping/>
  </p:clrMapOvr>
  <p:transition spd="slow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9ED8">
                <a:alpha val="11000"/>
                <a:lumMod val="33000"/>
              </a:srgbClr>
            </a:gs>
            <a:gs pos="22000">
              <a:schemeClr val="bg1">
                <a:lumMod val="30000"/>
                <a:alpha val="64000"/>
              </a:schemeClr>
            </a:gs>
            <a:gs pos="61000">
              <a:schemeClr val="bg1">
                <a:alpha val="37000"/>
                <a:lumMod val="1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25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9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9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10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slide" Target="slide2.xml"/><Relationship Id="rId3" Type="http://schemas.microsoft.com/office/2007/relationships/hdphoto" Target="../media/hdphoto11.wdp"/><Relationship Id="rId7" Type="http://schemas.openxmlformats.org/officeDocument/2006/relationships/image" Target="../media/image25.png"/><Relationship Id="rId12" Type="http://schemas.microsoft.com/office/2007/relationships/hdphoto" Target="../media/hdphoto1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7.png"/><Relationship Id="rId5" Type="http://schemas.microsoft.com/office/2007/relationships/hdphoto" Target="../media/hdphoto12.wdp"/><Relationship Id="rId10" Type="http://schemas.microsoft.com/office/2007/relationships/hdphoto" Target="../media/hdphoto14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29.png"/><Relationship Id="rId7" Type="http://schemas.openxmlformats.org/officeDocument/2006/relationships/slide" Target="slide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0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3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12" Type="http://schemas.openxmlformats.org/officeDocument/2006/relationships/slide" Target="slide11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0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10" Type="http://schemas.openxmlformats.org/officeDocument/2006/relationships/slide" Target="slide9.xml"/><Relationship Id="rId4" Type="http://schemas.openxmlformats.org/officeDocument/2006/relationships/slide" Target="slide4.xml"/><Relationship Id="rId9" Type="http://schemas.openxmlformats.org/officeDocument/2006/relationships/slide" Target="slide8.xml"/><Relationship Id="rId14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5369" y="1781078"/>
            <a:ext cx="9253536" cy="1368152"/>
          </a:xfrm>
        </p:spPr>
        <p:txBody>
          <a:bodyPr>
            <a:noAutofit/>
          </a:bodyPr>
          <a:lstStyle/>
          <a:p>
            <a:pPr algn="l"/>
            <a:r>
              <a:rPr lang="ru-RU" sz="6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Прошлое и настоящее компьютерной</a:t>
            </a:r>
            <a:br>
              <a:rPr lang="ru-RU" sz="6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мышки</a:t>
            </a:r>
            <a:endParaRPr lang="ru-RU" sz="6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9845">
            <a:off x="240273" y="1817064"/>
            <a:ext cx="1068777" cy="138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Картинки по запросу монитор с курсором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9169" y1="51438" x2="69169" y2="51438"/>
                        <a14:foregroundMark x1="75399" y1="76677" x2="75399" y2="76677"/>
                        <a14:foregroundMark x1="40895" y1="44888" x2="40895" y2="44888"/>
                        <a14:foregroundMark x1="21246" y1="34185" x2="57508" y2="52875"/>
                        <a14:foregroundMark x1="63259" y1="35463" x2="28754" y2="48403"/>
                        <a14:foregroundMark x1="30671" y1="33866" x2="49681" y2="54633"/>
                        <a14:foregroundMark x1="55591" y1="24760" x2="32428" y2="57348"/>
                        <a14:foregroundMark x1="17252" y1="26677" x2="83546" y2="63738"/>
                        <a14:foregroundMark x1="82428" y1="26038" x2="19489" y2="63099"/>
                        <a14:foregroundMark x1="75559" y1="34984" x2="79233" y2="55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567" y="3285564"/>
            <a:ext cx="3888431" cy="38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АРХИВ ФАЙЛОВ\Графические изображения\Анимационные изображения\Компьютеры\Mous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978" y="361680"/>
            <a:ext cx="2245221" cy="106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РХИВ ФАЙЛОВ\Графические изображения\Картинки\Иконки, эмблемы\Ikonki\AllDay.ru_Mous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6384" y="5877272"/>
            <a:ext cx="677598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verlasting_Summer_-_My_Daily_Life_OST_Everlasting_Summ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 out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28584" y="2613008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5154" y="4303954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Автор: Горбатов Сергей (12 лет). </a:t>
            </a:r>
          </a:p>
          <a:p>
            <a:r>
              <a:rPr lang="ru-RU" sz="1400" b="1" dirty="0" smtClean="0"/>
              <a:t>Руководитель: </a:t>
            </a:r>
            <a:r>
              <a:rPr lang="ru-RU" sz="1400" b="1" dirty="0"/>
              <a:t>В</a:t>
            </a:r>
            <a:r>
              <a:rPr lang="ru-RU" sz="1400" b="1" dirty="0" smtClean="0"/>
              <a:t>асильева Н.А.</a:t>
            </a:r>
          </a:p>
          <a:p>
            <a:r>
              <a:rPr lang="ru-RU" sz="1400" b="1" dirty="0" smtClean="0"/>
              <a:t>МАУДО </a:t>
            </a:r>
            <a:r>
              <a:rPr lang="ru-RU" sz="1400" b="1" dirty="0" err="1" smtClean="0"/>
              <a:t>ДДюТ</a:t>
            </a:r>
            <a:endParaRPr lang="ru-RU" sz="1400" b="1" dirty="0" smtClean="0"/>
          </a:p>
          <a:p>
            <a:r>
              <a:rPr lang="ru-RU" sz="1400" b="1" dirty="0" smtClean="0"/>
              <a:t>г. Владимира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420930962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7978E-6 L 0.8 0.00139 L -0.01753 0.15244 L 0.54635 0.15244 L -0.02378 0.32686 L 0.22569 0.32686 L 0.22569 0.33796 " pathEditMode="relative" ptsTypes="AAAAAAA">
                                      <p:cBhvr>
                                        <p:cTn id="8" dur="6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5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Индукционные мыши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724" y="1241383"/>
            <a:ext cx="8385620" cy="2260848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ru-RU" sz="2000" b="1" dirty="0" smtClean="0"/>
              <a:t>Индукционные </a:t>
            </a:r>
            <a:r>
              <a:rPr lang="ru-RU" sz="2000" b="1" dirty="0"/>
              <a:t>мыши чаще всего имеют индукционное питание от специальной рабочей площадки («коврика») или графического планшета. Но такие мыши являются беспроводными лишь отчасти — планшет или площадка всё равно подключаются кабелем. Таким образом, кабель не мешает двигать мышью, но и не позволяет работать на расстоянии от компьютера, как с обычной беспроводной мышью.</a:t>
            </a:r>
          </a:p>
        </p:txBody>
      </p:sp>
      <p:pic>
        <p:nvPicPr>
          <p:cNvPr id="4" name="Picture 2" descr="http://www.inline-online.ru/img/goods/81089/1909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19187"/>
            <a:ext cx="4680520" cy="228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0000" y1="30750" x2="60000" y2="30750"/>
                        <a14:foregroundMark x1="79750" y1="45250" x2="79750" y2="45250"/>
                        <a14:foregroundMark x1="53250" y1="26500" x2="53250" y2="26500"/>
                        <a14:foregroundMark x1="63500" y1="34000" x2="63500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3365884" cy="336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Сергей Горбатов\Desktop\hour-glass.gif">
            <a:hlinkClick r:id="rId6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97971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10005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Гироскопические мыши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943" y="1124744"/>
            <a:ext cx="8229600" cy="2376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Мышь, оснащённая гироскопом, распознаёт движение не только на поверхности, но и в </a:t>
            </a:r>
            <a:r>
              <a:rPr lang="ru-RU" sz="2000" b="1" dirty="0" smtClean="0"/>
              <a:t>пространстве. Гироскопические </a:t>
            </a:r>
            <a:r>
              <a:rPr lang="ru-RU" sz="2000" b="1" dirty="0"/>
              <a:t>датчики </a:t>
            </a:r>
            <a:r>
              <a:rPr lang="ru-RU" sz="2000" b="1" dirty="0" smtClean="0"/>
              <a:t>совершенствуются. </a:t>
            </a:r>
            <a:r>
              <a:rPr lang="ru-RU" sz="2000" b="1" dirty="0"/>
              <a:t>На сегодняшний день самым миниатюрным гироскопическим датчиком укомплектованы мыши NEO MOUSE, разработанные Корейской компанией NEO REFLECTION. Вес «Нео мыши» составляет всего 13 граммов, а по размеру она не больше пальчиковой батарейки.</a:t>
            </a:r>
          </a:p>
        </p:txBody>
      </p:sp>
      <p:sp>
        <p:nvSpPr>
          <p:cNvPr id="4" name="AutoShape 4" descr="https://commons.bmstu.wiki/images/c/c7/%D0%93%D0%B8%D1%80%D0%BE%D1%81%D0%BA%D0%BE%D0%BF%D0%B8%D1%87%D0%B5%D1%81%D0%BA%D0%B0%D1%8F_%D0%BC%D1%8B%D1%88%D1%8C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commons.bmstu.wiki/images/c/c7/%D0%93%D0%B8%D1%80%D0%BE%D1%81%D0%BA%D0%BE%D0%BF%D0%B8%D1%87%D0%B5%D1%81%D0%BA%D0%B0%D1%8F_%D0%BC%D1%8B%D1%88%D1%8C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40789"/>
            <a:ext cx="5407631" cy="401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25"/>
          <a:stretch/>
        </p:blipFill>
        <p:spPr bwMode="auto">
          <a:xfrm>
            <a:off x="1043608" y="3939013"/>
            <a:ext cx="3067050" cy="251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Сергей Горбатов\Desktop\hour-glass.gif">
            <a:hlinkClick r:id="rId6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97971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2361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Дополнительные кнопки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19256" cy="3629000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ru-RU" sz="1600" b="1" dirty="0"/>
              <a:t>Производители постоянно стараются добавить на </a:t>
            </a:r>
            <a:r>
              <a:rPr lang="ru-RU" sz="1600" b="1" dirty="0" err="1"/>
              <a:t>топовые</a:t>
            </a:r>
            <a:r>
              <a:rPr lang="ru-RU" sz="1600" b="1" dirty="0"/>
              <a:t> модели дополнительные кнопки, чаще всего — кнопки под большой или указательный и реже — под средний палец. Некоторые кнопки служат для внутренней настройки мыши (например, для изменения чувствительности) или двойные-тройные щелчки (для программ и игр), на другие — в драйвере и/или специальной утилитой назначаются некоторые системные функции, например</a:t>
            </a:r>
            <a:r>
              <a:rPr lang="ru-RU" sz="1600" b="1" dirty="0" smtClean="0"/>
              <a:t>:</a:t>
            </a:r>
            <a:endParaRPr lang="ru-RU" sz="1600" b="1" dirty="0"/>
          </a:p>
          <a:p>
            <a:pPr marL="322326" indent="-285750"/>
            <a:r>
              <a:rPr lang="ru-RU" sz="1600" b="1" dirty="0" smtClean="0"/>
              <a:t>горизонтальная </a:t>
            </a:r>
            <a:r>
              <a:rPr lang="ru-RU" sz="1600" b="1" dirty="0"/>
              <a:t>прокрутка;</a:t>
            </a:r>
          </a:p>
          <a:p>
            <a:pPr marL="322326" indent="-285750"/>
            <a:r>
              <a:rPr lang="ru-RU" sz="1600" b="1" dirty="0" smtClean="0"/>
              <a:t>двойное </a:t>
            </a:r>
            <a:r>
              <a:rPr lang="ru-RU" sz="1600" b="1" dirty="0"/>
              <a:t>нажатие (</a:t>
            </a:r>
            <a:r>
              <a:rPr lang="ru-RU" sz="1600" b="1" dirty="0" err="1"/>
              <a:t>double</a:t>
            </a:r>
            <a:r>
              <a:rPr lang="ru-RU" sz="1600" b="1" dirty="0"/>
              <a:t> </a:t>
            </a:r>
            <a:r>
              <a:rPr lang="ru-RU" sz="1600" b="1" dirty="0" err="1"/>
              <a:t>click</a:t>
            </a:r>
            <a:r>
              <a:rPr lang="ru-RU" sz="1600" b="1" dirty="0"/>
              <a:t>);</a:t>
            </a:r>
          </a:p>
          <a:p>
            <a:pPr marL="322326" indent="-285750"/>
            <a:r>
              <a:rPr lang="ru-RU" sz="1600" b="1" dirty="0" smtClean="0"/>
              <a:t>навигация </a:t>
            </a:r>
            <a:r>
              <a:rPr lang="ru-RU" sz="1600" b="1" dirty="0"/>
              <a:t>в браузерах и файловых менеджерах;</a:t>
            </a:r>
          </a:p>
          <a:p>
            <a:pPr marL="322326" indent="-285750"/>
            <a:r>
              <a:rPr lang="ru-RU" sz="1600" b="1" dirty="0" smtClean="0"/>
              <a:t>управление </a:t>
            </a:r>
            <a:r>
              <a:rPr lang="ru-RU" sz="1600" b="1" dirty="0"/>
              <a:t>уровнем громкости и воспроизведением аудио- </a:t>
            </a:r>
            <a:r>
              <a:rPr lang="ru-RU" sz="1600" b="1" dirty="0" smtClean="0"/>
              <a:t>и видеоклипов</a:t>
            </a:r>
            <a:r>
              <a:rPr lang="ru-RU" sz="1600" b="1" dirty="0"/>
              <a:t>;</a:t>
            </a:r>
          </a:p>
          <a:p>
            <a:pPr marL="322326" indent="-285750"/>
            <a:r>
              <a:rPr lang="ru-RU" sz="1600" b="1" dirty="0" smtClean="0"/>
              <a:t>запуск приложений и </a:t>
            </a:r>
            <a:r>
              <a:rPr lang="ru-RU" sz="1600" b="1" dirty="0"/>
              <a:t>тому подобное.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92624"/>
            <a:ext cx="3691417" cy="244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Сергей Горбатов\Desktop\hour-glass.gif">
            <a:hlinkClick r:id="rId3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97971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97646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9931">
            <a:off x="2856288" y="1962871"/>
            <a:ext cx="2816663" cy="17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5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Необычные мыши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6257"/>
            <a:ext cx="8229600" cy="1006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Создатели некоторых мышей порой пытаются придать им смешную форму. В основном такие мыши применяются для детей.</a:t>
            </a:r>
            <a:endParaRPr lang="ru-RU" sz="2000" b="1" dirty="0"/>
          </a:p>
        </p:txBody>
      </p:sp>
      <p:pic>
        <p:nvPicPr>
          <p:cNvPr id="6146" name="Picture 2" descr="http://cdn.e96.ru/assets/images/catalog/computers/myshi/66832/66832_741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0685" y1="82697" x2="20685" y2="82697"/>
                        <a14:foregroundMark x1="18545" y1="85393" x2="18545" y2="85393"/>
                        <a14:foregroundMark x1="27389" y1="78427" x2="27389" y2="78427"/>
                        <a14:foregroundMark x1="13409" y1="72584" x2="39230" y2="81573"/>
                        <a14:foregroundMark x1="36234" y1="91461" x2="36234" y2="91461"/>
                        <a14:foregroundMark x1="38088" y1="92360" x2="38088" y2="92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5825">
            <a:off x="6032327" y="4135286"/>
            <a:ext cx="3085999" cy="195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Мышка в стиле Лего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18956"/>
            <a:ext cx="2395613" cy="191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800" y1="68709" x2="45600" y2="86433"/>
                        <a14:foregroundMark x1="41000" y1="69147" x2="33800" y2="86433"/>
                        <a14:foregroundMark x1="34400" y1="73304" x2="34400" y2="73304"/>
                        <a14:foregroundMark x1="37400" y1="71991" x2="37400" y2="71991"/>
                        <a14:foregroundMark x1="37600" y1="71772" x2="39600" y2="72648"/>
                        <a14:foregroundMark x1="42000" y1="75492" x2="42000" y2="75492"/>
                        <a14:foregroundMark x1="43200" y1="80088" x2="43600" y2="80525"/>
                        <a14:foregroundMark x1="32600" y1="78337" x2="32600" y2="78337"/>
                        <a14:foregroundMark x1="32400" y1="80525" x2="32400" y2="80525"/>
                        <a14:foregroundMark x1="32200" y1="76586" x2="32200" y2="76586"/>
                        <a14:foregroundMark x1="38600" y1="86871" x2="38600" y2="86871"/>
                        <a14:foregroundMark x1="35000" y1="85120" x2="35000" y2="85120"/>
                        <a14:foregroundMark x1="30200" y1="87309" x2="30000" y2="87965"/>
                        <a14:foregroundMark x1="29400" y1="89716" x2="26200" y2="71335"/>
                        <a14:foregroundMark x1="26000" y1="89497" x2="26000" y2="89497"/>
                        <a14:foregroundMark x1="36800" y1="67615" x2="36800" y2="67615"/>
                        <a14:foregroundMark x1="31600" y1="67396" x2="31600" y2="67396"/>
                        <a14:foregroundMark x1="27800" y1="67177" x2="42800" y2="68490"/>
                        <a14:foregroundMark x1="25800" y1="66521" x2="41600" y2="64551"/>
                        <a14:foregroundMark x1="43200" y1="68709" x2="48200" y2="88403"/>
                        <a14:foregroundMark x1="48200" y1="88621" x2="29200" y2="92123"/>
                        <a14:foregroundMark x1="57200" y1="29322" x2="76800" y2="9847"/>
                        <a14:foregroundMark x1="70400" y1="42232" x2="70400" y2="42232"/>
                        <a14:foregroundMark x1="74000" y1="41794" x2="74000" y2="41794"/>
                        <a14:foregroundMark x1="58600" y1="31072" x2="66600" y2="31947"/>
                        <a14:foregroundMark x1="73200" y1="32385" x2="81000" y2="30416"/>
                        <a14:foregroundMark x1="79200" y1="22538" x2="79200" y2="22538"/>
                        <a14:foregroundMark x1="83400" y1="15974" x2="83400" y2="15974"/>
                        <a14:foregroundMark x1="71200" y1="9409" x2="71200" y2="9409"/>
                        <a14:foregroundMark x1="58800" y1="16849" x2="58800" y2="16849"/>
                        <a14:foregroundMark x1="28400" y1="37418" x2="35200" y2="6346"/>
                        <a14:foregroundMark x1="80200" y1="10066" x2="81200" y2="9847"/>
                        <a14:foregroundMark x1="82400" y1="7440" x2="82400" y2="7440"/>
                        <a14:foregroundMark x1="83400" y1="6565" x2="93000" y2="3063"/>
                        <a14:foregroundMark x1="38200" y1="4158" x2="42600" y2="438"/>
                        <a14:foregroundMark x1="59400" y1="69365" x2="55200" y2="59956"/>
                        <a14:foregroundMark x1="25600" y1="49891" x2="74800" y2="86652"/>
                        <a14:foregroundMark x1="47600" y1="74398" x2="49000" y2="75492"/>
                        <a14:foregroundMark x1="53200" y1="81182" x2="55000" y2="84464"/>
                        <a14:foregroundMark x1="56400" y1="87090" x2="58400" y2="89497"/>
                        <a14:foregroundMark x1="48400" y1="76368" x2="55400" y2="94092"/>
                        <a14:foregroundMark x1="75400" y1="96718" x2="30800" y2="95624"/>
                        <a14:foregroundMark x1="31200" y1="79431" x2="43400" y2="87527"/>
                        <a14:foregroundMark x1="24800" y1="79869" x2="31400" y2="58206"/>
                        <a14:foregroundMark x1="27400" y1="58643" x2="27400" y2="58643"/>
                        <a14:foregroundMark x1="26000" y1="62363" x2="26000" y2="62363"/>
                        <a14:foregroundMark x1="26000" y1="49672" x2="74000" y2="50766"/>
                        <a14:foregroundMark x1="76000" y1="53611" x2="76000" y2="53611"/>
                        <a14:foregroundMark x1="31000" y1="76368" x2="41000" y2="89497"/>
                        <a14:foregroundMark x1="26800" y1="90372" x2="26800" y2="90372"/>
                        <a14:foregroundMark x1="27000" y1="86214" x2="27000" y2="86214"/>
                        <a14:foregroundMark x1="10200" y1="26696" x2="28400" y2="12473"/>
                        <a14:foregroundMark x1="25800" y1="85339" x2="25800" y2="85339"/>
                        <a14:foregroundMark x1="26400" y1="88621" x2="26400" y2="88621"/>
                        <a14:foregroundMark x1="27400" y1="88621" x2="27400" y2="8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9" b="52780"/>
          <a:stretch/>
        </p:blipFill>
        <p:spPr bwMode="auto">
          <a:xfrm>
            <a:off x="0" y="2406402"/>
            <a:ext cx="3575720" cy="161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64" r="28931"/>
          <a:stretch/>
        </p:blipFill>
        <p:spPr bwMode="auto">
          <a:xfrm rot="1196371">
            <a:off x="1012451" y="3926564"/>
            <a:ext cx="1550819" cy="212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6200" y1="45333" x2="76200" y2="45333"/>
                        <a14:foregroundMark x1="80400" y1="41333" x2="82600" y2="5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22"/>
          <a:stretch/>
        </p:blipFill>
        <p:spPr bwMode="auto">
          <a:xfrm rot="16200000">
            <a:off x="6517020" y="924687"/>
            <a:ext cx="2149163" cy="425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Сергей Горбатов\Desktop\hour-glass.gif">
            <a:hlinkClick r:id="rId13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97971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75438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25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25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25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25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541" y="44624"/>
            <a:ext cx="8686800" cy="1143000"/>
          </a:xfrm>
        </p:spPr>
        <p:txBody>
          <a:bodyPr>
            <a:noAutofit/>
          </a:bodyPr>
          <a:lstStyle/>
          <a:p>
            <a:r>
              <a:rPr lang="ru-RU" sz="5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Рекорды среди </a:t>
            </a:r>
            <a:r>
              <a:rPr lang="ru-RU" sz="5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мышек</a:t>
            </a:r>
            <a:endParaRPr lang="ru-RU" sz="5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632" y="1600201"/>
            <a:ext cx="4330824" cy="532655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Самая маленькая мышь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8" name="Picture 4" descr="https://s.dns-shop.ru/up/blog/cache/content_blog/5538.147323185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678" y="944867"/>
            <a:ext cx="4428347" cy="44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Самая маленькая в мире компьютерная мышь (2 фото + видео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103" y1="5155" x2="26897" y2="40550"/>
                        <a14:foregroundMark x1="71552" y1="36770" x2="96207" y2="4124"/>
                        <a14:foregroundMark x1="50517" y1="45361" x2="51724" y2="52234"/>
                        <a14:foregroundMark x1="50000" y1="41237" x2="50000" y2="41237"/>
                        <a14:foregroundMark x1="48448" y1="41237" x2="48448" y2="41237"/>
                        <a14:foregroundMark x1="51724" y1="42955" x2="51724" y2="42955"/>
                        <a14:foregroundMark x1="47931" y1="40206" x2="52069" y2="42268"/>
                        <a14:foregroundMark x1="51724" y1="40550" x2="51724" y2="40550"/>
                        <a14:foregroundMark x1="52069" y1="39863" x2="52069" y2="39863"/>
                        <a14:foregroundMark x1="48448" y1="39175" x2="51552" y2="39175"/>
                        <a14:foregroundMark x1="48966" y1="39863" x2="48966" y2="39863"/>
                        <a14:foregroundMark x1="48103" y1="40206" x2="50345" y2="39175"/>
                        <a14:foregroundMark x1="50172" y1="39863" x2="50690" y2="38832"/>
                        <a14:foregroundMark x1="51552" y1="39519" x2="48276" y2="39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31467"/>
            <a:ext cx="5071265" cy="254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6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4784"/>
            <a:ext cx="3178418" cy="269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99534" y="4109010"/>
            <a:ext cx="2416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Стоит 36 835</a:t>
            </a:r>
            <a:r>
              <a:rPr lang="en-US" sz="2000" b="1" i="1" dirty="0" smtClean="0"/>
              <a:t>$</a:t>
            </a:r>
            <a:r>
              <a:rPr lang="ru-RU" sz="2000" b="1" i="1" dirty="0" smtClean="0"/>
              <a:t>.</a:t>
            </a:r>
            <a:endParaRPr lang="ru-RU" sz="2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899534" y="4409817"/>
            <a:ext cx="2503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/>
              <a:t>Сделана из</a:t>
            </a:r>
          </a:p>
          <a:p>
            <a:r>
              <a:rPr lang="ru-RU" sz="2000" b="1" i="1" dirty="0" smtClean="0"/>
              <a:t>золота высочайшей</a:t>
            </a:r>
          </a:p>
          <a:p>
            <a:r>
              <a:rPr lang="ru-RU" sz="2000" b="1" i="1" dirty="0" smtClean="0"/>
              <a:t>пробы .</a:t>
            </a:r>
          </a:p>
        </p:txBody>
      </p:sp>
      <p:sp>
        <p:nvSpPr>
          <p:cNvPr id="6" name="AutoShape 2" descr="https://s.dns-shop.ru/up/blog/cache/content_blog/5538.14732318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7504" y="2916813"/>
            <a:ext cx="476361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Самая </a:t>
            </a:r>
            <a:r>
              <a:rPr lang="ru-RU" sz="2800" dirty="0" smtClean="0"/>
              <a:t>многокнопочная мышь</a:t>
            </a:r>
            <a:endParaRPr lang="ru-RU" sz="2800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2268741"/>
            <a:ext cx="343241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Самая дорогая мышь</a:t>
            </a:r>
          </a:p>
          <a:p>
            <a:endParaRPr lang="ru-RU" dirty="0"/>
          </a:p>
        </p:txBody>
      </p:sp>
      <p:pic>
        <p:nvPicPr>
          <p:cNvPr id="13" name="Picture 3" descr="C:\Users\Сергей Горбатов\Desktop\hour-glass.gif">
            <a:hlinkClick r:id="rId7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97971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14751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1587" y="1877487"/>
            <a:ext cx="7960834" cy="1107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ru-RU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Спасибо за внимание</a:t>
            </a:r>
          </a:p>
        </p:txBody>
      </p:sp>
      <p:sp>
        <p:nvSpPr>
          <p:cNvPr id="3" name="AutoShape 2" descr="Картинки по запросу курс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Картинки по запросу курсо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Картинки по запросу курсор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3979">
            <a:off x="6916006" y="2734983"/>
            <a:ext cx="1486833" cy="192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6552" y="2195136"/>
            <a:ext cx="2809156" cy="280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12604" y="5909474"/>
            <a:ext cx="4440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Источники информации: Интернет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2018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3" descr="C:\Users\Сергей Горбатов\Desktop\hour-glass.gif">
            <a:hlinkClick r:id="rId4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97971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72726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</a:t>
            </a:r>
            <a:endParaRPr lang="ru-RU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1556792"/>
            <a:ext cx="4906888" cy="5141168"/>
          </a:xfrm>
        </p:spPr>
        <p:txBody>
          <a:bodyPr>
            <a:normAutofit/>
          </a:bodyPr>
          <a:lstStyle/>
          <a:p>
            <a:pPr marL="550926" indent="-514350">
              <a:buFont typeface="+mj-lt"/>
              <a:buAutoNum type="arabicPeriod"/>
            </a:pPr>
            <a:r>
              <a:rPr lang="ru-RU" sz="2000" dirty="0" smtClean="0">
                <a:hlinkClick r:id="rId3" action="ppaction://hlinksldjump"/>
              </a:rPr>
              <a:t>Что такое компьютерная мышь?</a:t>
            </a:r>
            <a:endParaRPr lang="ru-RU" sz="2000" dirty="0" smtClean="0"/>
          </a:p>
          <a:p>
            <a:pPr marL="550926" indent="-514350">
              <a:buFont typeface="+mj-lt"/>
              <a:buAutoNum type="arabicPeriod"/>
            </a:pPr>
            <a:r>
              <a:rPr lang="ru-RU" sz="2000" dirty="0" smtClean="0">
                <a:hlinkClick r:id="rId4" action="ppaction://hlinksldjump"/>
              </a:rPr>
              <a:t>Как она работает?</a:t>
            </a:r>
            <a:endParaRPr lang="ru-RU" sz="2000" dirty="0" smtClean="0"/>
          </a:p>
          <a:p>
            <a:pPr marL="550926" indent="-514350">
              <a:buFont typeface="+mj-lt"/>
              <a:buAutoNum type="arabicPeriod"/>
            </a:pPr>
            <a:r>
              <a:rPr lang="ru-RU" sz="2000" dirty="0" smtClean="0">
                <a:hlinkClick r:id="rId5" action="ppaction://hlinksldjump"/>
              </a:rPr>
              <a:t>История.</a:t>
            </a:r>
            <a:endParaRPr lang="ru-RU" sz="2000" dirty="0" smtClean="0"/>
          </a:p>
          <a:p>
            <a:pPr marL="550926" indent="-514350">
              <a:buFont typeface="+mj-lt"/>
              <a:buAutoNum type="arabicPeriod"/>
            </a:pPr>
            <a:r>
              <a:rPr lang="ru-RU" sz="2000" dirty="0" smtClean="0">
                <a:hlinkClick r:id="rId6" action="ppaction://hlinksldjump"/>
              </a:rPr>
              <a:t>Прямой привод мыши.</a:t>
            </a:r>
            <a:endParaRPr lang="ru-RU" sz="2000" dirty="0" smtClean="0"/>
          </a:p>
          <a:p>
            <a:pPr marL="550926" indent="-514350">
              <a:buFont typeface="+mj-lt"/>
              <a:buAutoNum type="arabicPeriod"/>
            </a:pPr>
            <a:r>
              <a:rPr lang="ru-RU" sz="2000" dirty="0" smtClean="0">
                <a:hlinkClick r:id="rId7" action="ppaction://hlinksldjump"/>
              </a:rPr>
              <a:t>Шаровой привод мыши.</a:t>
            </a:r>
            <a:endParaRPr lang="ru-RU" sz="2000" dirty="0" smtClean="0"/>
          </a:p>
          <a:p>
            <a:pPr marL="550926" indent="-514350">
              <a:buFont typeface="+mj-lt"/>
              <a:buAutoNum type="arabicPeriod"/>
            </a:pPr>
            <a:r>
              <a:rPr lang="ru-RU" sz="2000" dirty="0" smtClean="0">
                <a:hlinkClick r:id="rId8" action="ppaction://hlinksldjump"/>
              </a:rPr>
              <a:t>Дополнительные кнопки.</a:t>
            </a:r>
            <a:endParaRPr lang="ru-RU" sz="2000" dirty="0" smtClean="0"/>
          </a:p>
          <a:p>
            <a:pPr marL="550926" indent="-514350">
              <a:buFont typeface="+mj-lt"/>
              <a:buAutoNum type="arabicPeriod"/>
            </a:pPr>
            <a:r>
              <a:rPr lang="ru-RU" sz="2000" dirty="0" smtClean="0">
                <a:hlinkClick r:id="rId9" action="ppaction://hlinksldjump"/>
              </a:rPr>
              <a:t>Сенсорное управление.</a:t>
            </a:r>
            <a:endParaRPr lang="ru-RU" sz="2000" dirty="0" smtClean="0"/>
          </a:p>
          <a:p>
            <a:pPr marL="550926" indent="-514350">
              <a:buFont typeface="+mj-lt"/>
              <a:buAutoNum type="arabicPeriod"/>
            </a:pPr>
            <a:r>
              <a:rPr lang="ru-RU" sz="2000" dirty="0">
                <a:hlinkClick r:id="rId10" action="ppaction://hlinksldjump"/>
              </a:rPr>
              <a:t>Беспроводные </a:t>
            </a:r>
            <a:r>
              <a:rPr lang="ru-RU" sz="2000" dirty="0" smtClean="0">
                <a:hlinkClick r:id="rId10" action="ppaction://hlinksldjump"/>
              </a:rPr>
              <a:t>мыши.</a:t>
            </a:r>
            <a:endParaRPr lang="ru-RU" sz="2000" dirty="0" smtClean="0"/>
          </a:p>
          <a:p>
            <a:pPr marL="550926" indent="-514350">
              <a:buFont typeface="+mj-lt"/>
              <a:buAutoNum type="arabicPeriod"/>
            </a:pPr>
            <a:r>
              <a:rPr lang="ru-RU" sz="2000" dirty="0" smtClean="0">
                <a:hlinkClick r:id="rId11" action="ppaction://hlinksldjump"/>
              </a:rPr>
              <a:t>Индукционные мыши</a:t>
            </a:r>
            <a:r>
              <a:rPr lang="ru-RU" sz="2000" dirty="0" smtClean="0"/>
              <a:t>.</a:t>
            </a:r>
          </a:p>
          <a:p>
            <a:pPr marL="550926" indent="-514350">
              <a:buFont typeface="+mj-lt"/>
              <a:buAutoNum type="arabicPeriod"/>
            </a:pPr>
            <a:r>
              <a:rPr lang="ru-RU" sz="2000" dirty="0" smtClean="0">
                <a:hlinkClick r:id="rId12" action="ppaction://hlinksldjump"/>
              </a:rPr>
              <a:t>Гироскопическая мышь.</a:t>
            </a:r>
            <a:endParaRPr lang="ru-RU" sz="2000" dirty="0" smtClean="0"/>
          </a:p>
          <a:p>
            <a:pPr marL="550926" indent="-514350">
              <a:buFont typeface="+mj-lt"/>
              <a:buAutoNum type="arabicPeriod"/>
            </a:pPr>
            <a:r>
              <a:rPr lang="ru-RU" sz="2000" dirty="0" smtClean="0">
                <a:hlinkClick r:id="rId13" action="ppaction://hlinksldjump"/>
              </a:rPr>
              <a:t>Необычные мышки.</a:t>
            </a:r>
            <a:endParaRPr lang="ru-RU" sz="2000" dirty="0" smtClean="0"/>
          </a:p>
          <a:p>
            <a:pPr marL="550926" indent="-514350">
              <a:buFont typeface="+mj-lt"/>
              <a:buAutoNum type="arabicPeriod"/>
            </a:pPr>
            <a:r>
              <a:rPr lang="ru-RU" sz="2000" dirty="0" smtClean="0">
                <a:hlinkClick r:id="rId14" action="ppaction://hlinksldjump"/>
              </a:rPr>
              <a:t>Рекорды среди мышек.</a:t>
            </a:r>
            <a:endParaRPr lang="en-US" sz="2000" dirty="0" smtClean="0"/>
          </a:p>
          <a:p>
            <a:pPr marL="550926" indent="-514350">
              <a:buFont typeface="+mj-lt"/>
              <a:buAutoNum type="arabicPeriod"/>
            </a:pPr>
            <a:r>
              <a:rPr lang="ru-RU" sz="2000" dirty="0" smtClean="0">
                <a:hlinkClick r:id="rId15" action="ppaction://hlinksldjump"/>
              </a:rPr>
              <a:t>Конец.</a:t>
            </a:r>
            <a:endParaRPr lang="ru-RU" sz="2000" dirty="0"/>
          </a:p>
        </p:txBody>
      </p:sp>
      <p:pic>
        <p:nvPicPr>
          <p:cNvPr id="4" name="Picture 7" descr="Картинки по запросу курсор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180" y="639726"/>
            <a:ext cx="1822342" cy="182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22289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9776"/>
            <a:ext cx="8352928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5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</a:t>
            </a:r>
            <a:r>
              <a:rPr lang="ru-RU" sz="5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такое</a:t>
            </a:r>
            <a:br>
              <a:rPr lang="ru-RU" sz="5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компьютерная </a:t>
            </a:r>
            <a:r>
              <a:rPr lang="ru-RU" sz="5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мышь?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60240"/>
            <a:ext cx="7467600" cy="1108720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ru-RU" sz="2000" b="1" dirty="0" smtClean="0"/>
              <a:t>Компьютерная </a:t>
            </a:r>
            <a:r>
              <a:rPr lang="ru-RU" sz="2000" b="1" dirty="0"/>
              <a:t>мышь</a:t>
            </a:r>
            <a:r>
              <a:rPr lang="ru-RU" sz="2000" dirty="0"/>
              <a:t> — координатное устройство для управления курсором и отдачи различных команд компьютеру. </a:t>
            </a:r>
          </a:p>
        </p:txBody>
      </p:sp>
      <p:pic>
        <p:nvPicPr>
          <p:cNvPr id="1026" name="Picture 2" descr="Картинки по запросу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4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240" y="2492896"/>
            <a:ext cx="5647485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104964"/>
            <a:ext cx="482664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Сергей Горбатов\Desktop\hour-glass.gif">
            <a:hlinkClick r:id="rId5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97971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7013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5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5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она работает</a:t>
            </a:r>
            <a:r>
              <a:rPr lang="ru-RU" sz="5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2908920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ru-RU" sz="2000" b="1" dirty="0"/>
              <a:t>Мышь воспринимает своё перемещение в рабочей плоскости </a:t>
            </a:r>
            <a:r>
              <a:rPr lang="ru-RU" sz="2000" b="1" dirty="0" smtClean="0"/>
              <a:t>и </a:t>
            </a:r>
            <a:r>
              <a:rPr lang="ru-RU" sz="2000" b="1" dirty="0"/>
              <a:t>передаёт эту информацию компьютеру. Программа, работающая на компьютере, в ответ на перемещение мыши производит на экране действие, отвечающее направлению и расстоянию этого перемещения</a:t>
            </a:r>
            <a:r>
              <a:rPr lang="ru-RU" sz="2000" b="1" dirty="0" smtClean="0"/>
              <a:t>. В </a:t>
            </a:r>
            <a:r>
              <a:rPr lang="ru-RU" sz="2000" b="1" dirty="0"/>
              <a:t>дополнение к датчику перемещения, мышь имеет одну и более кнопок, а также дополнительные детали </a:t>
            </a:r>
            <a:r>
              <a:rPr lang="ru-RU" sz="2000" b="1" dirty="0" smtClean="0"/>
              <a:t>управления, </a:t>
            </a:r>
            <a:r>
              <a:rPr lang="ru-RU" sz="2000" b="1" dirty="0"/>
              <a:t>действие которых обычно связывается с текущим положением </a:t>
            </a:r>
            <a:r>
              <a:rPr lang="ru-RU" sz="2000" b="1" dirty="0" smtClean="0"/>
              <a:t>курсора.</a:t>
            </a:r>
            <a:endParaRPr lang="ru-RU" sz="2000" b="1" dirty="0"/>
          </a:p>
        </p:txBody>
      </p:sp>
      <p:sp>
        <p:nvSpPr>
          <p:cNvPr id="4" name="AutoShape 4" descr="Картинки по запросу курс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9845">
            <a:off x="274173" y="1869168"/>
            <a:ext cx="1068777" cy="138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Картинки по запросу монитор с курсоро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9169" y1="51438" x2="69169" y2="51438"/>
                        <a14:foregroundMark x1="75399" y1="76677" x2="75399" y2="76677"/>
                        <a14:foregroundMark x1="40895" y1="44888" x2="40895" y2="44888"/>
                        <a14:foregroundMark x1="21246" y1="34185" x2="57508" y2="52875"/>
                        <a14:foregroundMark x1="63259" y1="35463" x2="28754" y2="48403"/>
                        <a14:foregroundMark x1="30671" y1="33866" x2="49681" y2="54633"/>
                        <a14:foregroundMark x1="55591" y1="24760" x2="32428" y2="57348"/>
                        <a14:foregroundMark x1="17252" y1="26677" x2="83546" y2="63738"/>
                        <a14:foregroundMark x1="82428" y1="26038" x2="19489" y2="63099"/>
                        <a14:foregroundMark x1="75559" y1="34984" x2="79233" y2="55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77072"/>
            <a:ext cx="2448537" cy="24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Сергей Горбатов\Desktop\hour-glass.gif">
            <a:hlinkClick r:id="rId5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97971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89174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8.02683E-7 L 0.10798 8.02683E-7 L 0.10798 0.04441 L 0.21649 0.04441 L 0.21649 0.08952 L 0.32465 0.08952 L 0.32465 0.1344 L 0.43298 0.1344 L 0.43298 0.17927 L 0.54114 0.17927 L 0.54114 0.22484 L 0.64965 0.22484 L 0.64965 0.26972 L 0.75816 0.26972 L 0.75816 0.31552 " pathEditMode="relative" rAng="0" ptsTypes="FFFFFFFFFFFFFFF">
                                      <p:cBhvr>
                                        <p:cTn id="9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9" y="157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Картинки по запросу первая мышь советского союз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228" y1="25420" x2="71228" y2="25420"/>
                        <a14:foregroundMark x1="52982" y1="47899" x2="52982" y2="47899"/>
                        <a14:backgroundMark x1="53158" y1="50840" x2="53158" y2="50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856" y="3743042"/>
            <a:ext cx="3168352" cy="264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>
            <a:normAutofit/>
          </a:bodyPr>
          <a:lstStyle/>
          <a:p>
            <a:r>
              <a:rPr lang="ru-RU" sz="5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</a:t>
            </a:r>
            <a:endParaRPr lang="ru-RU" sz="5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40161"/>
            <a:ext cx="8507288" cy="2620887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ru-RU" sz="1800" b="1" dirty="0"/>
              <a:t>9 декабря 1968 года компьютерная мышь была представлена на показе интерактивных устройств в </a:t>
            </a:r>
            <a:r>
              <a:rPr lang="ru-RU" sz="1800" b="1" dirty="0" smtClean="0"/>
              <a:t>Калифорнии. </a:t>
            </a:r>
            <a:r>
              <a:rPr lang="ru-RU" sz="1800" b="1" dirty="0"/>
              <a:t>Патент на этот гаджет получил Дуглас </a:t>
            </a:r>
            <a:r>
              <a:rPr lang="ru-RU" sz="1800" b="1" dirty="0" err="1"/>
              <a:t>Энгельбарт</a:t>
            </a:r>
            <a:r>
              <a:rPr lang="ru-RU" sz="1800" b="1" dirty="0"/>
              <a:t> в 1970 </a:t>
            </a:r>
            <a:r>
              <a:rPr lang="ru-RU" sz="1800" b="1" dirty="0" smtClean="0"/>
              <a:t>году.</a:t>
            </a:r>
            <a:r>
              <a:rPr lang="ru-RU" sz="1800" b="1" dirty="0"/>
              <a:t> </a:t>
            </a:r>
            <a:r>
              <a:rPr lang="ru-RU" sz="1800" b="1" dirty="0" smtClean="0"/>
              <a:t>Первым </a:t>
            </a:r>
            <a:r>
              <a:rPr lang="ru-RU" sz="1800" b="1" dirty="0"/>
              <a:t>компьютером, в набор которого включалась мышь, был мини-компьютер </a:t>
            </a:r>
            <a:r>
              <a:rPr lang="ru-RU" sz="1800" b="1" dirty="0" err="1"/>
              <a:t>Xerox</a:t>
            </a:r>
            <a:r>
              <a:rPr lang="ru-RU" sz="1800" b="1" dirty="0"/>
              <a:t> 8010 </a:t>
            </a:r>
            <a:r>
              <a:rPr lang="ru-RU" sz="1800" b="1" dirty="0" err="1"/>
              <a:t>Star</a:t>
            </a:r>
            <a:r>
              <a:rPr lang="ru-RU" sz="1800" b="1" dirty="0"/>
              <a:t> </a:t>
            </a:r>
            <a:r>
              <a:rPr lang="ru-RU" sz="1800" b="1" dirty="0" err="1"/>
              <a:t>Information</a:t>
            </a:r>
            <a:r>
              <a:rPr lang="ru-RU" sz="1800" b="1" dirty="0"/>
              <a:t> </a:t>
            </a:r>
            <a:r>
              <a:rPr lang="ru-RU" sz="1800" b="1" dirty="0" err="1"/>
              <a:t>System</a:t>
            </a:r>
            <a:r>
              <a:rPr lang="ru-RU" sz="1800" b="1" dirty="0"/>
              <a:t> </a:t>
            </a:r>
            <a:r>
              <a:rPr lang="ru-RU" sz="1800" b="1" dirty="0" smtClean="0"/>
              <a:t>представленный </a:t>
            </a:r>
            <a:r>
              <a:rPr lang="ru-RU" sz="1800" b="1" dirty="0"/>
              <a:t>в 1981 году. Мышь фирмы </a:t>
            </a:r>
            <a:r>
              <a:rPr lang="ru-RU" sz="1800" b="1" dirty="0" err="1"/>
              <a:t>Xerox</a:t>
            </a:r>
            <a:r>
              <a:rPr lang="ru-RU" sz="1800" b="1" dirty="0"/>
              <a:t> имела три кнопки и стоила 400 долларов </a:t>
            </a:r>
            <a:r>
              <a:rPr lang="ru-RU" sz="1800" b="1" dirty="0" smtClean="0"/>
              <a:t>США. </a:t>
            </a:r>
            <a:r>
              <a:rPr lang="ru-RU" sz="1800" b="1" dirty="0"/>
              <a:t>В 1983 году фирма </a:t>
            </a:r>
            <a:r>
              <a:rPr lang="ru-RU" sz="1800" b="1" dirty="0" err="1"/>
              <a:t>Apple</a:t>
            </a:r>
            <a:r>
              <a:rPr lang="ru-RU" sz="1800" b="1" dirty="0"/>
              <a:t> выпустила свою собственную однокнопочную мышь для компьютера </a:t>
            </a:r>
            <a:r>
              <a:rPr lang="ru-RU" sz="1800" b="1" dirty="0" err="1"/>
              <a:t>Lisa</a:t>
            </a:r>
            <a:r>
              <a:rPr lang="ru-RU" sz="1800" b="1" dirty="0"/>
              <a:t>, стоимость которой удалось уменьшить до $25. </a:t>
            </a:r>
            <a:endParaRPr lang="ru-RU" sz="1800" b="1" dirty="0" smtClean="0"/>
          </a:p>
          <a:p>
            <a:pPr marL="36576" indent="0">
              <a:buNone/>
            </a:pPr>
            <a:r>
              <a:rPr lang="ru-RU" sz="1800" b="1" dirty="0"/>
              <a:t>В СССР манипулятор «Мышь» также называли манипулятором «Колобок</a:t>
            </a:r>
            <a:r>
              <a:rPr lang="ru-RU" sz="1800" b="1" dirty="0" smtClean="0"/>
              <a:t>».</a:t>
            </a:r>
            <a:endParaRPr lang="ru-RU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4530" y1="37617" x2="14530" y2="37617"/>
                        <a14:foregroundMark x1="12393" y1="40187" x2="12393" y2="40187"/>
                        <a14:foregroundMark x1="7051" y1="58645" x2="49145" y2="10280"/>
                        <a14:foregroundMark x1="32692" y1="23598" x2="32692" y2="23598"/>
                        <a14:foregroundMark x1="42308" y1="15654" x2="42308" y2="15654"/>
                        <a14:foregroundMark x1="38248" y1="19393" x2="38248" y2="19393"/>
                        <a14:foregroundMark x1="35470" y1="21262" x2="35470" y2="21262"/>
                        <a14:foregroundMark x1="16239" y1="34813" x2="16239" y2="34813"/>
                        <a14:backgroundMark x1="78205" y1="70794" x2="78205" y2="70794"/>
                        <a14:backgroundMark x1="62607" y1="84579" x2="90171" y2="45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8425">
            <a:off x="219528" y="3763668"/>
            <a:ext cx="2730853" cy="249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6425602"/>
            <a:ext cx="1571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Мышь от </a:t>
            </a:r>
            <a:r>
              <a:rPr lang="en-US" sz="1600" i="1" dirty="0" smtClean="0"/>
              <a:t>Xerox</a:t>
            </a:r>
            <a:endParaRPr lang="ru-RU" sz="1600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025" b="81018" l="20000" r="802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17" t="15934" r="19759" b="18115"/>
          <a:stretch/>
        </p:blipFill>
        <p:spPr bwMode="auto">
          <a:xfrm rot="4429846">
            <a:off x="2583600" y="3952702"/>
            <a:ext cx="2842344" cy="159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31840" y="6409110"/>
            <a:ext cx="1585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 i="1"/>
            </a:lvl1pPr>
          </a:lstStyle>
          <a:p>
            <a:r>
              <a:rPr lang="ru-RU" dirty="0"/>
              <a:t>Мышь от </a:t>
            </a:r>
            <a:r>
              <a:rPr lang="en-US" dirty="0"/>
              <a:t>Apple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344160" y="6425602"/>
            <a:ext cx="1532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 i="1"/>
            </a:lvl1pPr>
          </a:lstStyle>
          <a:p>
            <a:r>
              <a:rPr lang="ru-RU" dirty="0"/>
              <a:t>Мышь от СССР</a:t>
            </a:r>
          </a:p>
        </p:txBody>
      </p:sp>
      <p:pic>
        <p:nvPicPr>
          <p:cNvPr id="12" name="Picture 3" descr="C:\Users\Сергей Горбатов\Desktop\hour-glass.gif">
            <a:hlinkClick r:id="rId8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97971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9827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5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Прямой привод мыши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91264" cy="2692896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ru-RU" sz="1800" b="1" dirty="0"/>
              <a:t>Изначальная конструкция датчика перемещения мыши, изобретённой Дугласом </a:t>
            </a:r>
            <a:r>
              <a:rPr lang="ru-RU" sz="1800" b="1" dirty="0" err="1"/>
              <a:t>Энгельбартом</a:t>
            </a:r>
            <a:r>
              <a:rPr lang="ru-RU" sz="1800" b="1" dirty="0"/>
              <a:t> в </a:t>
            </a:r>
            <a:r>
              <a:rPr lang="ru-RU" sz="1800" b="1" dirty="0" err="1"/>
              <a:t>Стенфордском</a:t>
            </a:r>
            <a:r>
              <a:rPr lang="ru-RU" sz="1800" b="1" dirty="0"/>
              <a:t> исследовательском институте в 1963 году, состояла из двух перпендикулярных колес, выступающих из корпуса устройства. При перемещении мыши колеса крутились каждое в своем </a:t>
            </a:r>
            <a:r>
              <a:rPr lang="ru-RU" sz="1800" b="1" dirty="0" smtClean="0"/>
              <a:t>измерении.</a:t>
            </a:r>
            <a:r>
              <a:rPr lang="ru-RU" sz="1800" b="1" dirty="0"/>
              <a:t> </a:t>
            </a:r>
            <a:r>
              <a:rPr lang="ru-RU" sz="1800" b="1" dirty="0" smtClean="0"/>
              <a:t>Такая </a:t>
            </a:r>
            <a:r>
              <a:rPr lang="ru-RU" sz="1800" b="1" dirty="0"/>
              <a:t>конструкция имела много недостатков и довольно скоро была заменена на мышь с шаровым приводом.</a:t>
            </a:r>
            <a:endParaRPr lang="ru-R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141" y="3140968"/>
            <a:ext cx="4105719" cy="351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Сергей Горбатов\Desktop\hour-glass.gif">
            <a:hlinkClick r:id="rId4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97971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82796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5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Шаровой </a:t>
            </a:r>
            <a:r>
              <a:rPr lang="ru-RU" sz="5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привод мыши</a:t>
            </a:r>
            <a:endParaRPr lang="ru-RU" sz="5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4690864" cy="1296144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ru-RU" sz="1600" b="1" dirty="0"/>
              <a:t>В шаровом приводе движение мыши передается на выступающий из корпуса обрезиненный </a:t>
            </a:r>
            <a:r>
              <a:rPr lang="ru-RU" sz="1600" b="1" dirty="0" smtClean="0"/>
              <a:t>стальной шарик . </a:t>
            </a:r>
            <a:r>
              <a:rPr lang="ru-RU" sz="1600" b="1" dirty="0"/>
              <a:t>Два прижатых к шарику ролика снимают его движения по каждому из измерений и передают их на датчики угла поворота </a:t>
            </a:r>
            <a:r>
              <a:rPr lang="ru-RU" sz="1600" b="1" dirty="0" smtClean="0"/>
              <a:t>, </a:t>
            </a:r>
            <a:r>
              <a:rPr lang="ru-RU" sz="1600" b="1" dirty="0"/>
              <a:t>преобразующие эти движения в электрические сигналы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3528392" cy="282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683568" y="4437112"/>
            <a:ext cx="7467600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 panose="020B0604020202020204" pitchFamily="34" charset="0"/>
              <a:buNone/>
            </a:pPr>
            <a:r>
              <a:rPr lang="ru-RU" sz="1600" b="1" dirty="0" smtClean="0"/>
              <a:t>Основной недостаток шарового привода — загрязнение шарика и снимающих роликов, приводящее к заеданию мыши и необходимости в периодической её чистке. Несмотря на недостатки, шаровой привод долгое время доминировал, успешно конкурируя с альтернативными схемами датчиков. В настоящее время шаровые мыши почти полностью вытеснены оптическими мышами второго поколения.</a:t>
            </a:r>
          </a:p>
        </p:txBody>
      </p:sp>
      <p:pic>
        <p:nvPicPr>
          <p:cNvPr id="8" name="Picture 3" descr="C:\Users\Сергей Горбатов\Desktop\hour-glass.gif">
            <a:hlinkClick r:id="rId3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97971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03758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Сенсорное управление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496944" cy="2260848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ru-RU" sz="1800" b="1" dirty="0"/>
              <a:t>В 2009 году фирмой </a:t>
            </a:r>
            <a:r>
              <a:rPr lang="ru-RU" sz="1800" b="1" dirty="0" err="1"/>
              <a:t>Apple</a:t>
            </a:r>
            <a:r>
              <a:rPr lang="ru-RU" sz="1800" b="1" dirty="0"/>
              <a:t> представлена мышь </a:t>
            </a:r>
            <a:r>
              <a:rPr lang="ru-RU" sz="1800" b="1" dirty="0" err="1"/>
              <a:t>Magic</a:t>
            </a:r>
            <a:r>
              <a:rPr lang="ru-RU" sz="1800" b="1" dirty="0"/>
              <a:t> </a:t>
            </a:r>
            <a:r>
              <a:rPr lang="ru-RU" sz="1800" b="1" dirty="0" err="1"/>
              <a:t>Mouse</a:t>
            </a:r>
            <a:r>
              <a:rPr lang="ru-RU" sz="1800" b="1" dirty="0"/>
              <a:t>, являющаяся первой в мире мышью с сенсорным управлением и поддержкой технологии </a:t>
            </a:r>
            <a:r>
              <a:rPr lang="ru-RU" sz="1800" b="1" dirty="0" err="1"/>
              <a:t>мультитач</a:t>
            </a:r>
            <a:r>
              <a:rPr lang="ru-RU" sz="1800" b="1" dirty="0"/>
              <a:t>. Вместо кнопок, колёсиков и прочих элементов управления в этой мыши используется сенсорный </a:t>
            </a:r>
            <a:r>
              <a:rPr lang="ru-RU" sz="1800" b="1" dirty="0" err="1" smtClean="0"/>
              <a:t>тачпад</a:t>
            </a:r>
            <a:r>
              <a:rPr lang="ru-RU" sz="1800" b="1" dirty="0" smtClean="0"/>
              <a:t>, </a:t>
            </a:r>
            <a:r>
              <a:rPr lang="ru-RU" sz="1800" b="1" dirty="0"/>
              <a:t>позволяющей при помощи различных жестов осуществлять нажатия, прокрутку в любом направлении, масштабирование картинки, переходы по истории документов и прочее.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4797" y="3268076"/>
            <a:ext cx="5164078" cy="29055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Сергей Горбатов\Desktop\hour-glass.gif">
            <a:hlinkClick r:id="rId4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97971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4916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5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Беспроводные мыши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91264" cy="1684784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ru-RU" sz="1800" b="1" dirty="0" smtClean="0"/>
              <a:t>Сигнальный </a:t>
            </a:r>
            <a:r>
              <a:rPr lang="ru-RU" sz="1800" b="1" dirty="0"/>
              <a:t>провод мыши иногда рассматривается как мешающий и ограничивающий фактор. Этого фактора лишены беспроводные мыши. Однако беспроводные мыши имеют серьёзную проблему — вместе с сигнальным кабелем они теряют стационарное питание и вынуждены иметь автономное, от аккумуляторов или батарей, которые требуют подзарядки или </a:t>
            </a:r>
            <a:r>
              <a:rPr lang="ru-RU" sz="1800" b="1" dirty="0" smtClean="0"/>
              <a:t>замены. </a:t>
            </a:r>
            <a:endParaRPr lang="ru-RU" sz="1800" b="1" dirty="0"/>
          </a:p>
        </p:txBody>
      </p:sp>
      <p:pic>
        <p:nvPicPr>
          <p:cNvPr id="1026" name="Picture 2" descr="Картинки по запросу беспроводная мышка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24943"/>
            <a:ext cx="4248472" cy="371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Сергей Горбатов\Desktop\hour-glass.gif">
            <a:hlinkClick r:id="rId3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61248"/>
            <a:ext cx="197971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98956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1051</TotalTime>
  <Words>744</Words>
  <Application>Microsoft Office PowerPoint</Application>
  <PresentationFormat>Экран (4:3)</PresentationFormat>
  <Paragraphs>65</Paragraphs>
  <Slides>15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Прошлое и настоящее компьютерной мышки</vt:lpstr>
      <vt:lpstr>Содержание</vt:lpstr>
      <vt:lpstr>Что такое компьютерная мышь?</vt:lpstr>
      <vt:lpstr>Как она работает?</vt:lpstr>
      <vt:lpstr>История</vt:lpstr>
      <vt:lpstr>Прямой привод мыши</vt:lpstr>
      <vt:lpstr>Шаровой привод мыши</vt:lpstr>
      <vt:lpstr>Сенсорное управление</vt:lpstr>
      <vt:lpstr>Беспроводные мыши</vt:lpstr>
      <vt:lpstr>Индукционные мыши</vt:lpstr>
      <vt:lpstr>Гироскопические мыши</vt:lpstr>
      <vt:lpstr>Дополнительные кнопки</vt:lpstr>
      <vt:lpstr>Необычные мыши</vt:lpstr>
      <vt:lpstr>Рекорды среди мышек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компьютерной мышки</dc:title>
  <dc:creator>Сергей Горбатов</dc:creator>
  <cp:lastModifiedBy>Vladimir</cp:lastModifiedBy>
  <cp:revision>69</cp:revision>
  <dcterms:created xsi:type="dcterms:W3CDTF">2018-01-28T07:26:39Z</dcterms:created>
  <dcterms:modified xsi:type="dcterms:W3CDTF">2018-05-08T08:28:57Z</dcterms:modified>
</cp:coreProperties>
</file>