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6" r:id="rId2"/>
    <p:sldId id="292" r:id="rId3"/>
    <p:sldId id="293" r:id="rId4"/>
    <p:sldId id="273" r:id="rId5"/>
    <p:sldId id="294" r:id="rId6"/>
    <p:sldId id="274" r:id="rId7"/>
    <p:sldId id="281" r:id="rId8"/>
    <p:sldId id="271" r:id="rId9"/>
    <p:sldId id="262" r:id="rId10"/>
    <p:sldId id="282" r:id="rId11"/>
    <p:sldId id="269" r:id="rId12"/>
    <p:sldId id="283" r:id="rId13"/>
    <p:sldId id="268" r:id="rId14"/>
    <p:sldId id="284" r:id="rId15"/>
    <p:sldId id="275" r:id="rId16"/>
    <p:sldId id="285" r:id="rId17"/>
    <p:sldId id="279" r:id="rId18"/>
    <p:sldId id="286" r:id="rId19"/>
    <p:sldId id="278" r:id="rId20"/>
    <p:sldId id="288" r:id="rId21"/>
    <p:sldId id="280" r:id="rId22"/>
    <p:sldId id="290" r:id="rId23"/>
    <p:sldId id="276" r:id="rId24"/>
    <p:sldId id="287" r:id="rId25"/>
    <p:sldId id="277" r:id="rId26"/>
    <p:sldId id="289" r:id="rId27"/>
    <p:sldId id="265" r:id="rId28"/>
    <p:sldId id="260" r:id="rId29"/>
    <p:sldId id="270" r:id="rId30"/>
    <p:sldId id="267" r:id="rId31"/>
    <p:sldId id="266" r:id="rId32"/>
    <p:sldId id="264" r:id="rId33"/>
    <p:sldId id="29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1304" autoAdjust="0"/>
  </p:normalViewPr>
  <p:slideViewPr>
    <p:cSldViewPr>
      <p:cViewPr varScale="1">
        <p:scale>
          <a:sx n="67" d="100"/>
          <a:sy n="67" d="100"/>
        </p:scale>
        <p:origin x="16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7B9D0-0FE8-4F7A-B93E-970C3827479F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D1C5D-B9D3-4F17-8C3B-AF6F82206C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5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D1C5D-B9D3-4F17-8C3B-AF6F82206C6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7AA75-6AA0-4461-879A-FA77DF0C2B46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34582-A0BD-4B58-995E-9BBD22CBF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115.jpeg"/><Relationship Id="rId12" Type="http://schemas.openxmlformats.org/officeDocument/2006/relationships/image" Target="../media/image96.png"/><Relationship Id="rId2" Type="http://schemas.openxmlformats.org/officeDocument/2006/relationships/image" Target="../media/image87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00.png"/><Relationship Id="rId5" Type="http://schemas.openxmlformats.org/officeDocument/2006/relationships/image" Target="../media/image88.jpeg"/><Relationship Id="rId15" Type="http://schemas.openxmlformats.org/officeDocument/2006/relationships/image" Target="../media/image103.png"/><Relationship Id="rId10" Type="http://schemas.openxmlformats.org/officeDocument/2006/relationships/image" Target="../media/image97.jpeg"/><Relationship Id="rId4" Type="http://schemas.openxmlformats.org/officeDocument/2006/relationships/image" Target="../media/image93.png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jpeg"/><Relationship Id="rId18" Type="http://schemas.openxmlformats.org/officeDocument/2006/relationships/image" Target="../media/image25.png"/><Relationship Id="rId3" Type="http://schemas.openxmlformats.org/officeDocument/2006/relationships/image" Target="../media/image117.png"/><Relationship Id="rId7" Type="http://schemas.openxmlformats.org/officeDocument/2006/relationships/image" Target="../media/image21.gif"/><Relationship Id="rId12" Type="http://schemas.openxmlformats.org/officeDocument/2006/relationships/image" Target="../media/image27.jpeg"/><Relationship Id="rId17" Type="http://schemas.openxmlformats.org/officeDocument/2006/relationships/image" Target="../media/image33.png"/><Relationship Id="rId2" Type="http://schemas.openxmlformats.org/officeDocument/2006/relationships/image" Target="../media/image116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20.png"/><Relationship Id="rId5" Type="http://schemas.openxmlformats.org/officeDocument/2006/relationships/image" Target="../media/image119.jpeg"/><Relationship Id="rId15" Type="http://schemas.openxmlformats.org/officeDocument/2006/relationships/image" Target="../media/image30.jpeg"/><Relationship Id="rId10" Type="http://schemas.openxmlformats.org/officeDocument/2006/relationships/image" Target="../media/image122.jpeg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1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2" Type="http://schemas.openxmlformats.org/officeDocument/2006/relationships/image" Target="../media/image31.jpe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6.jpeg"/><Relationship Id="rId5" Type="http://schemas.openxmlformats.org/officeDocument/2006/relationships/image" Target="../media/image12.png"/><Relationship Id="rId15" Type="http://schemas.openxmlformats.org/officeDocument/2006/relationships/image" Target="../media/image47.jpeg"/><Relationship Id="rId10" Type="http://schemas.openxmlformats.org/officeDocument/2006/relationships/image" Target="../media/image41.png"/><Relationship Id="rId4" Type="http://schemas.openxmlformats.org/officeDocument/2006/relationships/image" Target="../media/image34.jpeg"/><Relationship Id="rId9" Type="http://schemas.openxmlformats.org/officeDocument/2006/relationships/image" Target="../media/image125.jpe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12" Type="http://schemas.openxmlformats.org/officeDocument/2006/relationships/image" Target="../media/image59.png"/><Relationship Id="rId2" Type="http://schemas.openxmlformats.org/officeDocument/2006/relationships/image" Target="../media/image49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3.jpe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2.jpeg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83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8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72.jpeg"/><Relationship Id="rId15" Type="http://schemas.openxmlformats.org/officeDocument/2006/relationships/image" Target="../media/image92.png"/><Relationship Id="rId10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65.png"/><Relationship Id="rId1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7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8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50006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Ярмарка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дидактических игр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по развитию речи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воспитатель 2 младшей 1 группы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Татьяна Васильевна Цветкова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/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апрель, 2018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Рисунок 6" descr="http://www.dream-wallpaper.com/free-wallpaper/travel-wallpaper/arctic-scenery-wallpaper/1920x1200/free-wallpaper-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7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osmetod.ru/files/projects/urok_v_moskve/uroki/nepovtorimyj-mir-dikoj-prirody/elements/5.jpg"/>
          <p:cNvPicPr/>
          <p:nvPr/>
        </p:nvPicPr>
        <p:blipFill>
          <a:blip r:embed="rId3" cstate="print"/>
          <a:srcRect l="3100"/>
          <a:stretch>
            <a:fillRect/>
          </a:stretch>
        </p:blipFill>
        <p:spPr bwMode="auto">
          <a:xfrm>
            <a:off x="0" y="620688"/>
            <a:ext cx="1763688" cy="138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files.vm.ru/photo/vecherka/2014/12/doc6i72lky1eig1ahyx71k0_800_480.jpg"/>
          <p:cNvPicPr/>
          <p:nvPr/>
        </p:nvPicPr>
        <p:blipFill>
          <a:blip r:embed="rId4" cstate="print"/>
          <a:srcRect l="6782" t="7292" r="5369"/>
          <a:stretch>
            <a:fillRect/>
          </a:stretch>
        </p:blipFill>
        <p:spPr bwMode="auto">
          <a:xfrm>
            <a:off x="7380312" y="332656"/>
            <a:ext cx="1629623" cy="161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playcast.ru/uploads/2014/12/20/11179795.png"/>
          <p:cNvPicPr/>
          <p:nvPr/>
        </p:nvPicPr>
        <p:blipFill>
          <a:blip r:embed="rId5" cstate="print"/>
          <a:srcRect l="8969" r="10762"/>
          <a:stretch>
            <a:fillRect/>
          </a:stretch>
        </p:blipFill>
        <p:spPr bwMode="auto">
          <a:xfrm>
            <a:off x="7452320" y="2492896"/>
            <a:ext cx="1417091" cy="1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01.yapfiles.ru/files/1013643/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492896"/>
            <a:ext cx="1524867" cy="17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promros.ru/files/474/shutterstock_100146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581128"/>
            <a:ext cx="16561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trendystickers.nl/dyn/images/products/3268-wallstickers.jpg"/>
          <p:cNvPicPr/>
          <p:nvPr/>
        </p:nvPicPr>
        <p:blipFill>
          <a:blip r:embed="rId8" cstate="print"/>
          <a:srcRect l="26778" r="24910"/>
          <a:stretch>
            <a:fillRect/>
          </a:stretch>
        </p:blipFill>
        <p:spPr bwMode="auto">
          <a:xfrm>
            <a:off x="7740352" y="4653136"/>
            <a:ext cx="11521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govorim.by/uploads/posts/picture/2014-03/13941267441.jpeg"/>
          <p:cNvPicPr/>
          <p:nvPr/>
        </p:nvPicPr>
        <p:blipFill>
          <a:blip r:embed="rId9" cstate="print"/>
          <a:srcRect l="4407" t="3831" r="3733" b="6363"/>
          <a:stretch>
            <a:fillRect/>
          </a:stretch>
        </p:blipFill>
        <p:spPr bwMode="auto">
          <a:xfrm>
            <a:off x="1835696" y="5013176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3707904" y="5229200"/>
            <a:ext cx="1656184" cy="132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www.elc-russia.ru/media/catalog/product/a/2/a2ea21caae2966d26a01da073f7ebfc7.jpg"/>
          <p:cNvPicPr/>
          <p:nvPr/>
        </p:nvPicPr>
        <p:blipFill>
          <a:blip r:embed="rId11" cstate="print"/>
          <a:srcRect l="19470" t="6098" r="15531" b="20579"/>
          <a:stretch>
            <a:fillRect/>
          </a:stretch>
        </p:blipFill>
        <p:spPr bwMode="auto">
          <a:xfrm>
            <a:off x="5580112" y="4725144"/>
            <a:ext cx="1581012" cy="17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987824" y="3429000"/>
            <a:ext cx="3247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Животные холодных стран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1916832"/>
            <a:ext cx="7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Морж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04" y="4221088"/>
            <a:ext cx="1552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Белый медведь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6519446"/>
            <a:ext cx="1623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Северный олень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339752" y="6519446"/>
            <a:ext cx="969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Овцебык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139952" y="6519446"/>
            <a:ext cx="980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Лемминг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652120" y="6519446"/>
            <a:ext cx="1469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Полярная сова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812360" y="1916832"/>
            <a:ext cx="82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Тюлень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956376" y="4221088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Песец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812360" y="6488668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Пингвин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http://www.ivteleradio.ru/images/2016/3/9/c7d8dd07ceca425d973ad5a11c9172da.jpg"/>
          <p:cNvPicPr/>
          <p:nvPr/>
        </p:nvPicPr>
        <p:blipFill>
          <a:blip r:embed="rId2" cstate="print"/>
          <a:srcRect r="22696"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91880" y="4005064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 ферме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4368" y="1844824"/>
            <a:ext cx="610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Осёл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84368" y="4221088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Баран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195736" y="6519446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Лошадь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139952" y="6519446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Собака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012160" y="6519446"/>
            <a:ext cx="75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Страус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884368" y="6519446"/>
            <a:ext cx="814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Корова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http://www.ivteleradio.ru/images/2016/3/9/c7d8dd07ceca425d973ad5a11c9172da.jpg"/>
          <p:cNvPicPr/>
          <p:nvPr/>
        </p:nvPicPr>
        <p:blipFill>
          <a:blip r:embed="rId2" cstate="print"/>
          <a:srcRect r="22696"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ya-fermer.ru/sites/default/files/svinina1_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1505036" cy="15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91880" y="4005064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 ферме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http://koste-aleksandr.narod.ru/os18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7648" y="116632"/>
            <a:ext cx="1736352" cy="178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nimalsadda.com/wp-content/uploads/2013/05/Bactrian-Camel-3.jpg"/>
          <p:cNvPicPr/>
          <p:nvPr/>
        </p:nvPicPr>
        <p:blipFill>
          <a:blip r:embed="rId5" cstate="print"/>
          <a:srcRect l="5921" t="3659" r="4124"/>
          <a:stretch>
            <a:fillRect/>
          </a:stretch>
        </p:blipFill>
        <p:spPr bwMode="auto">
          <a:xfrm>
            <a:off x="0" y="2708920"/>
            <a:ext cx="1817078" cy="14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tatic.my-shop.ru/product/3/182/1817745.jpg"/>
          <p:cNvPicPr/>
          <p:nvPr/>
        </p:nvPicPr>
        <p:blipFill>
          <a:blip r:embed="rId6" cstate="print"/>
          <a:srcRect l="4814" t="13126" r="4491" b="14680"/>
          <a:stretch>
            <a:fillRect/>
          </a:stretch>
        </p:blipFill>
        <p:spPr bwMode="auto">
          <a:xfrm>
            <a:off x="7380312" y="2780928"/>
            <a:ext cx="1626684" cy="12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nimalsadda.com/wp-content/uploads/2013/05/Bactrian-Camel-3.jpg"/>
          <p:cNvPicPr/>
          <p:nvPr/>
        </p:nvPicPr>
        <p:blipFill>
          <a:blip r:embed="rId7" cstate="print"/>
          <a:srcRect l="5921" t="3659" r="4124"/>
          <a:stretch>
            <a:fillRect/>
          </a:stretch>
        </p:blipFill>
        <p:spPr bwMode="auto">
          <a:xfrm>
            <a:off x="0" y="2420888"/>
            <a:ext cx="1817078" cy="17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rsirabbits.com/wp-content/uploads/2013/12/iStock_000015703610Large.jpg"/>
          <p:cNvPicPr/>
          <p:nvPr/>
        </p:nvPicPr>
        <p:blipFill>
          <a:blip r:embed="rId8" cstate="print"/>
          <a:srcRect l="6378" t="3153" r="6699" b="1802"/>
          <a:stretch>
            <a:fillRect/>
          </a:stretch>
        </p:blipFill>
        <p:spPr bwMode="auto">
          <a:xfrm>
            <a:off x="0" y="4797152"/>
            <a:ext cx="17281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4725144"/>
            <a:ext cx="1394297" cy="190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 l="6486"/>
          <a:stretch>
            <a:fillRect/>
          </a:stretch>
        </p:blipFill>
        <p:spPr bwMode="auto">
          <a:xfrm>
            <a:off x="3851920" y="4797152"/>
            <a:ext cx="1296144" cy="179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 t="5738"/>
          <a:stretch>
            <a:fillRect/>
          </a:stretch>
        </p:blipFill>
        <p:spPr bwMode="auto">
          <a:xfrm>
            <a:off x="5508104" y="4581128"/>
            <a:ext cx="1656184" cy="201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clipart-db.ru/file_content/vector/animals_007.jpg"/>
          <p:cNvPicPr/>
          <p:nvPr/>
        </p:nvPicPr>
        <p:blipFill>
          <a:blip r:embed="rId12" cstate="print"/>
          <a:srcRect r="20038"/>
          <a:stretch>
            <a:fillRect/>
          </a:stretch>
        </p:blipFill>
        <p:spPr bwMode="auto">
          <a:xfrm>
            <a:off x="7452320" y="4725144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67544" y="1916832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Свинья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884368" y="1844824"/>
            <a:ext cx="610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Осёл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30556" y="4221088"/>
            <a:ext cx="115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    Верблюд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84368" y="4221088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Баран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39552" y="6519446"/>
            <a:ext cx="587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Коза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195736" y="6519446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Лошадь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139952" y="6519446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Собака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012160" y="6519446"/>
            <a:ext cx="75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Страус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884368" y="6519446"/>
            <a:ext cx="814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Корова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 descr="http://salonvilla.ru/media/actual/wallcovers/original/800x800/for_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3933056"/>
            <a:ext cx="389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 жарких стран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 descr="http://salonvilla.ru/media/actual/wallcovers/original/800x800/for_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3933056"/>
            <a:ext cx="389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 жарких стран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4664"/>
            <a:ext cx="1641090" cy="14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idspressmagazine.com/wp-content/uploads/2014/04/dreamstime_xl_5207911-837x1024.jpg"/>
          <p:cNvPicPr/>
          <p:nvPr/>
        </p:nvPicPr>
        <p:blipFill>
          <a:blip r:embed="rId4" cstate="print"/>
          <a:srcRect l="18606" t="6587" r="18890"/>
          <a:stretch>
            <a:fillRect/>
          </a:stretch>
        </p:blipFill>
        <p:spPr bwMode="auto">
          <a:xfrm>
            <a:off x="395536" y="2348880"/>
            <a:ext cx="1077362" cy="19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1916832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Бегемот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4221088"/>
            <a:ext cx="867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Кенгуру</a:t>
            </a:r>
            <a:endParaRPr lang="ru-RU" sz="1600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print"/>
          <a:srcRect l="11170" t="3785" r="10468" b="3493"/>
          <a:stretch>
            <a:fillRect/>
          </a:stretch>
        </p:blipFill>
        <p:spPr bwMode="auto">
          <a:xfrm>
            <a:off x="7884368" y="4653136"/>
            <a:ext cx="878083" cy="187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956376" y="6519446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Зебра</a:t>
            </a:r>
            <a:endParaRPr lang="ru-RU" sz="1600" dirty="0"/>
          </a:p>
        </p:txBody>
      </p:sp>
      <p:pic>
        <p:nvPicPr>
          <p:cNvPr id="13" name="Рисунок 12" descr="http://pixelbrush.ru/uploads/posts/2015-07/1436518951_acjorvutinhmugy.jpg"/>
          <p:cNvPicPr/>
          <p:nvPr/>
        </p:nvPicPr>
        <p:blipFill>
          <a:blip r:embed="rId6" cstate="print">
            <a:lum bright="10000"/>
          </a:blip>
          <a:srcRect l="9872" t="14013" r="11411" b="9873"/>
          <a:stretch>
            <a:fillRect/>
          </a:stretch>
        </p:blipFill>
        <p:spPr bwMode="auto">
          <a:xfrm>
            <a:off x="1979712" y="4653136"/>
            <a:ext cx="1477814" cy="183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55776" y="6519446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Слон</a:t>
            </a:r>
            <a:endParaRPr lang="ru-RU" sz="1600" dirty="0"/>
          </a:p>
        </p:txBody>
      </p:sp>
      <p:pic>
        <p:nvPicPr>
          <p:cNvPr id="15" name="Рисунок 14" descr="http://previews.123rf.com/images/isselee/isselee0702/isselee070200153/757426-Tiger-sitting-in-front-of-a-white-background-All-my-pictures-are-taken-in-a-photo-studio-Stock-Photo.jpg"/>
          <p:cNvPicPr/>
          <p:nvPr/>
        </p:nvPicPr>
        <p:blipFill>
          <a:blip r:embed="rId7" cstate="print">
            <a:lum bright="10000"/>
          </a:blip>
          <a:srcRect l="19774" t="4233" b="3050"/>
          <a:stretch>
            <a:fillRect/>
          </a:stretch>
        </p:blipFill>
        <p:spPr bwMode="auto">
          <a:xfrm>
            <a:off x="3995936" y="4653136"/>
            <a:ext cx="1224136" cy="191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283968" y="6519446"/>
            <a:ext cx="55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Тигр</a:t>
            </a:r>
            <a:endParaRPr lang="ru-RU" sz="1600" dirty="0"/>
          </a:p>
        </p:txBody>
      </p:sp>
      <p:pic>
        <p:nvPicPr>
          <p:cNvPr id="17" name="Рисунок 16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725144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012160" y="6519446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Носорог</a:t>
            </a:r>
            <a:endParaRPr lang="ru-RU" sz="1600" dirty="0"/>
          </a:p>
        </p:txBody>
      </p:sp>
      <p:pic>
        <p:nvPicPr>
          <p:cNvPr id="19" name="Рисунок 18" descr="http://www.coollady.ru/pic/0004/026/1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0"/>
            <a:ext cx="1590524" cy="194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028384" y="1916832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Лев</a:t>
            </a:r>
            <a:endParaRPr lang="ru-RU" sz="1600" dirty="0"/>
          </a:p>
        </p:txBody>
      </p:sp>
      <p:pic>
        <p:nvPicPr>
          <p:cNvPr id="22" name="Рисунок 21" descr="http://www.poser4u.com/AndreasAnimals/andreaanimal%20(131)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2276872"/>
            <a:ext cx="1314011" cy="205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884368" y="422108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Жираф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11" cstate="print"/>
          <a:srcRect t="10426"/>
          <a:stretch>
            <a:fillRect/>
          </a:stretch>
        </p:blipFill>
        <p:spPr bwMode="auto">
          <a:xfrm>
            <a:off x="0" y="5373216"/>
            <a:ext cx="1763688" cy="100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11560" y="6519446"/>
            <a:ext cx="1036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Крокодил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 descr="http://finekartinka.ru/_ph/5/775821340.jpg?14890039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25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леса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 descr="http://finekartinka.ru/_ph/5/775821340.jpg?14890039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25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леса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20" y="565001"/>
            <a:ext cx="1512168" cy="13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Медвежий жир 1000м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852936"/>
            <a:ext cx="1763688" cy="1209387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4225"/>
          <a:stretch>
            <a:fillRect/>
          </a:stretch>
        </p:blipFill>
        <p:spPr bwMode="auto">
          <a:xfrm>
            <a:off x="7355690" y="404664"/>
            <a:ext cx="178831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6375" t="27655"/>
          <a:stretch>
            <a:fillRect/>
          </a:stretch>
        </p:blipFill>
        <p:spPr bwMode="auto">
          <a:xfrm>
            <a:off x="0" y="2852936"/>
            <a:ext cx="1795264" cy="139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869160"/>
            <a:ext cx="1285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5085184"/>
            <a:ext cx="1691680" cy="97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5013176"/>
            <a:ext cx="1697990" cy="137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7504" y="5085184"/>
            <a:ext cx="1706989" cy="10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http://geoman.ru/books/item/f00/s00/z0000056/pic/0005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4797152"/>
            <a:ext cx="1574413" cy="17431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1560" y="1916832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Лиса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11760" y="638132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Лось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11560" y="4221088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Белка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552" y="6381328"/>
            <a:ext cx="70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Кабан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91683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Заяц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812360" y="4149080"/>
            <a:ext cx="980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Медведь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940152" y="6381328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Еж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283968" y="6381328"/>
            <a:ext cx="600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Волк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360" y="6381328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Барсук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5816" y="4005064"/>
            <a:ext cx="348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 водоемов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5816" y="4005064"/>
            <a:ext cx="348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 водоемов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348880"/>
            <a:ext cx="1369056" cy="182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ttps://im0-tub-ru.yandex.net/i?id=26c143c868bde04bcde1642be45117fa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1778557" cy="1814129"/>
          </a:xfrm>
          <a:prstGeom prst="rect">
            <a:avLst/>
          </a:prstGeom>
          <a:noFill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342963" y="4869160"/>
            <a:ext cx="1801037" cy="17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http://hide2myass.appspot.com/www.odonata.su/uploads/db/db_aXLx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476672"/>
            <a:ext cx="1368152" cy="1469432"/>
          </a:xfrm>
          <a:prstGeom prst="rect">
            <a:avLst/>
          </a:prstGeom>
          <a:noFill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0" y="2780928"/>
            <a:ext cx="1744241" cy="135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54.radikal.ru/i146/1104/eb/e4509318f6a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5157192"/>
            <a:ext cx="1670323" cy="1000100"/>
          </a:xfrm>
          <a:prstGeom prst="rect">
            <a:avLst/>
          </a:prstGeom>
          <a:noFill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70281">
            <a:off x="5638231" y="5387989"/>
            <a:ext cx="1584183" cy="72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 descr="http://dotpic.ru/images/426059_zhuk-plavune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2069260" y="5139652"/>
            <a:ext cx="1477087" cy="9361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1560" y="1916832"/>
            <a:ext cx="96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Стрекоза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4149080"/>
            <a:ext cx="909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Лягушка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67544" y="6381328"/>
            <a:ext cx="939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Журавль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956376" y="4221088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Цапля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844824"/>
            <a:ext cx="83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Лебедь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12360" y="638132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Бобр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12160" y="6381328"/>
            <a:ext cx="113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Головастик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211960" y="6381328"/>
            <a:ext cx="78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Карась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979712" y="6381328"/>
            <a:ext cx="1509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Жук - плавунец</a:t>
            </a:r>
            <a:endParaRPr lang="ru-RU" sz="1600" dirty="0"/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 flipH="1">
            <a:off x="7414584" y="535408"/>
            <a:ext cx="1549904" cy="1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 flipH="1">
            <a:off x="7380312" y="548680"/>
            <a:ext cx="1549904" cy="1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32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Морские обитатели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1547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Хорошая речь - важное условие развития личности ребёнка. </a:t>
            </a:r>
            <a:br>
              <a:rPr lang="ru-RU" dirty="0" smtClean="0"/>
            </a:br>
            <a:r>
              <a:rPr lang="ru-RU" dirty="0" smtClean="0"/>
              <a:t>Речь необходимо формировать в комплексе с общим развитием ребёнка. </a:t>
            </a:r>
            <a:br>
              <a:rPr lang="ru-RU" dirty="0" smtClean="0"/>
            </a:br>
            <a:r>
              <a:rPr lang="ru-RU" dirty="0" smtClean="0"/>
              <a:t>Успешнее это осуществлять используя игру.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4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32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Морские обитатели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404664"/>
            <a:ext cx="1512168" cy="152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1357661" cy="137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336027" y="620688"/>
            <a:ext cx="1807973" cy="104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5085184"/>
            <a:ext cx="16393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013176"/>
            <a:ext cx="1645382" cy="123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https://im0-tub-ru.yandex.net/i?id=fa9ad431bdd129985da01e25019b7c64&amp;n=33&amp;h=215&amp;w=3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8050" y="2852936"/>
            <a:ext cx="1705950" cy="967756"/>
          </a:xfrm>
          <a:prstGeom prst="rect">
            <a:avLst/>
          </a:prstGeom>
          <a:noFill/>
        </p:spPr>
      </p:pic>
      <p:pic>
        <p:nvPicPr>
          <p:cNvPr id="13321" name="Picture 9" descr="http://www.dorogayaeda.ru/images/bigstock-Octopus-60014567%20-%20%D0%BA%D0%BE%D0%BF%D0%B8%D1%8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5013176"/>
            <a:ext cx="1731672" cy="1198702"/>
          </a:xfrm>
          <a:prstGeom prst="rect">
            <a:avLst/>
          </a:prstGeom>
          <a:noFill/>
        </p:spPr>
      </p:pic>
      <p:pic>
        <p:nvPicPr>
          <p:cNvPr id="12" name="Picture 2" descr="http://magnolias.m.a.pic.centerblog.net/o/76df08af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4797152"/>
            <a:ext cx="828092" cy="1656184"/>
          </a:xfrm>
          <a:prstGeom prst="rect">
            <a:avLst/>
          </a:prstGeom>
          <a:noFill/>
        </p:spPr>
      </p:pic>
      <p:pic>
        <p:nvPicPr>
          <p:cNvPr id="13323" name="Picture 11" descr="https://agronet.ua/storage/web/source/images/semga-818-596x270-1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5013176"/>
            <a:ext cx="1703127" cy="10595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1916832"/>
            <a:ext cx="96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Дельфин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4149080"/>
            <a:ext cx="1579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Морская звезда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339752" y="6381328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Краб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995936" y="6381328"/>
            <a:ext cx="84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Медуза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724128" y="6381328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Осьминог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452320" y="6381328"/>
            <a:ext cx="1527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Морской конек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12360" y="4077072"/>
            <a:ext cx="94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Камбала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2360" y="1916832"/>
            <a:ext cx="686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Акула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67544" y="6309320"/>
            <a:ext cx="702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Семга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5856" y="4005064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Горные  животные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5856" y="4005064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Горные  животные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780928"/>
            <a:ext cx="18356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7380312" y="5013176"/>
            <a:ext cx="1584176" cy="136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916832"/>
            <a:ext cx="1360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Горный козел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149080"/>
            <a:ext cx="840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Кондор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6381328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Лама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6381328"/>
            <a:ext cx="144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Снежный барс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283968" y="6381328"/>
            <a:ext cx="641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Пума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6381328"/>
            <a:ext cx="1289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Горный орел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524328" y="1916832"/>
            <a:ext cx="139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Горный баран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956376" y="414908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Як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812360" y="6381328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Ирбис</a:t>
            </a:r>
            <a:endParaRPr lang="ru-RU" sz="1600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528" y="4653136"/>
            <a:ext cx="1209341" cy="17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http://www.coollady.ru/pic/0004/030/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25144"/>
            <a:ext cx="1473284" cy="1728192"/>
          </a:xfrm>
          <a:prstGeom prst="rect">
            <a:avLst/>
          </a:prstGeom>
          <a:noFill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420888"/>
            <a:ext cx="14287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79712" y="5013176"/>
            <a:ext cx="1575559" cy="11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 flipH="1">
            <a:off x="7380312" y="332656"/>
            <a:ext cx="1656184" cy="15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04664"/>
            <a:ext cx="1581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920" y="4581128"/>
            <a:ext cx="1438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5" descr="https://im2-tub-ru.yandex.net/i?id=48742e545e11521045cb04b92735566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19872" y="4005064"/>
            <a:ext cx="252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луга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5" descr="https://im2-tub-ru.yandex.net/i?id=48742e545e11521045cb04b92735566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19872" y="4005064"/>
            <a:ext cx="252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Обитатели луга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s://im0-tub-ru.yandex.net/i?id=95b2811bad37e3a3c1f09240c4ac5cce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013176"/>
            <a:ext cx="1608844" cy="1208932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984" y="2708920"/>
            <a:ext cx="1695016" cy="115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http://sapsankurgan.ru/fauna/foto/talpa_europa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6508" y="836712"/>
            <a:ext cx="1807492" cy="948934"/>
          </a:xfrm>
          <a:prstGeom prst="rect">
            <a:avLst/>
          </a:prstGeom>
          <a:noFill/>
        </p:spPr>
      </p:pic>
      <p:pic>
        <p:nvPicPr>
          <p:cNvPr id="11271" name="Picture 7" descr="https://im0-tub-ru.yandex.net/i?id=9178b0960546883c8263d2cac1bc7e50&amp;n=33&amp;h=215&amp;w=2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4941168"/>
            <a:ext cx="1399803" cy="1399804"/>
          </a:xfrm>
          <a:prstGeom prst="rect">
            <a:avLst/>
          </a:prstGeom>
          <a:noFill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48680"/>
            <a:ext cx="150971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852936"/>
            <a:ext cx="1750836" cy="101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725144"/>
            <a:ext cx="1498511" cy="140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5229200"/>
            <a:ext cx="932384" cy="8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5013176"/>
            <a:ext cx="1543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3568" y="1916832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Оса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028384" y="1916832"/>
            <a:ext cx="591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Крот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812360" y="6381328"/>
            <a:ext cx="896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Бабочка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812360" y="4077072"/>
            <a:ext cx="984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Кузнечик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67544" y="4149080"/>
            <a:ext cx="968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Гусеница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83568" y="6381328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Муха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339752" y="6381328"/>
            <a:ext cx="8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Шмель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923928" y="6381328"/>
            <a:ext cx="148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Божья коровка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724128" y="6381328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Майский жук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287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Домашние птицы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4664"/>
            <a:ext cx="1608372" cy="1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884368" y="4725144"/>
            <a:ext cx="11239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1620193" cy="14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52320" y="2564904"/>
            <a:ext cx="148510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869160"/>
            <a:ext cx="14859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668344" y="188640"/>
            <a:ext cx="1237059" cy="188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797152"/>
            <a:ext cx="1219888" cy="168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5085184"/>
            <a:ext cx="1565448" cy="13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 b="4950"/>
          <a:stretch>
            <a:fillRect/>
          </a:stretch>
        </p:blipFill>
        <p:spPr bwMode="auto">
          <a:xfrm>
            <a:off x="3779912" y="5013176"/>
            <a:ext cx="169606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39552" y="1916832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Индюк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4221088"/>
            <a:ext cx="675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Петух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6381328"/>
            <a:ext cx="780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Гусыня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411760" y="6519446"/>
            <a:ext cx="75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Страус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6381328"/>
            <a:ext cx="5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Утка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868144" y="6381328"/>
            <a:ext cx="936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Перепел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12360" y="1916832"/>
            <a:ext cx="939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Индейка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2360" y="4221088"/>
            <a:ext cx="811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Курица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956376" y="6381328"/>
            <a:ext cx="533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Гусь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458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1840" y="4005064"/>
            <a:ext cx="287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Домашние птицы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4664"/>
            <a:ext cx="1608372" cy="1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884368" y="4725144"/>
            <a:ext cx="11239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1620193" cy="14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52320" y="2564904"/>
            <a:ext cx="148510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869160"/>
            <a:ext cx="14859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668344" y="188640"/>
            <a:ext cx="1237059" cy="188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797152"/>
            <a:ext cx="1219888" cy="168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5085184"/>
            <a:ext cx="1565448" cy="13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 b="4950"/>
          <a:stretch>
            <a:fillRect/>
          </a:stretch>
        </p:blipFill>
        <p:spPr bwMode="auto">
          <a:xfrm>
            <a:off x="3779912" y="5013176"/>
            <a:ext cx="169606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39552" y="1916832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Индюк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4221088"/>
            <a:ext cx="675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Петух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6381328"/>
            <a:ext cx="780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Гусыня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411760" y="6519446"/>
            <a:ext cx="75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Страус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6381328"/>
            <a:ext cx="5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Утка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868144" y="6381328"/>
            <a:ext cx="936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Перепел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12360" y="1916832"/>
            <a:ext cx="939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Индейка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2360" y="4221088"/>
            <a:ext cx="811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Курица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956376" y="6381328"/>
            <a:ext cx="533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Гусь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3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8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0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2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2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7544" y="332656"/>
            <a:ext cx="1209341" cy="17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1720" y="620688"/>
            <a:ext cx="1575559" cy="11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4664"/>
            <a:ext cx="1438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://www.coollady.ru/pic/0004/030/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76672"/>
            <a:ext cx="1473284" cy="1728192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7380312" y="548680"/>
            <a:ext cx="1584176" cy="136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708920"/>
            <a:ext cx="17390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 flipH="1">
            <a:off x="1979712" y="2636912"/>
            <a:ext cx="1656184" cy="15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852936"/>
            <a:ext cx="150971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http://sapsankurgan.ru/fauna/foto/talpa_europae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5262" y="3140968"/>
            <a:ext cx="1670334" cy="876926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20" y="2996952"/>
            <a:ext cx="1502598" cy="8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013176"/>
            <a:ext cx="1695016" cy="115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0" y="4869160"/>
            <a:ext cx="1498511" cy="140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1960" y="5229200"/>
            <a:ext cx="932384" cy="8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6136" y="5013176"/>
            <a:ext cx="1543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4869160"/>
            <a:ext cx="1608372" cy="1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neyes.ru/img/picture/Jun/12/b9cce74a54b143918c698a6df4a6f97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1440160" cy="1982781"/>
          </a:xfrm>
          <a:prstGeom prst="rect">
            <a:avLst/>
          </a:prstGeom>
          <a:noFill/>
        </p:spPr>
      </p:pic>
      <p:pic>
        <p:nvPicPr>
          <p:cNvPr id="6" name="Рисунок 5" descr="http://www.playcast.ru/uploads/2016/03/19/1789516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8640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5807/svetlera.464/0_65da5_bf1fb1d6_ori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88640"/>
            <a:ext cx="18002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petsplus.ae/media/k2/items/cache/878af4972e07916863ae909a162bf74b_XL.jpg"/>
          <p:cNvPicPr/>
          <p:nvPr/>
        </p:nvPicPr>
        <p:blipFill>
          <a:blip r:embed="rId5" cstate="print"/>
          <a:srcRect l="4348" t="4348" r="21739"/>
          <a:stretch>
            <a:fillRect/>
          </a:stretch>
        </p:blipFill>
        <p:spPr bwMode="auto">
          <a:xfrm>
            <a:off x="5436096" y="188640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zena.blic.rs/data/images/2014/02/18/00/51902_37_300x0.jpg?ver=139351235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54868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clipartpanda.com/guinea-pig-clipart-c56a7bd580216907262d21e93e318754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564904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boombob.ru/img/picture/Jun/17/9f437a988b2267887f8129a9561dbc3b/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2996952"/>
            <a:ext cx="17281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3817002">
            <a:off x="3804724" y="2882929"/>
            <a:ext cx="1452095" cy="93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animal-store.ru/img/2015/050321/2628227"/>
          <p:cNvPicPr/>
          <p:nvPr/>
        </p:nvPicPr>
        <p:blipFill>
          <a:blip r:embed="rId10" cstate="print"/>
          <a:srcRect l="5519" t="21111" r="4077" b="13704"/>
          <a:stretch>
            <a:fillRect/>
          </a:stretch>
        </p:blipFill>
        <p:spPr bwMode="auto">
          <a:xfrm>
            <a:off x="5580112" y="2924944"/>
            <a:ext cx="1512168" cy="117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0"/>
          <a:ext cx="9143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8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1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4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20" y="332656"/>
            <a:ext cx="1626889" cy="180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mosmetod.ru/files/projects/urok_v_moskve/uroki/nepovtorimyj-mir-dikoj-prirody/elements/5.jpg"/>
          <p:cNvPicPr/>
          <p:nvPr/>
        </p:nvPicPr>
        <p:blipFill>
          <a:blip r:embed="rId12" cstate="print"/>
          <a:srcRect l="3100"/>
          <a:stretch>
            <a:fillRect/>
          </a:stretch>
        </p:blipFill>
        <p:spPr bwMode="auto">
          <a:xfrm>
            <a:off x="7452320" y="2708920"/>
            <a:ext cx="16916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files.vm.ru/photo/vecherka/2014/12/doc6i72lky1eig1ahyx71k0_800_480.jpg"/>
          <p:cNvPicPr/>
          <p:nvPr/>
        </p:nvPicPr>
        <p:blipFill>
          <a:blip r:embed="rId13" cstate="print"/>
          <a:srcRect l="6782" t="7292" r="5369"/>
          <a:stretch>
            <a:fillRect/>
          </a:stretch>
        </p:blipFill>
        <p:spPr bwMode="auto">
          <a:xfrm>
            <a:off x="107504" y="4869160"/>
            <a:ext cx="1629623" cy="161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ww.playcast.ru/uploads/2014/12/20/11179795.png"/>
          <p:cNvPicPr/>
          <p:nvPr/>
        </p:nvPicPr>
        <p:blipFill>
          <a:blip r:embed="rId14" cstate="print"/>
          <a:srcRect l="8969" r="10762"/>
          <a:stretch>
            <a:fillRect/>
          </a:stretch>
        </p:blipFill>
        <p:spPr bwMode="auto">
          <a:xfrm>
            <a:off x="2123728" y="4725144"/>
            <a:ext cx="1417091" cy="1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promros.ru/files/474/shutterstock_10014649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79912" y="4697760"/>
            <a:ext cx="16561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govorim.by/uploads/posts/picture/2014-03/13941267441.jpeg"/>
          <p:cNvPicPr/>
          <p:nvPr/>
        </p:nvPicPr>
        <p:blipFill>
          <a:blip r:embed="rId16" cstate="print"/>
          <a:srcRect l="4407" t="3831" r="3733" b="6363"/>
          <a:stretch>
            <a:fillRect/>
          </a:stretch>
        </p:blipFill>
        <p:spPr bwMode="auto">
          <a:xfrm>
            <a:off x="5652120" y="4797152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17" cstate="print">
            <a:lum bright="10000"/>
          </a:blip>
          <a:srcRect/>
          <a:stretch>
            <a:fillRect/>
          </a:stretch>
        </p:blipFill>
        <p:spPr bwMode="auto">
          <a:xfrm>
            <a:off x="7487816" y="5013176"/>
            <a:ext cx="1656184" cy="132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116632"/>
            <a:ext cx="17281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http://www.trendystickers.nl/dyn/images/products/3268-wallstickers.jpg"/>
          <p:cNvPicPr/>
          <p:nvPr/>
        </p:nvPicPr>
        <p:blipFill>
          <a:blip r:embed="rId2" cstate="print"/>
          <a:srcRect l="26778" r="24910"/>
          <a:stretch>
            <a:fillRect/>
          </a:stretch>
        </p:blipFill>
        <p:spPr bwMode="auto">
          <a:xfrm>
            <a:off x="395536" y="116632"/>
            <a:ext cx="11521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01.yapfiles.ru/files/1013643/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1524867" cy="17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elc-russia.ru/media/catalog/product/a/2/a2ea21caae2966d26a01da073f7ebfc7.jpg"/>
          <p:cNvPicPr/>
          <p:nvPr/>
        </p:nvPicPr>
        <p:blipFill>
          <a:blip r:embed="rId4" cstate="print"/>
          <a:srcRect l="19470" t="6098" r="15531" b="20579"/>
          <a:stretch>
            <a:fillRect/>
          </a:stretch>
        </p:blipFill>
        <p:spPr bwMode="auto">
          <a:xfrm>
            <a:off x="1979712" y="260648"/>
            <a:ext cx="1581012" cy="17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ya-fermer.ru/sites/default/files/svinina1_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04664"/>
            <a:ext cx="1505036" cy="15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koste-aleksandr.narod.ru/os180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7648" y="332656"/>
            <a:ext cx="1556840" cy="17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animalsadda.com/wp-content/uploads/2013/05/Bactrian-Camel-3.jpg"/>
          <p:cNvPicPr/>
          <p:nvPr/>
        </p:nvPicPr>
        <p:blipFill>
          <a:blip r:embed="rId7" cstate="print"/>
          <a:srcRect l="5921" t="3659" r="4124"/>
          <a:stretch>
            <a:fillRect/>
          </a:stretch>
        </p:blipFill>
        <p:spPr bwMode="auto">
          <a:xfrm>
            <a:off x="0" y="2636912"/>
            <a:ext cx="1817078" cy="17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tatic.my-shop.ru/product/3/182/1817745.jpg"/>
          <p:cNvPicPr/>
          <p:nvPr/>
        </p:nvPicPr>
        <p:blipFill>
          <a:blip r:embed="rId8" cstate="print"/>
          <a:srcRect l="4814" t="13126" r="4491" b="14680"/>
          <a:stretch>
            <a:fillRect/>
          </a:stretch>
        </p:blipFill>
        <p:spPr bwMode="auto">
          <a:xfrm>
            <a:off x="1907704" y="2636912"/>
            <a:ext cx="1626684" cy="143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rsirabbits.com/wp-content/uploads/2013/12/iStock_000015703610Large.jpg"/>
          <p:cNvPicPr/>
          <p:nvPr/>
        </p:nvPicPr>
        <p:blipFill>
          <a:blip r:embed="rId9" cstate="print"/>
          <a:srcRect l="6378" t="3153" r="6699" b="1802"/>
          <a:stretch>
            <a:fillRect/>
          </a:stretch>
        </p:blipFill>
        <p:spPr bwMode="auto">
          <a:xfrm>
            <a:off x="3707904" y="2636912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2492896"/>
            <a:ext cx="1394297" cy="190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clipart-db.ru/file_content/vector/animals_007.jpg"/>
          <p:cNvPicPr/>
          <p:nvPr/>
        </p:nvPicPr>
        <p:blipFill>
          <a:blip r:embed="rId11" cstate="print"/>
          <a:srcRect r="20038"/>
          <a:stretch>
            <a:fillRect/>
          </a:stretch>
        </p:blipFill>
        <p:spPr bwMode="auto">
          <a:xfrm>
            <a:off x="7524328" y="2780928"/>
            <a:ext cx="1440160" cy="140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2" cstate="print"/>
          <a:srcRect t="5738"/>
          <a:stretch>
            <a:fillRect/>
          </a:stretch>
        </p:blipFill>
        <p:spPr bwMode="auto">
          <a:xfrm>
            <a:off x="107504" y="4653136"/>
            <a:ext cx="1656184" cy="201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 l="6486"/>
          <a:stretch>
            <a:fillRect/>
          </a:stretch>
        </p:blipFill>
        <p:spPr bwMode="auto">
          <a:xfrm>
            <a:off x="1979712" y="4797152"/>
            <a:ext cx="1296144" cy="179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7904" y="5013176"/>
            <a:ext cx="1641090" cy="14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kidspressmagazine.com/wp-content/uploads/2014/04/dreamstime_xl_5207911-837x1024.jpg"/>
          <p:cNvPicPr/>
          <p:nvPr/>
        </p:nvPicPr>
        <p:blipFill>
          <a:blip r:embed="rId15" cstate="print"/>
          <a:srcRect l="18606" t="6587" r="18890"/>
          <a:stretch>
            <a:fillRect/>
          </a:stretch>
        </p:blipFill>
        <p:spPr bwMode="auto">
          <a:xfrm>
            <a:off x="5940152" y="4653136"/>
            <a:ext cx="1077362" cy="19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6" cstate="print"/>
          <a:srcRect l="11170" t="3785" r="10468" b="3493"/>
          <a:stretch>
            <a:fillRect/>
          </a:stretch>
        </p:blipFill>
        <p:spPr bwMode="auto">
          <a:xfrm>
            <a:off x="7812360" y="4653136"/>
            <a:ext cx="1022099" cy="202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20880" cy="609674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Дидактическая игра </a:t>
            </a:r>
            <a:r>
              <a:rPr lang="ru-RU" sz="2800" dirty="0" smtClean="0"/>
              <a:t>- прекрасное средство обучения и развития, используемого при усвоении любого программного материала. </a:t>
            </a:r>
            <a:br>
              <a:rPr lang="ru-RU" sz="2800" dirty="0" smtClean="0"/>
            </a:br>
            <a:r>
              <a:rPr lang="ru-RU" sz="2800" dirty="0" smtClean="0"/>
              <a:t>Существуют несколько видов дидактических игр.                                                                                 - НАСТОЛЬНО-ПЕЧАТНЫЕ - используются как наглядные пособия, направленные на развитие зрительной памяти и внимания.                                                                                           - ИГРЫ С ПРЕДМЕТАМИ ИЛИ ИГРУШКАМИ -направленные на развитие тактильных ощущений.                                             - СЛОВЕСНЫЕ ИГРЫ-способствуют развитию слуховой памяти, внимания, развитию связной речи.                                                                                                   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973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 descr="http://pixelbrush.ru/uploads/posts/2015-07/1436518951_acjorvutinhmugy.jpg"/>
          <p:cNvPicPr/>
          <p:nvPr/>
        </p:nvPicPr>
        <p:blipFill>
          <a:blip r:embed="rId2" cstate="print"/>
          <a:srcRect l="9872" t="14013" r="11411" b="9873"/>
          <a:stretch>
            <a:fillRect/>
          </a:stretch>
        </p:blipFill>
        <p:spPr bwMode="auto">
          <a:xfrm>
            <a:off x="179512" y="260648"/>
            <a:ext cx="1477814" cy="183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reviews.123rf.com/images/isselee/isselee0702/isselee070200153/757426-Tiger-sitting-in-front-of-a-white-background-All-my-pictures-are-taken-in-a-photo-studio-Stock-Photo.jpg"/>
          <p:cNvPicPr/>
          <p:nvPr/>
        </p:nvPicPr>
        <p:blipFill>
          <a:blip r:embed="rId3" cstate="print">
            <a:lum bright="10000"/>
          </a:blip>
          <a:srcRect l="19774" t="4233" b="3050"/>
          <a:stretch>
            <a:fillRect/>
          </a:stretch>
        </p:blipFill>
        <p:spPr bwMode="auto">
          <a:xfrm>
            <a:off x="2123728" y="188640"/>
            <a:ext cx="1224136" cy="191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coollady.ru/pic/0004/026/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6632"/>
            <a:ext cx="1590524" cy="194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4664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oser4u.com/AndreasAnimals/andreaanimal%20(131)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3965" y="0"/>
            <a:ext cx="1530035" cy="212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t="10426"/>
          <a:stretch>
            <a:fillRect/>
          </a:stretch>
        </p:blipFill>
        <p:spPr bwMode="auto">
          <a:xfrm>
            <a:off x="0" y="2852936"/>
            <a:ext cx="1763688" cy="100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2636912"/>
            <a:ext cx="1512168" cy="13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/>
          <a:srcRect l="26375" t="27655"/>
          <a:stretch>
            <a:fillRect/>
          </a:stretch>
        </p:blipFill>
        <p:spPr bwMode="auto">
          <a:xfrm>
            <a:off x="3707904" y="2693018"/>
            <a:ext cx="1723256" cy="13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5508104" y="2852936"/>
            <a:ext cx="1706989" cy="10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geoman.ru/books/item/f00/s00/z0000056/pic/0005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2564904"/>
            <a:ext cx="1574413" cy="1743100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869160"/>
            <a:ext cx="1285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7704" y="4941168"/>
            <a:ext cx="1697990" cy="137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7904" y="5157192"/>
            <a:ext cx="1691680" cy="97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5" cstate="print"/>
          <a:srcRect b="4225"/>
          <a:stretch>
            <a:fillRect/>
          </a:stretch>
        </p:blipFill>
        <p:spPr bwMode="auto">
          <a:xfrm>
            <a:off x="5580112" y="4869160"/>
            <a:ext cx="164429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Медвежий жир 1000мл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5013176"/>
            <a:ext cx="1763688" cy="1209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7" y="116632"/>
          <a:ext cx="8928989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8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0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2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2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7" descr="http://hide2myass.appspot.com/www.odonata.su/uploads/db/db_aXLx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548680"/>
            <a:ext cx="1368152" cy="1469432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79512" y="2708920"/>
            <a:ext cx="1744241" cy="135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im0-tub-ru.yandex.net/i?id=26c143c868bde04bcde1642be45117fa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97152"/>
            <a:ext cx="1637365" cy="1670113"/>
          </a:xfrm>
          <a:prstGeom prst="rect">
            <a:avLst/>
          </a:prstGeom>
          <a:noFill/>
        </p:spPr>
      </p:pic>
      <p:pic>
        <p:nvPicPr>
          <p:cNvPr id="8" name="Picture 11" descr="http://dotpic.ru/images/426059_zhuk-plavun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997251" y="891179"/>
            <a:ext cx="1477087" cy="936104"/>
          </a:xfrm>
          <a:prstGeom prst="rect">
            <a:avLst/>
          </a:prstGeom>
          <a:noFill/>
        </p:spPr>
      </p:pic>
      <p:pic>
        <p:nvPicPr>
          <p:cNvPr id="9" name="Picture 2" descr="http://s54.radikal.ru/i146/1104/eb/e4509318f6a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2996952"/>
            <a:ext cx="1563440" cy="93610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70281">
            <a:off x="2037831" y="5315982"/>
            <a:ext cx="1584183" cy="72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b="4950"/>
          <a:stretch>
            <a:fillRect/>
          </a:stretch>
        </p:blipFill>
        <p:spPr bwMode="auto">
          <a:xfrm>
            <a:off x="3779912" y="692696"/>
            <a:ext cx="169606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636912"/>
            <a:ext cx="1369056" cy="182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3851920" y="4941168"/>
            <a:ext cx="1649179" cy="156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5652120" y="548680"/>
            <a:ext cx="1512168" cy="152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6136" y="2780928"/>
            <a:ext cx="1357661" cy="137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https://agronet.ua/storage/web/source/images/semga-818-596x270-1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5085184"/>
            <a:ext cx="1703127" cy="1059583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80312" y="548680"/>
            <a:ext cx="16393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0312" y="2780928"/>
            <a:ext cx="1581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52320" y="4797152"/>
            <a:ext cx="14287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3" y="116632"/>
          <a:ext cx="8856984" cy="655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5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8838"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404664"/>
            <a:ext cx="11239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1620193" cy="14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23928" y="476672"/>
            <a:ext cx="148510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868144" y="332656"/>
            <a:ext cx="1237059" cy="188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b="4950"/>
          <a:stretch>
            <a:fillRect/>
          </a:stretch>
        </p:blipFill>
        <p:spPr bwMode="auto">
          <a:xfrm>
            <a:off x="7452320" y="692696"/>
            <a:ext cx="149652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924944"/>
            <a:ext cx="16525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001056" cy="2571768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Monotype Corsiva" pitchFamily="66" charset="0"/>
              </a:rPr>
              <a:t>СПАСИБО </a:t>
            </a:r>
            <a:br>
              <a:rPr lang="ru-RU" sz="6000" dirty="0" smtClean="0">
                <a:latin typeface="Monotype Corsiva" pitchFamily="66" charset="0"/>
              </a:rPr>
            </a:br>
            <a:r>
              <a:rPr lang="ru-RU" sz="6000" dirty="0" smtClean="0">
                <a:latin typeface="Monotype Corsiva" pitchFamily="66" charset="0"/>
              </a:rPr>
              <a:t>ЗА ВНИМАНИЕ</a:t>
            </a:r>
            <a:r>
              <a:rPr lang="ru-RU" sz="8000" dirty="0" smtClean="0">
                <a:latin typeface="Monotype Corsiva" pitchFamily="66" charset="0"/>
              </a:rPr>
              <a:t>!</a:t>
            </a:r>
            <a:endParaRPr lang="ru-RU" sz="8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61.beon.ru/69/4/870469/31/33576831/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http://www.playcast.ru/uploads/2014/12/05/10936346.png"/>
          <p:cNvPicPr>
            <a:picLocks noChangeAspect="1" noChangeArrowheads="1"/>
          </p:cNvPicPr>
          <p:nvPr/>
        </p:nvPicPr>
        <p:blipFill>
          <a:blip r:embed="rId3" cstate="print"/>
          <a:srcRect l="10051" r="45156"/>
          <a:stretch>
            <a:fillRect/>
          </a:stretch>
        </p:blipFill>
        <p:spPr bwMode="auto">
          <a:xfrm>
            <a:off x="0" y="0"/>
            <a:ext cx="4499992" cy="2605735"/>
          </a:xfrm>
          <a:prstGeom prst="rect">
            <a:avLst/>
          </a:prstGeom>
          <a:noFill/>
        </p:spPr>
      </p:pic>
      <p:pic>
        <p:nvPicPr>
          <p:cNvPr id="8" name="Рисунок 7" descr="http://www.playcast.ru/uploads/2016/03/19/1789516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131515"/>
            <a:ext cx="1431631" cy="172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-fotki.yandex.ru/get/6836/16969765.238/0_90f83_4bc59ca8_ori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1691680" cy="197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97958" y="188640"/>
            <a:ext cx="5809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мире животных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2204864"/>
            <a:ext cx="3891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Зоологическое лото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 descr="http://s01.yapfiles.ru/files/1013643/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492896"/>
            <a:ext cx="1524867" cy="17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mg-fotki.yandex.ru/get/4138/47407354.9ea/0_10ac77_291c0862_orig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15759" y="1052736"/>
            <a:ext cx="1728241" cy="131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animal-store.ru/img/2015/050204/395730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4576527"/>
            <a:ext cx="1656903" cy="228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www.playcast.ru/uploads/2015/07/21/14407032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5877272"/>
            <a:ext cx="2271426" cy="123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://www.poser4u.com/AndreasAnimals/andreaanimal%20(131)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2883686"/>
            <a:ext cx="2862748" cy="39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img-fotki.yandex.ru/get/9353/47407354.cc3/0_1354d5_d55d813_orig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3789040"/>
            <a:ext cx="257910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www.ya-fermer.ru/sites/default/files/svinina1_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5355125"/>
            <a:ext cx="1505036" cy="15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://www.playcast.ru/uploads/2015/10/05/15330310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4477415"/>
            <a:ext cx="2642645" cy="238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://www.playcast.ru/uploads/2015/10/03/15307084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1880" y="5733256"/>
            <a:ext cx="1498602" cy="10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http://img-fotki.yandex.ru/get/5807/svetlera.464/0_65da5_bf1fb1d6_orig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20" y="836712"/>
            <a:ext cx="1465016" cy="18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nikkograff.n.i.pic.centerblog.net/mlncnm3l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7380" y="4695142"/>
            <a:ext cx="1546620" cy="216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7166"/>
            <a:ext cx="8208912" cy="62151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Дидактическая игра - лото «В мире животных»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Игра познакомит детей с многообразием животного мира нашей планеты. Сформирует у детей интерес к животному миру.                                                                     ЗАДАЧИ: </a:t>
            </a:r>
            <a:br>
              <a:rPr lang="ru-RU" sz="2800" dirty="0" smtClean="0"/>
            </a:br>
            <a:r>
              <a:rPr lang="ru-RU" sz="2800" dirty="0" smtClean="0"/>
              <a:t>- развивать первоначальное представление о многообразии животного мира</a:t>
            </a:r>
            <a:br>
              <a:rPr lang="ru-RU" sz="2800" dirty="0" smtClean="0"/>
            </a:br>
            <a:r>
              <a:rPr lang="ru-RU" sz="2800" dirty="0" smtClean="0"/>
              <a:t>- развивать познавательный интерес детей к окружающему миру, внимание, воображение, память                                                                                     - воспитывать любознательность                                          - развивать связную речь детей                                          - расширить словарный запас детей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495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uzhuka.ru/_ld/110/17797090.jpg"/>
          <p:cNvPicPr>
            <a:picLocks noChangeAspect="1" noChangeArrowheads="1"/>
          </p:cNvPicPr>
          <p:nvPr/>
        </p:nvPicPr>
        <p:blipFill>
          <a:blip r:embed="rId3" cstate="print"/>
          <a:srcRect l="34250" b="33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6632"/>
          <a:ext cx="8964488" cy="6696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41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Описание игры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Правила игры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Игра состоит 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- из 10 больших карт: 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1. «Домашние питомцы»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2. «Животные холодных стран»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3. «Животные ферм»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4. «Животные жарких стран»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5. «Обитатели леса»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6. «Обитатели луга»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7. «Домашние птицы»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8. «Обитатели водоемов»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9. «Морские обитатели»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10. «Горные животные»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 и карт, которые нужно разрезать по чёрным линиям на 90 маленьких карточек.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   На больших карточках даны названия тех же животных, что изображены на маленьких карточках. 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Варианты игр: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Играть можно в стандартное лото от 1 до 4 человек.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Распечатайте листы с маленькими карточками в 2-м экземпляре и можно играть в мемори.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Используя карточки играть в игру «Цепочка памяти» — выложить в определенном порядке 3 или 4 карточки с животными или насекомыми на столе в ряд. Затем малышу нужно отвернуться, взрослый перемешивает карточки и просит ребенка выложить карточки в том порядке, в каком они были раньше.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Игра «Что пропало?» — выбрать и разложить на столе несколько карточек (4-5 штук), затем ребенок закрывает глаза или отворачивается, а взрослый прячет 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 карточку. Ребенок по памяти должен назвать какая карточка пропала.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Малышу очень понравится это развивающее лото «В мире животных» и он не раз будет просить Вас поиграть с ним.</a:t>
                      </a:r>
                    </a:p>
                    <a:p>
                      <a:pPr algn="ctr"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Играйте и развивайтесь с удовольствием!</a:t>
                      </a:r>
                    </a:p>
                    <a:p>
                      <a:pPr fontAlgn="base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 </a:t>
                      </a:r>
                      <a:endParaRPr lang="ru-RU" sz="1600" b="0" i="0" kern="1200" dirty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Рисунок 13" descr="http://landberry.ru/images/stati/derevo-dom.jpg"/>
          <p:cNvPicPr/>
          <p:nvPr/>
        </p:nvPicPr>
        <p:blipFill>
          <a:blip r:embed="rId2" cstate="print"/>
          <a:srcRect l="32721"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15816" y="4005064"/>
            <a:ext cx="330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Домашние питомцы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1600" dirty="0" smtClean="0"/>
                        <a:t>Аквариумные рыбки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 descr="http://www.playcast.ru/uploads/2016/03/19/178951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332656"/>
            <a:ext cx="1431631" cy="172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5807/svetlera.464/0_65da5_bf1fb1d6_or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1465016" cy="18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petsplus.ae/media/k2/items/cache/878af4972e07916863ae909a162bf74b_XL.jpg"/>
          <p:cNvPicPr/>
          <p:nvPr/>
        </p:nvPicPr>
        <p:blipFill>
          <a:blip r:embed="rId4" cstate="print"/>
          <a:srcRect t="4880" r="21927"/>
          <a:stretch>
            <a:fillRect/>
          </a:stretch>
        </p:blipFill>
        <p:spPr bwMode="auto">
          <a:xfrm>
            <a:off x="7380312" y="2636912"/>
            <a:ext cx="14401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725144"/>
            <a:ext cx="1626889" cy="180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clipartpanda.com/guinea-pig-clipart-c56a7bd580216907262d21e93e318754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869160"/>
            <a:ext cx="1513422" cy="142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boombob.ru/img/picture/Jun/17/9f437a988b2267887f8129a9561dbc3b/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085184"/>
            <a:ext cx="17281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animal-store.ru/img/2015/050321/2628227"/>
          <p:cNvPicPr/>
          <p:nvPr/>
        </p:nvPicPr>
        <p:blipFill>
          <a:blip r:embed="rId8" cstate="print"/>
          <a:srcRect l="5519" t="21111" r="4077" b="13704"/>
          <a:stretch>
            <a:fillRect/>
          </a:stretch>
        </p:blipFill>
        <p:spPr bwMode="auto">
          <a:xfrm>
            <a:off x="5508105" y="4869160"/>
            <a:ext cx="1728192" cy="12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31440">
            <a:off x="7520032" y="4785206"/>
            <a:ext cx="1582852" cy="11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landberry.ru/images/stati/derevo-dom.jpg"/>
          <p:cNvPicPr/>
          <p:nvPr/>
        </p:nvPicPr>
        <p:blipFill>
          <a:blip r:embed="rId10" cstate="print"/>
          <a:srcRect l="32721"/>
          <a:stretch>
            <a:fillRect/>
          </a:stretch>
        </p:blipFill>
        <p:spPr bwMode="auto">
          <a:xfrm>
            <a:off x="1835696" y="0"/>
            <a:ext cx="547260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15816" y="4005064"/>
            <a:ext cx="330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Домашние питомцы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116632"/>
            <a:ext cx="1548680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67544" y="1988840"/>
            <a:ext cx="912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Болонка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4221088"/>
            <a:ext cx="188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Волнистый попугай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956376" y="1988840"/>
            <a:ext cx="7414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Кошка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596336" y="4149080"/>
            <a:ext cx="1110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Канарейка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11560" y="6381328"/>
            <a:ext cx="727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Хомяк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979712" y="6381328"/>
            <a:ext cx="158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Морская свинка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923928" y="6309320"/>
            <a:ext cx="110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Черепаха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580112" y="6309320"/>
            <a:ext cx="151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Декоративный </a:t>
            </a:r>
          </a:p>
          <a:p>
            <a:pPr algn="ctr"/>
            <a:r>
              <a:rPr lang="ru-RU" sz="1600" dirty="0" smtClean="0"/>
              <a:t>кролик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Рисунок 6" descr="http://www.dream-wallpaper.com/free-wallpaper/travel-wallpaper/arctic-scenery-wallpaper/1920x1200/free-wallpaper-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7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987824" y="3429000"/>
            <a:ext cx="3247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Животные холодных стран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407</Words>
  <Application>Microsoft Office PowerPoint</Application>
  <PresentationFormat>Экран (4:3)</PresentationFormat>
  <Paragraphs>210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</vt:lpstr>
      <vt:lpstr>Monotype Corsiva</vt:lpstr>
      <vt:lpstr>Тема Office</vt:lpstr>
      <vt:lpstr>Ярмарка  дидактических игр  по развитию речи   воспитатель 2 младшей 1 группы Татьяна Васильевна Цветкова  апрель, 2018  </vt:lpstr>
      <vt:lpstr>Хорошая речь - важное условие развития личности ребёнка.  Речь необходимо формировать в комплексе с общим развитием ребёнка.  Успешнее это осуществлять используя игру.</vt:lpstr>
      <vt:lpstr>Дидактическая игра - прекрасное средство обучения и развития, используемого при усвоении любого программного материала.  Существуют несколько видов дидактических игр.                                                                                 - НАСТОЛЬНО-ПЕЧАТНЫЕ - используются как наглядные пособия, направленные на развитие зрительной памяти и внимания.                                                                                           - ИГРЫ С ПРЕДМЕТАМИ ИЛИ ИГРУШКАМИ -направленные на развитие тактильных ощущений.                                             - СЛОВЕСНЫЕ ИГРЫ-способствуют развитию слуховой памяти, внимания, развитию связной речи.                                                                                                      </vt:lpstr>
      <vt:lpstr>Презентация PowerPoint</vt:lpstr>
      <vt:lpstr>Дидактическая игра - лото «В мире животных»   Игра познакомит детей с многообразием животного мира нашей планеты. Сформирует у детей интерес к животному миру.                                                                     ЗАДАЧИ:  - развивать первоначальное представление о многообразии животного мира - развивать познавательный интерес детей к окружающему миру, внимание, воображение, память                                                                                     - воспитывать любознательность                                          - развивать связную речь детей                                          - расширить словарный запас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Sveta</dc:creator>
  <cp:lastModifiedBy>Пользователь</cp:lastModifiedBy>
  <cp:revision>134</cp:revision>
  <dcterms:created xsi:type="dcterms:W3CDTF">2016-08-01T13:38:45Z</dcterms:created>
  <dcterms:modified xsi:type="dcterms:W3CDTF">2018-04-23T17:50:30Z</dcterms:modified>
</cp:coreProperties>
</file>