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59" r:id="rId5"/>
    <p:sldId id="265" r:id="rId6"/>
    <p:sldId id="281" r:id="rId7"/>
    <p:sldId id="261" r:id="rId8"/>
    <p:sldId id="317" r:id="rId9"/>
    <p:sldId id="304" r:id="rId10"/>
    <p:sldId id="312" r:id="rId11"/>
    <p:sldId id="262" r:id="rId12"/>
    <p:sldId id="296" r:id="rId13"/>
    <p:sldId id="297" r:id="rId14"/>
    <p:sldId id="302" r:id="rId15"/>
    <p:sldId id="315" r:id="rId16"/>
    <p:sldId id="298" r:id="rId17"/>
    <p:sldId id="308" r:id="rId18"/>
    <p:sldId id="283" r:id="rId19"/>
    <p:sldId id="286" r:id="rId20"/>
    <p:sldId id="288" r:id="rId21"/>
    <p:sldId id="287" r:id="rId22"/>
    <p:sldId id="269" r:id="rId23"/>
    <p:sldId id="316" r:id="rId24"/>
    <p:sldId id="309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2BE"/>
    <a:srgbClr val="5C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2" autoAdjust="0"/>
    <p:restoredTop sz="93636" autoAdjust="0"/>
  </p:normalViewPr>
  <p:slideViewPr>
    <p:cSldViewPr>
      <p:cViewPr>
        <p:scale>
          <a:sx n="69" d="100"/>
          <a:sy n="69" d="100"/>
        </p:scale>
        <p:origin x="-63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 userDrawn="1"/>
        </p:nvSpPr>
        <p:spPr>
          <a:xfrm>
            <a:off x="986396" y="2249748"/>
            <a:ext cx="7272808" cy="3960440"/>
          </a:xfrm>
          <a:prstGeom prst="roundRect">
            <a:avLst/>
          </a:prstGeom>
          <a:blipFill dpi="0" rotWithShape="1">
            <a:blip r:embed="rId2" cstate="print">
              <a:alphaModFix amt="36000"/>
            </a:blip>
            <a:srcRect/>
            <a:stretch>
              <a:fillRect b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8" y="260648"/>
            <a:ext cx="5616624" cy="2376264"/>
          </a:xfrm>
          <a:prstGeom prst="rect">
            <a:avLst/>
          </a:prstGeom>
        </p:spPr>
      </p:pic>
      <p:sp>
        <p:nvSpPr>
          <p:cNvPr id="9" name="Рамка 8"/>
          <p:cNvSpPr/>
          <p:nvPr userDrawn="1"/>
        </p:nvSpPr>
        <p:spPr>
          <a:xfrm>
            <a:off x="251520" y="260648"/>
            <a:ext cx="8640960" cy="6336704"/>
          </a:xfrm>
          <a:prstGeom prst="frame">
            <a:avLst>
              <a:gd name="adj1" fmla="val 24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Рамка 7"/>
            <p:cNvSpPr/>
            <p:nvPr userDrawn="1"/>
          </p:nvSpPr>
          <p:spPr>
            <a:xfrm>
              <a:off x="107504" y="116632"/>
              <a:ext cx="8928992" cy="6624736"/>
            </a:xfrm>
            <a:prstGeom prst="frame">
              <a:avLst>
                <a:gd name="adj1" fmla="val 19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Рамка 6"/>
            <p:cNvSpPr/>
            <p:nvPr userDrawn="1"/>
          </p:nvSpPr>
          <p:spPr>
            <a:xfrm>
              <a:off x="0" y="0"/>
              <a:ext cx="9144000" cy="6858000"/>
            </a:xfrm>
            <a:prstGeom prst="frame">
              <a:avLst>
                <a:gd name="adj1" fmla="val 175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7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0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 userDrawn="1"/>
        </p:nvSpPr>
        <p:spPr>
          <a:xfrm>
            <a:off x="251520" y="260648"/>
            <a:ext cx="8640960" cy="6336704"/>
          </a:xfrm>
          <a:prstGeom prst="frame">
            <a:avLst>
              <a:gd name="adj1" fmla="val 24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Рамка 9"/>
            <p:cNvSpPr/>
            <p:nvPr userDrawn="1"/>
          </p:nvSpPr>
          <p:spPr>
            <a:xfrm>
              <a:off x="107504" y="116632"/>
              <a:ext cx="8928992" cy="6624736"/>
            </a:xfrm>
            <a:prstGeom prst="frame">
              <a:avLst>
                <a:gd name="adj1" fmla="val 19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Рамка 10"/>
            <p:cNvSpPr/>
            <p:nvPr userDrawn="1"/>
          </p:nvSpPr>
          <p:spPr>
            <a:xfrm>
              <a:off x="0" y="0"/>
              <a:ext cx="9144000" cy="6858000"/>
            </a:xfrm>
            <a:prstGeom prst="frame">
              <a:avLst>
                <a:gd name="adj1" fmla="val 175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0" y="4710459"/>
            <a:ext cx="16637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7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2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9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5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47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1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31683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C00000"/>
                </a:solidFill>
                <a:latin typeface="a_BodoniNova"/>
              </a:rPr>
              <a:t> </a:t>
            </a:r>
            <a:br>
              <a:rPr lang="ru-RU" sz="4800" b="1" dirty="0" smtClean="0">
                <a:solidFill>
                  <a:srgbClr val="C00000"/>
                </a:solidFill>
                <a:latin typeface="a_BodoniNova"/>
              </a:rPr>
            </a:br>
            <a:r>
              <a:rPr lang="ru-RU" sz="4800" b="1" dirty="0" smtClean="0">
                <a:solidFill>
                  <a:srgbClr val="C00000"/>
                </a:solidFill>
                <a:latin typeface="a_BodoniNova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_BodoniNova"/>
              </a:rPr>
            </a:br>
            <a:r>
              <a:rPr lang="ru-RU" sz="4800" b="1" dirty="0" smtClean="0">
                <a:solidFill>
                  <a:srgbClr val="C00000"/>
                </a:solidFill>
                <a:latin typeface="a_BodoniNova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_BodoniNova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_BodoniNova"/>
              </a:rPr>
              <a:t>Проектная работа</a:t>
            </a:r>
            <a:r>
              <a:rPr lang="ru-RU" sz="4800" b="1" dirty="0" smtClean="0">
                <a:latin typeface="a_BodoniNova"/>
              </a:rPr>
              <a:t>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>
                <a:solidFill>
                  <a:srgbClr val="FF0000"/>
                </a:solidFill>
                <a:latin typeface="a_BodoniNova" pitchFamily="18" charset="-52"/>
              </a:rPr>
              <a:t>«Мы живём в России»</a:t>
            </a:r>
            <a:r>
              <a:rPr lang="ru-RU" sz="4800" b="1" dirty="0" smtClean="0">
                <a:solidFill>
                  <a:srgbClr val="C00000"/>
                </a:solidFill>
                <a:latin typeface="a_BodoniNova" pitchFamily="18" charset="-52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_BodoniNova" pitchFamily="18" charset="-52"/>
              </a:rPr>
            </a:br>
            <a:r>
              <a:rPr lang="ru-RU" sz="2000" dirty="0" smtClean="0">
                <a:solidFill>
                  <a:srgbClr val="002060"/>
                </a:solidFill>
                <a:latin typeface="a_BodoniNova" pitchFamily="18" charset="-52"/>
              </a:rPr>
              <a:t>             </a:t>
            </a:r>
            <a:r>
              <a:rPr lang="ru-RU" sz="2000" b="1" dirty="0" smtClean="0">
                <a:solidFill>
                  <a:srgbClr val="002060"/>
                </a:solidFill>
                <a:latin typeface="a_BodoniNova"/>
              </a:rPr>
              <a:t>Выполнили: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            учащиеся 3а: Деревянных Глеб, Джафарова Сабина</a:t>
            </a:r>
            <a:br>
              <a:rPr lang="ru-RU" sz="2000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учащиеся 5а класса: </a:t>
            </a:r>
            <a:r>
              <a:rPr lang="ru-RU" sz="2000" dirty="0" err="1" smtClean="0">
                <a:solidFill>
                  <a:srgbClr val="002060"/>
                </a:solidFill>
                <a:latin typeface="a_BodoniNova"/>
              </a:rPr>
              <a:t>Моял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_BodoniNova"/>
              </a:rPr>
              <a:t>Стэфания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a_BodoniNova"/>
              </a:rPr>
              <a:t>Чагина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 Елена          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          </a:t>
            </a:r>
            <a:r>
              <a:rPr lang="ru-RU" sz="2000" b="1" dirty="0" smtClean="0">
                <a:solidFill>
                  <a:srgbClr val="002060"/>
                </a:solidFill>
              </a:rPr>
              <a:t>Руководитель  проекта: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   </a:t>
            </a:r>
            <a:r>
              <a:rPr lang="ru-RU" sz="2000" b="1" dirty="0">
                <a:solidFill>
                  <a:srgbClr val="002060"/>
                </a:solidFill>
              </a:rPr>
              <a:t>Закирова Юлия </a:t>
            </a:r>
            <a:r>
              <a:rPr lang="ru-RU" sz="2000" b="1" dirty="0" err="1">
                <a:solidFill>
                  <a:srgbClr val="002060"/>
                </a:solidFill>
              </a:rPr>
              <a:t>Рамиловна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Кудряшова </a:t>
            </a:r>
            <a:r>
              <a:rPr lang="ru-RU" sz="2000" b="1" dirty="0" smtClean="0">
                <a:solidFill>
                  <a:srgbClr val="002060"/>
                </a:solidFill>
              </a:rPr>
              <a:t>Светлана </a:t>
            </a:r>
            <a:r>
              <a:rPr lang="ru-RU" sz="2000" b="1" dirty="0" smtClean="0">
                <a:solidFill>
                  <a:srgbClr val="002060"/>
                </a:solidFill>
              </a:rPr>
              <a:t>Николаевна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Губкинский, 2018г.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</a:rPr>
              <a:t/>
            </a:r>
            <a:br>
              <a:rPr lang="ru-RU" sz="2200" dirty="0" smtClean="0">
                <a:solidFill>
                  <a:srgbClr val="002060"/>
                </a:solidFill>
              </a:rPr>
            </a:br>
            <a:r>
              <a:rPr lang="ru-RU" sz="2200" dirty="0" smtClean="0"/>
              <a:t> </a:t>
            </a:r>
            <a:br>
              <a:rPr lang="ru-RU" sz="2200" dirty="0" smtClean="0"/>
            </a:br>
            <a:r>
              <a:rPr lang="ru-RU" sz="1800" b="1" dirty="0" smtClean="0"/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latin typeface="a_BodoniNova"/>
              </a:rPr>
              <a:t/>
            </a:r>
            <a:br>
              <a:rPr lang="ru-RU" sz="2000" b="1" dirty="0" smtClean="0">
                <a:latin typeface="a_BodoniNova"/>
              </a:rPr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b="1" dirty="0">
              <a:solidFill>
                <a:srgbClr val="C00000"/>
              </a:solidFill>
              <a:latin typeface="a_BodoniNova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6643702" y="6165168"/>
            <a:ext cx="1312674" cy="49914"/>
          </a:xfrm>
        </p:spPr>
        <p:txBody>
          <a:bodyPr>
            <a:normAutofit fontScale="25000" lnSpcReduction="20000"/>
          </a:bodyPr>
          <a:lstStyle/>
          <a:p>
            <a:pPr algn="r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 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>
                <a:solidFill>
                  <a:srgbClr val="FF0000"/>
                </a:solidFill>
              </a:rPr>
              <a:t>С</a:t>
            </a:r>
            <a:r>
              <a:rPr lang="ru-RU" sz="3600" b="1" dirty="0" smtClean="0">
                <a:solidFill>
                  <a:srgbClr val="FF0000"/>
                </a:solidFill>
              </a:rPr>
              <a:t>бор информации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энциклопедиях, книгах, интернете  мы собирали информацию о животном и растительном мире.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Н</a:t>
            </a:r>
            <a:r>
              <a:rPr lang="ru-RU" sz="2800" b="1" dirty="0" smtClean="0">
                <a:solidFill>
                  <a:srgbClr val="002060"/>
                </a:solidFill>
              </a:rPr>
              <a:t>а кружке «Я познаю мир» 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классных часах мы беседовали о нашей многонациональной  Родине, о культуре народов, проживающих в нашей стране.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интернете и у своих родителей узнавали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 национальных праздниках, о традициях своего народа и  делились этими знаниями с  одноклассниками. 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4553" y="1363933"/>
            <a:ext cx="5421238" cy="30305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b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n>
                <a:solidFill>
                  <a:schemeClr val="bg2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Илюша\Desktop\Фото для презентации Россия\IMG_00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20" y="4238755"/>
            <a:ext cx="3214710" cy="2143140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786447" y="4357694"/>
            <a:ext cx="2928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«Найди герб Российской Федерации»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857628"/>
            <a:ext cx="185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Пазлы</a:t>
            </a:r>
            <a:endParaRPr lang="ru-RU" sz="3600" dirty="0"/>
          </a:p>
        </p:txBody>
      </p:sp>
      <p:pic>
        <p:nvPicPr>
          <p:cNvPr id="8" name="Picture 2" descr="F:\фотогр\IMG_0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328" y="1913141"/>
            <a:ext cx="3429024" cy="2571768"/>
          </a:xfrm>
          <a:prstGeom prst="rect">
            <a:avLst/>
          </a:prstGeom>
          <a:noFill/>
        </p:spPr>
      </p:pic>
      <p:pic>
        <p:nvPicPr>
          <p:cNvPr id="10" name="Picture 2" descr="F:\фотогр\IMG_0926.JPG"/>
          <p:cNvPicPr>
            <a:picLocks noChangeAspect="1" noChangeArrowheads="1"/>
          </p:cNvPicPr>
          <p:nvPr/>
        </p:nvPicPr>
        <p:blipFill>
          <a:blip r:embed="rId4" cstate="print"/>
          <a:srcRect l="6618"/>
          <a:stretch>
            <a:fillRect/>
          </a:stretch>
        </p:blipFill>
        <p:spPr bwMode="auto">
          <a:xfrm rot="5400000">
            <a:off x="580658" y="937857"/>
            <a:ext cx="3238524" cy="260101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00430" y="1071546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47667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dirty="0">
                <a:ln>
                  <a:solidFill>
                    <a:srgbClr val="EEECE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Символика РФ</a:t>
            </a:r>
          </a:p>
        </p:txBody>
      </p:sp>
    </p:spTree>
    <p:extLst>
      <p:ext uri="{BB962C8B-B14F-4D97-AF65-F5344CB8AC3E}">
        <p14:creationId xmlns:p14="http://schemas.microsoft.com/office/powerpoint/2010/main" val="27298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Игры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«Найди флаг  России».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4" descr="F:\фотогр\IMG_0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28934"/>
            <a:ext cx="4483650" cy="3357235"/>
          </a:xfrm>
          <a:prstGeom prst="rect">
            <a:avLst/>
          </a:prstGeom>
          <a:noFill/>
        </p:spPr>
      </p:pic>
      <p:pic>
        <p:nvPicPr>
          <p:cNvPr id="7" name="Picture 4" descr="F:\фотогр\IMG_0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4143404" cy="3107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29642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Кто является президентом России?</a:t>
            </a:r>
            <a:endParaRPr lang="ru-RU" dirty="0"/>
          </a:p>
        </p:txBody>
      </p:sp>
      <p:pic>
        <p:nvPicPr>
          <p:cNvPr id="5" name="Picture 3" descr="F:\фотогр\IMG_0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8001056" cy="573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8796120" cy="136815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F02BE"/>
                </a:solidFill>
                <a:latin typeface="a_BodoniNova"/>
              </a:rPr>
              <a:t/>
            </a:r>
            <a:br>
              <a:rPr lang="ru-RU" sz="3600" b="1" dirty="0">
                <a:solidFill>
                  <a:srgbClr val="0F02BE"/>
                </a:solidFill>
                <a:latin typeface="a_BodoniNova"/>
              </a:rPr>
            </a:br>
            <a:r>
              <a:rPr lang="ru-RU" sz="3600" b="1" dirty="0" smtClean="0">
                <a:solidFill>
                  <a:srgbClr val="0F02BE"/>
                </a:solidFill>
                <a:latin typeface="a_BodoniNova"/>
              </a:rPr>
              <a:t>            </a:t>
            </a:r>
            <a:r>
              <a:rPr lang="ru-RU" sz="3100" b="1" dirty="0" smtClean="0">
                <a:solidFill>
                  <a:srgbClr val="FF0000"/>
                </a:solidFill>
                <a:latin typeface="a_BodoniNova"/>
              </a:rPr>
              <a:t>Карта ЯНАО</a:t>
            </a:r>
            <a:r>
              <a:rPr lang="ru-RU" sz="3100" b="1" dirty="0" smtClean="0">
                <a:solidFill>
                  <a:srgbClr val="0F02BE"/>
                </a:solidFill>
                <a:latin typeface="a_BodoniNova"/>
              </a:rPr>
              <a:t/>
            </a:r>
            <a:br>
              <a:rPr lang="ru-RU" sz="3100" b="1" dirty="0" smtClean="0">
                <a:solidFill>
                  <a:srgbClr val="0F02BE"/>
                </a:solidFill>
                <a:latin typeface="a_BodoniNova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_BodoniNova"/>
              </a:rPr>
              <a:t>(знакомство с городами округа     </a:t>
            </a:r>
            <a:br>
              <a:rPr lang="ru-RU" sz="3100" b="1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_BodoniNova"/>
              </a:rPr>
              <a:t>                    и гербами городов) </a:t>
            </a:r>
            <a:endParaRPr lang="ru-RU" sz="3100" b="1" dirty="0">
              <a:solidFill>
                <a:srgbClr val="002060"/>
              </a:solidFill>
              <a:latin typeface="a_BodoniNova"/>
            </a:endParaRPr>
          </a:p>
        </p:txBody>
      </p:sp>
      <p:pic>
        <p:nvPicPr>
          <p:cNvPr id="7170" name="Picture 2" descr="F:\фотогр\IMG_0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385454"/>
            <a:ext cx="4619657" cy="346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:\фотогр\IMG_0917.JPG"/>
          <p:cNvPicPr>
            <a:picLocks noChangeAspect="1" noChangeArrowheads="1"/>
          </p:cNvPicPr>
          <p:nvPr/>
        </p:nvPicPr>
        <p:blipFill>
          <a:blip r:embed="rId3" cstate="print"/>
          <a:srcRect l="13125"/>
          <a:stretch>
            <a:fillRect/>
          </a:stretch>
        </p:blipFill>
        <p:spPr bwMode="auto">
          <a:xfrm rot="5400000">
            <a:off x="265722" y="3117466"/>
            <a:ext cx="4006561" cy="345890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4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13529"/>
          <a:stretch/>
        </p:blipFill>
        <p:spPr bwMode="auto">
          <a:xfrm>
            <a:off x="1331640" y="404664"/>
            <a:ext cx="658905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:\фотогр\IMG_0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6729" y="1484784"/>
            <a:ext cx="4381531" cy="2988111"/>
          </a:xfrm>
          <a:prstGeom prst="rect">
            <a:avLst/>
          </a:prstGeom>
          <a:noFill/>
        </p:spPr>
      </p:pic>
      <p:pic>
        <p:nvPicPr>
          <p:cNvPr id="9" name="Picture 3" descr="F:\фотогр\IMG_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17031"/>
            <a:ext cx="4586728" cy="31441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08720"/>
            <a:ext cx="4286280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Игра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_BodoniNova"/>
              </a:rPr>
              <a:t>«Найди герб </a:t>
            </a:r>
            <a:br>
              <a:rPr lang="ru-RU" sz="3600" b="1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_BodoniNova"/>
              </a:rPr>
              <a:t>г. Губкинский»,</a:t>
            </a:r>
            <a:br>
              <a:rPr lang="ru-RU" sz="3600" b="1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_BodoniNova"/>
              </a:rPr>
              <a:t>Игра</a:t>
            </a:r>
            <a:br>
              <a:rPr lang="ru-RU" sz="3200" b="1" dirty="0" smtClean="0">
                <a:solidFill>
                  <a:srgbClr val="FF0000"/>
                </a:solidFill>
                <a:latin typeface="a_BodoniNova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_BodoniNova"/>
              </a:rPr>
              <a:t> «Определи герб и флаг России, ЯНАО и </a:t>
            </a:r>
            <a:r>
              <a:rPr lang="ru-RU" sz="3200" b="1" dirty="0" err="1" smtClean="0">
                <a:solidFill>
                  <a:srgbClr val="002060"/>
                </a:solidFill>
                <a:latin typeface="a_BodoniNova"/>
              </a:rPr>
              <a:t>г.Губкинский</a:t>
            </a:r>
            <a:r>
              <a:rPr lang="ru-RU" sz="3200" b="1" dirty="0" smtClean="0">
                <a:solidFill>
                  <a:srgbClr val="002060"/>
                </a:solidFill>
                <a:latin typeface="a_BodoniNova"/>
              </a:rPr>
              <a:t>».</a:t>
            </a:r>
            <a:endParaRPr lang="ru-RU" sz="3200" b="1" dirty="0">
              <a:solidFill>
                <a:srgbClr val="002060"/>
              </a:solidFill>
              <a:latin typeface="a_BodoniNov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" y="0"/>
            <a:ext cx="9144000" cy="128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карте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smtClean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Путешествие по России»</a:t>
            </a:r>
            <a:endParaRPr lang="ru-RU" sz="4000" b="1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2058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/>
          </a:p>
          <a:p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lvl="0" indent="0">
              <a:spcBef>
                <a:spcPts val="0"/>
              </a:spcBef>
              <a:buNone/>
            </a:pP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6" name="Рисунок 5" descr="C:\Users\Илюша\Desktop\Фото Россия добавить\IMG_00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3615"/>
          <a:stretch/>
        </p:blipFill>
        <p:spPr bwMode="auto">
          <a:xfrm>
            <a:off x="2285984" y="1725963"/>
            <a:ext cx="6429420" cy="4450719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1472" y="5715017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Картинка 22 из 120999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283968" y="116633"/>
            <a:ext cx="4752528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1272" name="Picture 8" descr="Картинка 219 из 12099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H="1">
            <a:off x="107504" y="116632"/>
            <a:ext cx="4032448" cy="6624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98" y="3204262"/>
            <a:ext cx="4890086" cy="368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179512" y="6021288"/>
            <a:ext cx="4104456" cy="677700"/>
          </a:xfrm>
          <a:prstGeom prst="cloud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Русская Масленица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1968" y="285728"/>
            <a:ext cx="4572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Картинка 125 из 70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flipH="1">
            <a:off x="107504" y="116632"/>
            <a:ext cx="4392488" cy="6624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3318" name="Picture 6" descr="Картинка 132 из 708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44008" y="116632"/>
            <a:ext cx="4385692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3320" name="Picture 8" descr="Картинка 43 из 70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44008" y="3429000"/>
            <a:ext cx="4385692" cy="33123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0" name="Облако 9"/>
          <p:cNvSpPr/>
          <p:nvPr/>
        </p:nvSpPr>
        <p:spPr>
          <a:xfrm>
            <a:off x="116172" y="5720798"/>
            <a:ext cx="4527836" cy="1020570"/>
          </a:xfrm>
          <a:prstGeom prst="cloud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Бурятский праздник Сурхарбан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931224" cy="547260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b="1" dirty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школьной олимпиады</a:t>
            </a:r>
            <a:br>
              <a:rPr lang="ru-RU" b="1" dirty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«Что я знаю о России</a:t>
            </a: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показал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недостаточный объём знаний</a:t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обучающихся о своей Родине.</a:t>
            </a: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1152128" cy="5589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	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Ненецкий  «День оленевода»</a:t>
            </a:r>
            <a:endParaRPr lang="ru-RU" dirty="0"/>
          </a:p>
        </p:txBody>
      </p:sp>
      <p:pic>
        <p:nvPicPr>
          <p:cNvPr id="6147" name="Picture 3" descr="C:\Users\User\Downloads\dsc8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1426"/>
            <a:ext cx="4061358" cy="29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ownloads\064_Салехард_День_оленеводов_by_Anatoly_Strunin_20130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30" y="1277614"/>
            <a:ext cx="3978190" cy="279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9814" r="5139" b="6111"/>
          <a:stretch/>
        </p:blipFill>
        <p:spPr bwMode="auto">
          <a:xfrm>
            <a:off x="2766260" y="3913212"/>
            <a:ext cx="409842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а 14 из 2923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116633"/>
            <a:ext cx="4752528" cy="33959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2292" name="Picture 4" descr="Картинка 1 из 29238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7505" y="3662299"/>
            <a:ext cx="4752527" cy="3079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2294" name="Picture 6" descr="Картинка 21 из 2923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004048" y="116633"/>
            <a:ext cx="4049717" cy="662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0" name="Облако 9"/>
          <p:cNvSpPr/>
          <p:nvPr/>
        </p:nvSpPr>
        <p:spPr>
          <a:xfrm>
            <a:off x="4644008" y="5589240"/>
            <a:ext cx="4320480" cy="1008112"/>
          </a:xfrm>
          <a:prstGeom prst="cloud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Татарский праздник Сабантуй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n>
                  <a:solidFill>
                    <a:schemeClr val="bg2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Животный и растительный мир</a:t>
            </a:r>
            <a:endParaRPr lang="ru-RU" sz="4000" dirty="0">
              <a:ln>
                <a:solidFill>
                  <a:schemeClr val="bg2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363881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L:\Фото добавить еще\IMG_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664296" cy="2085968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95" y="1370294"/>
            <a:ext cx="2601154" cy="1951206"/>
          </a:xfrm>
          <a:prstGeom prst="roundRect">
            <a:avLst>
              <a:gd name="adj" fmla="val 16667"/>
            </a:avLst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 descr="J:\фото проект Ю Р\best_animal_pics_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90938"/>
            <a:ext cx="2376265" cy="1768619"/>
          </a:xfrm>
          <a:prstGeom prst="rect">
            <a:avLst/>
          </a:prstGeom>
          <a:ln w="38100" cap="sq">
            <a:solidFill>
              <a:srgbClr val="0F02B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фото проект Ю Р\best_animal_pics_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93" y="1370294"/>
            <a:ext cx="2350609" cy="1571550"/>
          </a:xfrm>
          <a:prstGeom prst="rect">
            <a:avLst/>
          </a:prstGeom>
          <a:ln w="38100">
            <a:solidFill>
              <a:srgbClr val="0F02BE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12671" r="5900" b="5007"/>
          <a:stretch/>
        </p:blipFill>
        <p:spPr bwMode="auto">
          <a:xfrm>
            <a:off x="81923" y="4240602"/>
            <a:ext cx="3579553" cy="246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J:\фото проект Ю Р\best_animal_pics_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90348"/>
            <a:ext cx="3209067" cy="2642908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892" y="133072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Природа родного края</a:t>
            </a:r>
            <a:endParaRPr lang="ru-RU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76" y="4401986"/>
            <a:ext cx="3033266" cy="22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77" y="1196751"/>
            <a:ext cx="3988325" cy="29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44" y="3641781"/>
            <a:ext cx="4000260" cy="30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29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закрепления знаний играли в </a:t>
            </a:r>
            <a:r>
              <a:rPr lang="ru-RU" dirty="0" smtClean="0">
                <a:solidFill>
                  <a:srgbClr val="FF0000"/>
                </a:solidFill>
              </a:rPr>
              <a:t>игру-викторину «Россия»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4" name="Picture 4" descr="F:\фотогр\IMG_0929.JPG"/>
          <p:cNvPicPr>
            <a:picLocks noChangeAspect="1" noChangeArrowheads="1"/>
          </p:cNvPicPr>
          <p:nvPr/>
        </p:nvPicPr>
        <p:blipFill>
          <a:blip r:embed="rId2" cstate="print"/>
          <a:srcRect t="11615" b="7575"/>
          <a:stretch>
            <a:fillRect/>
          </a:stretch>
        </p:blipFill>
        <p:spPr bwMode="auto">
          <a:xfrm>
            <a:off x="1142976" y="1285860"/>
            <a:ext cx="6643734" cy="5368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 – заключительный</a:t>
            </a:r>
            <a:endParaRPr lang="ru-RU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908720"/>
            <a:ext cx="8229600" cy="5328592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endParaRPr lang="ru-RU" sz="1400" dirty="0" smtClean="0"/>
          </a:p>
          <a:p>
            <a:pPr lvl="0">
              <a:buNone/>
            </a:pP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 </a:t>
            </a:r>
            <a:r>
              <a:rPr lang="ru-RU" sz="36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нашего </a:t>
            </a: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 –</a:t>
            </a:r>
          </a:p>
          <a:p>
            <a:pPr marL="74295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1.Фильм  «Ах Россия, Россия, одна ты  такая!»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Газета «Мой дом -  Россия».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Набор дидактических игр.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4.Сборники  пословиц и поговорок о Родине,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загадок о животных и растениях.</a:t>
            </a:r>
          </a:p>
          <a:p>
            <a:pPr marL="742950" lvl="0" indent="-74295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Надеемся, что весь собранный нами</a:t>
            </a:r>
          </a:p>
          <a:p>
            <a:pPr marL="742950" lvl="0" indent="-74295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материал будет полезен учащимся!</a:t>
            </a:r>
          </a:p>
        </p:txBody>
      </p:sp>
    </p:spTree>
    <p:extLst>
      <p:ext uri="{BB962C8B-B14F-4D97-AF65-F5344CB8AC3E}">
        <p14:creationId xmlns:p14="http://schemas.microsoft.com/office/powerpoint/2010/main" val="21816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ru-RU" dirty="0" smtClean="0">
                <a:ln>
                  <a:solidFill>
                    <a:schemeClr val="bg1"/>
                  </a:solidFill>
                </a:ln>
              </a:rPr>
            </a:br>
            <a:r>
              <a:rPr lang="ru-RU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4546" y="1916831"/>
            <a:ext cx="6472254" cy="351243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4800" dirty="0" smtClean="0"/>
          </a:p>
          <a:p>
            <a:pPr marL="0" indent="0" algn="ctr">
              <a:buNone/>
            </a:pPr>
            <a:r>
              <a:rPr lang="ru-RU" sz="7000" dirty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7000" dirty="0" smtClean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знать и собрать</a:t>
            </a:r>
            <a:endParaRPr lang="ru-RU" sz="7000" dirty="0">
              <a:solidFill>
                <a:srgbClr val="0F02B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7000" dirty="0" smtClean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 как можно больше информации </a:t>
            </a:r>
          </a:p>
          <a:p>
            <a:pPr marL="0" indent="0" algn="ctr">
              <a:buNone/>
            </a:pPr>
            <a:r>
              <a:rPr lang="ru-RU" sz="7000" dirty="0" smtClean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о нашей Родине - России.</a:t>
            </a:r>
            <a:endParaRPr lang="ru-RU" sz="7000" dirty="0">
              <a:solidFill>
                <a:srgbClr val="0F02B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850106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857364"/>
            <a:ext cx="2266012" cy="5909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государственной символике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0246" y="5675312"/>
            <a:ext cx="2354130" cy="5040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Узнать</a:t>
            </a:r>
            <a:r>
              <a:rPr lang="ru-RU" sz="3600" b="1" dirty="0" smtClean="0"/>
              <a:t>: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3189" y="4196356"/>
            <a:ext cx="1296144" cy="4449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городах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3189" y="3293438"/>
            <a:ext cx="2142784" cy="7133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государственных праздниках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560392"/>
            <a:ext cx="2520280" cy="6206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многонациональном народе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2143116"/>
            <a:ext cx="2304256" cy="637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 устном народном творчестве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6512" y="3143248"/>
            <a:ext cx="2160240" cy="60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животном и растительном мире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 descr="http://xn----2014-2nfabjsnk6b7akj1ab0a0byhy4wqc.xn--80aace3aglke1b4ed7bzb.xn--p1ai/content/news/1417158949_177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63" y="3795795"/>
            <a:ext cx="2529416" cy="204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theinternaut.files.wordpress.com/2013/05/questionmarkred.png?w=143&amp;h=1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24" y="2917427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 rot="19204641">
            <a:off x="4755090" y="423783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134376" y="34839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20487267">
            <a:off x="5160178" y="2821579"/>
            <a:ext cx="1022097" cy="513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6200000">
            <a:off x="3983536" y="21040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9903667">
            <a:off x="2932971" y="36293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1790732">
            <a:off x="2885367" y="29646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4065277"/>
            <a:ext cx="2167136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символике городов  ЯНАО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371858">
            <a:off x="4906031" y="41109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671228" y="4989377"/>
            <a:ext cx="2167136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городе в котором мы живем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86512" y="1320499"/>
            <a:ext cx="2266012" cy="5909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Губкинский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54234" y="497584"/>
            <a:ext cx="2860840" cy="85971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Российская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Федерация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5786" y="1214422"/>
            <a:ext cx="2266012" cy="5909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ЯНАО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306">
            <a:off x="3203027" y="2100322"/>
            <a:ext cx="963613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трелка вправо 28"/>
          <p:cNvSpPr/>
          <p:nvPr/>
        </p:nvSpPr>
        <p:spPr>
          <a:xfrm rot="18710902">
            <a:off x="4749018" y="2208673"/>
            <a:ext cx="1047237" cy="557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im3-tub-ru.yandex.net/i?id=3a6528dad2137d2a19b617aa62827652&amp;n=33&amp;h=215&amp;w=32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286256"/>
            <a:ext cx="330153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2123728" y="785794"/>
            <a:ext cx="6448800" cy="3075254"/>
          </a:xfrm>
          <a:prstGeom prst="wedgeEllipseCallou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Мы предполагаем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что, чем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больше информации мы соберём о нашей стране, тем </a:t>
            </a:r>
            <a:r>
              <a:rPr kumimoji="0" lang="ru-RU" sz="2800" b="1" i="1" u="sng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больше 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будут знать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России дети нашей школы!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rgbClr val="0F02B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этап – предварительный</a:t>
            </a:r>
            <a:endParaRPr lang="ru-RU" dirty="0">
              <a:ln w="18000">
                <a:solidFill>
                  <a:schemeClr val="bg2"/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901014" cy="4525963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Формулировка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проблемы.</a:t>
            </a:r>
          </a:p>
          <a:p>
            <a:pPr marL="514350" lvl="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Формулировка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Планирование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работы.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1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4000" b="1" dirty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этап – основной</a:t>
            </a:r>
            <a:endParaRPr lang="ru-RU" dirty="0">
              <a:ln w="18000">
                <a:solidFill>
                  <a:schemeClr val="bg2"/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501518"/>
            <a:ext cx="26638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596" y="1000108"/>
            <a:ext cx="8286808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1.Сбор информации о Родине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(о стране, об округе, о городе).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2.Изготовление развивающих игр. 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Изготовление сборников  пословиц и поговорок о Родине, загадок о животных и растениях.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Изготовление газеты «Мой дом -  Россия».</a:t>
            </a:r>
          </a:p>
          <a:p>
            <a:pPr marL="742950" lvl="0" indent="-742950"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5. Изготовление видеофильма         </a:t>
            </a:r>
          </a:p>
          <a:p>
            <a:pPr marL="742950" lvl="0" indent="-742950"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«Ах, Россия, Россия, одна ты  такая!»</a:t>
            </a:r>
          </a:p>
          <a:p>
            <a:pPr marL="742950" lvl="0" indent="-742950"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lvl="0"/>
            <a:endParaRPr lang="ru-R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4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389596" cy="1214446"/>
          </a:xfrm>
        </p:spPr>
        <p:txBody>
          <a:bodyPr>
            <a:normAutofit fontScale="90000"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Развивающие  </a:t>
            </a: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- </a:t>
            </a:r>
            <a:r>
              <a:rPr lang="ru-RU" sz="3100" b="1" u="sng" dirty="0" err="1" smtClean="0">
                <a:solidFill>
                  <a:srgbClr val="FF0000"/>
                </a:solidFill>
                <a:latin typeface="a_BodoniNova"/>
              </a:rPr>
              <a:t>пазлы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>
                <a:latin typeface="a_BodoniNova"/>
              </a:rPr>
              <a:t>Собрать  картинку можно</a:t>
            </a:r>
            <a:br>
              <a:rPr lang="ru-RU" sz="2700" b="1" dirty="0" smtClean="0">
                <a:latin typeface="a_BodoniNova"/>
              </a:rPr>
            </a:br>
            <a:r>
              <a:rPr lang="ru-RU" sz="2700" b="1" dirty="0" smtClean="0">
                <a:latin typeface="a_BodoniNova"/>
              </a:rPr>
              <a:t>самостоятельно или по образцу.                        </a:t>
            </a:r>
            <a:endParaRPr lang="ru-RU" sz="2700" b="1" dirty="0">
              <a:latin typeface="a_BodoniNova"/>
            </a:endParaRPr>
          </a:p>
        </p:txBody>
      </p:sp>
      <p:pic>
        <p:nvPicPr>
          <p:cNvPr id="1026" name="Picture 2" descr="F:\фотогр\IMG_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286116" cy="2464587"/>
          </a:xfrm>
          <a:prstGeom prst="rect">
            <a:avLst/>
          </a:prstGeom>
          <a:noFill/>
        </p:spPr>
      </p:pic>
      <p:pic>
        <p:nvPicPr>
          <p:cNvPr id="4" name="Picture 2" descr="F:\фотогр\IMG_0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14818"/>
            <a:ext cx="4071966" cy="2443199"/>
          </a:xfrm>
          <a:prstGeom prst="rect">
            <a:avLst/>
          </a:prstGeom>
          <a:noFill/>
        </p:spPr>
      </p:pic>
      <p:pic>
        <p:nvPicPr>
          <p:cNvPr id="5" name="Picture 3" descr="F:\фотогр\IMG_0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43452" y="2243102"/>
            <a:ext cx="4800415" cy="3600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282</Words>
  <Application>Microsoft Office PowerPoint</Application>
  <PresentationFormat>Экран (4:3)</PresentationFormat>
  <Paragraphs>81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Проектная работа  «Мы живём в России»              Выполнили:             учащиеся 3а: Деревянных Глеб, Джафарова Сабина учащиеся 5а класса: Моял Стэфания, Чагина Елена                       Руководитель  проекта:                                                    Закирова Юлия Рамиловна                                                          Кудряшова Светлана Николаевна                                                       Губкинский, 2018г.        </vt:lpstr>
      <vt:lpstr> Проблема: результаты школьной олимпиады «Что я знаю о России» показал  недостаточный объём знаний у обучающихся о своей Родине.   </vt:lpstr>
      <vt:lpstr> Цель проекта:</vt:lpstr>
      <vt:lpstr>Задачи:</vt:lpstr>
      <vt:lpstr>   Гипотеза</vt:lpstr>
      <vt:lpstr>1 этап – предварительный</vt:lpstr>
      <vt:lpstr>2 этап – основной</vt:lpstr>
      <vt:lpstr>Презентация PowerPoint</vt:lpstr>
      <vt:lpstr>Развивающие  игры - пазлы Собрать  картинку можно самостоятельно или по образцу.                        </vt:lpstr>
      <vt:lpstr>         Сбор информации В энциклопедиях, книгах, интернете  мы собирали информацию о животном и растительном мире.  На кружке «Я познаю мир» и  классных часах мы беседовали о нашей многонациональной  Родине, о культуре народов, проживающих в нашей стране.  В интернете и у своих родителей узнавали  о национальных праздниках, о традициях своего народа и  делились этими знаниями с  одноклассниками. </vt:lpstr>
      <vt:lpstr> Дидактические игры </vt:lpstr>
      <vt:lpstr>Игры «Найди флаг  России».</vt:lpstr>
      <vt:lpstr>Кто является президентом России?</vt:lpstr>
      <vt:lpstr>             Карта ЯНАО (знакомство с городами округа                          и гербами городов) </vt:lpstr>
      <vt:lpstr>Презентация PowerPoint</vt:lpstr>
      <vt:lpstr>     Игра «Найди герб  г. Губкинский», Игра  «Определи герб и флаг России, ЯНАО и г.Губкинский».</vt:lpstr>
      <vt:lpstr>Игры по карте  «Путешествие по России»</vt:lpstr>
      <vt:lpstr>Презентация PowerPoint</vt:lpstr>
      <vt:lpstr>Презентация PowerPoint</vt:lpstr>
      <vt:lpstr>Ненецкий  «День оленевода»</vt:lpstr>
      <vt:lpstr>Презентация PowerPoint</vt:lpstr>
      <vt:lpstr>Животный и растительный мир</vt:lpstr>
      <vt:lpstr>Природа родного края</vt:lpstr>
      <vt:lpstr>Для закрепления знаний играли в игру-викторину «Россия»</vt:lpstr>
      <vt:lpstr>3 этап – заключительный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Михайловна</dc:creator>
  <cp:lastModifiedBy>User</cp:lastModifiedBy>
  <cp:revision>148</cp:revision>
  <dcterms:created xsi:type="dcterms:W3CDTF">2014-10-10T15:46:05Z</dcterms:created>
  <dcterms:modified xsi:type="dcterms:W3CDTF">2018-04-19T12:29:56Z</dcterms:modified>
</cp:coreProperties>
</file>