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6" r:id="rId4"/>
    <p:sldId id="272" r:id="rId5"/>
    <p:sldId id="259" r:id="rId6"/>
    <p:sldId id="257" r:id="rId7"/>
    <p:sldId id="267" r:id="rId8"/>
    <p:sldId id="258" r:id="rId9"/>
    <p:sldId id="262" r:id="rId10"/>
    <p:sldId id="273" r:id="rId11"/>
    <p:sldId id="274" r:id="rId12"/>
    <p:sldId id="27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C5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4" descr="C:\Users\Lidia\Desktop\МК Фокина ШАБЛОНЫ\чтение\кот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68344" y="3811096"/>
            <a:ext cx="1198443" cy="279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179512" y="116632"/>
            <a:ext cx="8712968" cy="6624736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scene3d>
            <a:camera prst="orthographicFront"/>
            <a:lightRig rig="sunset" dir="t"/>
          </a:scene3d>
          <a:sp3d extrusionH="127000" contourW="44450">
            <a:bevelT w="63500"/>
            <a:bevelB w="63500"/>
            <a:extrusionClr>
              <a:srgbClr val="FF0000"/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074" name="Picture 2" descr="C:\Users\Lidia\Desktop\МК Фокина ШАБЛОНЫ\чтение\лис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92280" y="3893223"/>
            <a:ext cx="1736004" cy="2696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07121" y="6450443"/>
            <a:ext cx="15951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BC5463"/>
                </a:solidFill>
              </a:rPr>
              <a:t>http://mykids.ucoz.ru/</a:t>
            </a:r>
            <a:endParaRPr lang="uk-UA" sz="1200" dirty="0">
              <a:solidFill>
                <a:srgbClr val="BC5463"/>
              </a:solidFill>
            </a:endParaRPr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4C71EC6-210F-42DE-9C53-41977AD35B3D}" type="datetimeFigureOut">
              <a:rPr lang="ru-RU" smtClean="0"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 descr="C:\Users\Lidia\Desktop\МК Фокина ШАБЛОНЫ\чтение\кр шапочк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7002120" y="188640"/>
            <a:ext cx="185239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179512" y="116632"/>
            <a:ext cx="8712968" cy="6624736"/>
          </a:xfrm>
          <a:prstGeom prst="rect">
            <a:avLst/>
          </a:prstGeom>
          <a:noFill/>
          <a:ln w="57150">
            <a:gradFill>
              <a:gsLst>
                <a:gs pos="0">
                  <a:srgbClr val="FF3399"/>
                </a:gs>
                <a:gs pos="25000">
                  <a:srgbClr val="FF6633"/>
                </a:gs>
                <a:gs pos="50000">
                  <a:srgbClr val="FFFF00"/>
                </a:gs>
                <a:gs pos="75000">
                  <a:srgbClr val="01A78F"/>
                </a:gs>
                <a:gs pos="100000">
                  <a:srgbClr val="3366FF"/>
                </a:gs>
              </a:gsLst>
              <a:lin ang="5400000" scaled="0"/>
            </a:gradFill>
          </a:ln>
          <a:scene3d>
            <a:camera prst="orthographicFront"/>
            <a:lightRig rig="sunset" dir="t"/>
          </a:scene3d>
          <a:sp3d extrusionH="127000" contourW="44450">
            <a:bevelT w="63500"/>
            <a:bevelB w="63500"/>
            <a:extrusionClr>
              <a:srgbClr val="FF0000"/>
            </a:extrusionClr>
            <a:contourClr>
              <a:schemeClr val="accent6">
                <a:lumMod val="7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07121" y="6450443"/>
            <a:ext cx="15951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>
                <a:solidFill>
                  <a:srgbClr val="BC5463"/>
                </a:solidFill>
              </a:rPr>
              <a:t>http://mykids.ucoz.ru/</a:t>
            </a:r>
            <a:endParaRPr lang="uk-UA" sz="1200" dirty="0">
              <a:solidFill>
                <a:srgbClr val="BC5463"/>
              </a:solidFill>
            </a:endParaRPr>
          </a:p>
        </p:txBody>
      </p:sp>
      <p:pic>
        <p:nvPicPr>
          <p:cNvPr id="1026" name="Picture 2" descr="C:\Users\Lidia\Desktop\МК Фокина ШАБЛОНЫ\чтение\колобок 2ъ.png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36888"/>
            <a:ext cx="2592288" cy="1652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95536" y="548680"/>
            <a:ext cx="756084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uk-UA" sz="1600" dirty="0">
              <a:solidFill>
                <a:srgbClr val="FF0000"/>
              </a:solidFill>
              <a:latin typeface="AGCrownStyle" pitchFamily="2" charset="0"/>
            </a:endParaRPr>
          </a:p>
        </p:txBody>
      </p:sp>
      <p:sp>
        <p:nvSpPr>
          <p:cNvPr id="4" name="Заголовок 3"/>
          <p:cNvSpPr txBox="1">
            <a:spLocks/>
          </p:cNvSpPr>
          <p:nvPr/>
        </p:nvSpPr>
        <p:spPr>
          <a:xfrm>
            <a:off x="251519" y="584523"/>
            <a:ext cx="8570773" cy="377026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342900" indent="-342900" algn="l" defTabSz="914400" rtl="0" eaLnBrk="1" latinLnBrk="0" hangingPunct="1">
              <a:spcBef>
                <a:spcPct val="0"/>
              </a:spcBef>
              <a:buFont typeface="Arial" pitchFamily="34" charset="0"/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/>
            <a:r>
              <a:rPr lang="ru-RU" sz="1950" cap="none" dirty="0" smtClean="0">
                <a:ln>
                  <a:solidFill>
                    <a:srgbClr val="0000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№207</a:t>
            </a:r>
            <a:endParaRPr lang="ru-RU" sz="2000" i="1" cap="none" dirty="0" smtClean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/>
            <a:endParaRPr lang="ru-RU" i="1" cap="none" dirty="0" smtClean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/>
            <a:r>
              <a:rPr lang="ru-RU" i="1" cap="none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</a:p>
          <a:p>
            <a:pPr marL="0" indent="0" algn="ctr"/>
            <a:r>
              <a:rPr lang="ru-RU" i="1" cap="none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КУЛЬТУРНО-ГИГИЕНИЧЕСКИХ </a:t>
            </a:r>
          </a:p>
          <a:p>
            <a:pPr marL="0" indent="0" algn="ctr"/>
            <a:r>
              <a:rPr lang="ru-RU" i="1" cap="none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У ДОШКОЛЬНИКОВ ПРИ ОРГАНИЗАЦИИ ПИТАНИЯ</a:t>
            </a:r>
            <a:endParaRPr lang="ru-RU" i="1" cap="none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 txBox="1">
            <a:spLocks/>
          </p:cNvSpPr>
          <p:nvPr/>
        </p:nvSpPr>
        <p:spPr>
          <a:xfrm>
            <a:off x="1585226" y="6092767"/>
            <a:ext cx="5832648" cy="40011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Ульяновск 2018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93165" y="4603407"/>
            <a:ext cx="3229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</a:t>
            </a:r>
          </a:p>
        </p:txBody>
      </p:sp>
    </p:spTree>
    <p:extLst>
      <p:ext uri="{BB962C8B-B14F-4D97-AF65-F5344CB8AC3E}">
        <p14:creationId xmlns:p14="http://schemas.microsoft.com/office/powerpoint/2010/main" val="34524542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9492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кормить в строго установленное время.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Давать только то, что полагается по возрасту.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Кормить детей надо спокойно, терпеливо, давая возможность хорошо прожевывать пищу.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в коем случае не кормить ребенка насильно.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отвлекать от еды чтением или игрой.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применять поощрений за съеденное, угроз и наказаний за несъеденное.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18639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ДЛЯ РОДИТЕЛЕЙ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547260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ПОООЩРЯТЬ: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есть самостоятельно;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ребенка участвовать в сервировке и уборке стола.</a:t>
            </a:r>
          </a:p>
          <a:p>
            <a:pPr marL="0" indent="0" algn="ctr">
              <a:buNone/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НАДО ПРИУЧАТЬ ДЕТЕЙ: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едой тщательно мыть руки;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жевать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пищу с закрытым ртом;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за столом;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ложкой, вилкой, ножом;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вставая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стола, проверить свое место,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оно чисто, при необходимости самостоятельно убрать его;</a:t>
            </a:r>
          </a:p>
          <a:p>
            <a:pPr algn="r"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окончив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еду, поблагодарить тех,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приготовил, сервировал стол.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34502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Закладывая в детях привычку есть разную пищу, взрослым следует набраться терпения, так как положительное отношение к еде у детей формируются очень долго, особенно если в семье и в детском саду нет единых взглядов и на этот счет.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19724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97165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</a:t>
            </a:r>
            <a:b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5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61498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2413338"/>
            <a:ext cx="5166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культурно-гигиенических навыков 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освоение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 навыков личной гигиены, культуры еды, бережного обращения с вещами личного пользования и навыков поддержания порядка в окружающей обстановке.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29240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15618" y="404664"/>
            <a:ext cx="84427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Очень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воспитывать у ребёнка привычку к чистоте, аккуратности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ребёнку правильно усвоить необходимые навыки и умения, не выполняя эти действия за ребёнка.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Поощрять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 детей, но в тоже время обязательно проверять, правильно ли ребёнок всё сделал. Усвоение того или иного навыка детьми требует времени, поэтому задача его формирования может относиться не к одному, а к нескольким годам жизни ребёнка.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Хорошо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сформированные в дошкольном возрасте навыки и привычки сохраняются на всю жизнь и выполняются ребёнком легко, с удовольствием и быстро. </a:t>
            </a:r>
          </a:p>
        </p:txBody>
      </p:sp>
    </p:spTree>
    <p:extLst>
      <p:ext uri="{BB962C8B-B14F-4D97-AF65-F5344CB8AC3E}">
        <p14:creationId xmlns:p14="http://schemas.microsoft.com/office/powerpoint/2010/main" val="40483032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Культуру еды часто относят к гигиеническим навыкам. Но её значение не только в выполнении физиологических потребностей. Она имеет и этический аспект - ведь поведение за столом основывается на уважении к сидящим рядом, а также к тем, кто приготовил пищу.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9427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7544" y="836712"/>
            <a:ext cx="8208912" cy="417646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9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Профессиональная обязанность воспитателя детского сада </a:t>
            </a:r>
            <a:r>
              <a:rPr lang="ru-RU" sz="3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3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– </a:t>
            </a:r>
            <a:r>
              <a:rPr lang="ru-RU" sz="39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обучить ребенка правилам поведения за столом. </a:t>
            </a:r>
            <a:r>
              <a:rPr lang="ru-RU" sz="3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3900" b="1" dirty="0">
              <a:solidFill>
                <a:srgbClr val="C00000"/>
              </a:solidFill>
              <a:latin typeface="Times New Roman" panose="02020603050405020304" pitchFamily="18" charset="0"/>
              <a:ea typeface="Arial Unicode MS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9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  Это </a:t>
            </a:r>
            <a:r>
              <a:rPr lang="ru-RU" sz="39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/>
                <a:cs typeface="Times New Roman" panose="02020603050405020304" pitchFamily="18" charset="0"/>
              </a:rPr>
              <a:t>обучение происходит как на специально организованных занятиях, так и во время приема пищи.</a:t>
            </a:r>
          </a:p>
          <a:p>
            <a:endParaRPr lang="uk-UA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170893"/>
            <a:ext cx="2988833" cy="2443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164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26368" y="137537"/>
            <a:ext cx="85941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формирования культурно-гигиенических навыков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приеме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пищи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i="1" dirty="0">
              <a:solidFill>
                <a:srgbClr val="C00000"/>
              </a:solidFill>
              <a:latin typeface="Monotype Corsiva" pitchFamily="66" charset="0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6368" y="1124744"/>
            <a:ext cx="856895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младшая группа (2 -3 года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 smtClean="0"/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Закреплять умения самостоятельно мыть руки перед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едой;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насухо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вытирать лицо и руки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полотенцем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опрятно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есть; </a:t>
            </a:r>
            <a:endParaRPr 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тщательно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пережевывать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пищу;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держать ложку в правой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руке;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салфеткой; 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полоскать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 по напоминанию </a:t>
            </a: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взрослого;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Сформировать умение выполнять элементарные 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культурного поведения: не выходить </a:t>
            </a:r>
            <a:endParaRPr lang="ru-RU" sz="2400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</a:t>
            </a: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стола, не закончив еду, говорить «спасибо».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­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0072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младшая группа (3 -4 года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элементарные навыки поведения за столом: умение правильно пользоваться столовой и чайной ложками,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вилкой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(вилкой – со второй половины года),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салфеткой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крошить хлеб, 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пережевывать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пищу с закрытым ртом, 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разговаривать с полным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ртом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Научить самостоятельно и аккуратно мыть руки, лицо, правильно пользоваться мылом, </a:t>
            </a:r>
            <a:endParaRPr lang="ru-RU" b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расческой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насухо вытираться после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умывания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вешать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полотенце на свое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место               </a:t>
            </a: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372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122" y="260648"/>
            <a:ext cx="835292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очень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внимательны,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следите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своими репликами 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пище.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пище можно говорить только хорошо. Во время еды всё должно быть сосредоточено на этом процессе, для ребёнка это довольно-таки сложное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дело.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забывайте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хвалить </a:t>
            </a:r>
            <a:r>
              <a:rPr 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аккуратность, неторопливость, культурные навыки, дружелюбное спокойное общение во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еды.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фиксируйте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еды внимание детей на неудачах (только в крайних случаях,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опасно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здоровья),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запоминайте,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что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кого не получается,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потом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задать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ему правильный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действий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622028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3548" y="476672"/>
            <a:ext cx="853893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Условия воспитания положительного отношения к еде</a:t>
            </a:r>
            <a:r>
              <a:rPr lang="ru-RU" sz="24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•удобное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расположение столов, эстетически приятная сервировка и подача блюд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•благоприятный психологический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климат, доброжелательное и внимательное отношение взрослых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•разъяснение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необходимости рационального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питания;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•исключение агрессивных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методов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воздействия;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•постепенное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приучение ребенка к нужной норме в еде;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•оказание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помощи в кормлении, при этом предоставляя возможность проявлять самостоятельность;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•позволить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детям запивать пищу компотом, киселём, соком или просто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водой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тогда они охотно едят;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•во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время приема пищи педагогу целесообразно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находиться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столом вместе с детьми.</a:t>
            </a:r>
          </a:p>
        </p:txBody>
      </p:sp>
    </p:spTree>
    <p:extLst>
      <p:ext uri="{BB962C8B-B14F-4D97-AF65-F5344CB8AC3E}">
        <p14:creationId xmlns:p14="http://schemas.microsoft.com/office/powerpoint/2010/main" val="35766376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728</Words>
  <Application>Microsoft Office PowerPoint</Application>
  <PresentationFormat>Экран (4:3)</PresentationFormat>
  <Paragraphs>82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 младшая группа (3 -4 года)</vt:lpstr>
      <vt:lpstr>Презентация PowerPoint</vt:lpstr>
      <vt:lpstr>Презентация PowerPoint</vt:lpstr>
      <vt:lpstr> ПАМЯТКА ДЛЯ РОДИТЕЛЕЙ </vt:lpstr>
      <vt:lpstr>ПАМЯТКА ДЛЯ РОДИТЕЛЕЙ</vt:lpstr>
      <vt:lpstr>Презентация PowerPoint</vt:lpstr>
      <vt:lpstr>БЛАГОДАРЮ 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Lidia</dc:creator>
  <cp:lastModifiedBy>Адель</cp:lastModifiedBy>
  <cp:revision>39</cp:revision>
  <dcterms:created xsi:type="dcterms:W3CDTF">2014-08-06T17:34:00Z</dcterms:created>
  <dcterms:modified xsi:type="dcterms:W3CDTF">2018-03-16T18:16:52Z</dcterms:modified>
</cp:coreProperties>
</file>