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72" r:id="rId9"/>
    <p:sldId id="264" r:id="rId10"/>
    <p:sldId id="273" r:id="rId11"/>
    <p:sldId id="265" r:id="rId12"/>
    <p:sldId id="275" r:id="rId13"/>
    <p:sldId id="266" r:id="rId14"/>
    <p:sldId id="270" r:id="rId15"/>
    <p:sldId id="267" r:id="rId16"/>
    <p:sldId id="276" r:id="rId17"/>
    <p:sldId id="269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77" autoAdjust="0"/>
    <p:restoredTop sz="94660"/>
  </p:normalViewPr>
  <p:slideViewPr>
    <p:cSldViewPr>
      <p:cViewPr>
        <p:scale>
          <a:sx n="100" d="100"/>
          <a:sy n="100" d="100"/>
        </p:scale>
        <p:origin x="-51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57290" y="1714488"/>
            <a:ext cx="6858000" cy="9906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Принцип Дирихле</a:t>
            </a:r>
            <a:endParaRPr lang="ru-RU" sz="8000" dirty="0">
              <a:ln>
                <a:solidFill>
                  <a:srgbClr val="C0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29256" y="37147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Желтова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 О. Н., 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учитель 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математики </a:t>
            </a:r>
          </a:p>
          <a:p>
            <a:pPr>
              <a:defRPr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МАОУ «Лицей № 6»</a:t>
            </a:r>
          </a:p>
          <a:p>
            <a:pPr>
              <a:defRPr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г. Тамбов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Типичные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73696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Bookman Old Style" pitchFamily="18" charset="0"/>
              </a:rPr>
              <a:t>4) Докажите, что среди 2000 чисел, записываемых одними единицами найдётся число, делящееся на </a:t>
            </a:r>
            <a:r>
              <a:rPr lang="ru-RU" smtClean="0">
                <a:latin typeface="Bookman Old Style" pitchFamily="18" charset="0"/>
              </a:rPr>
              <a:t>1999.</a:t>
            </a:r>
            <a:endParaRPr lang="ru-RU" dirty="0" smtClean="0">
              <a:latin typeface="Bookman Old Style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95536" y="2492896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2636912"/>
            <a:ext cx="8229600" cy="14401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Пусть в первом (большем) числе будет а единиц, а во втором –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. Вычтем из большего числа 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A(a)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меньшее 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A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(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b)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95536" y="4005064"/>
            <a:ext cx="2160240" cy="12961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ru-RU" sz="2600" dirty="0" smtClean="0"/>
              <a:t>11</a:t>
            </a:r>
            <a:r>
              <a:rPr lang="ru" sz="2600" dirty="0" smtClean="0"/>
              <a:t>…11...11</a:t>
            </a:r>
            <a:br>
              <a:rPr lang="ru" sz="2600" dirty="0" smtClean="0"/>
            </a:br>
            <a:r>
              <a:rPr lang="ru" sz="2600" dirty="0" smtClean="0"/>
              <a:t>         1...11</a:t>
            </a:r>
            <a:br>
              <a:rPr lang="ru" sz="2600" dirty="0" smtClean="0"/>
            </a:br>
            <a:r>
              <a:rPr lang="ru" sz="2600" dirty="0" smtClean="0"/>
              <a:t>11...10...00</a:t>
            </a:r>
            <a:br>
              <a:rPr lang="ru" sz="2600" dirty="0" smtClean="0"/>
            </a:br>
            <a:r>
              <a:rPr lang="ru" sz="2600" dirty="0" smtClean="0"/>
              <a:t>  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27584" y="4869160"/>
            <a:ext cx="1512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39552" y="4509120"/>
            <a:ext cx="1440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Содержимое 2"/>
          <p:cNvSpPr txBox="1">
            <a:spLocks/>
          </p:cNvSpPr>
          <p:nvPr/>
        </p:nvSpPr>
        <p:spPr>
          <a:xfrm>
            <a:off x="2483768" y="4005064"/>
            <a:ext cx="6120680" cy="16561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Полученное число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будет иметь вид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A(a-b)*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3995936" y="4437112"/>
          <a:ext cx="576064" cy="408820"/>
        </p:xfrm>
        <a:graphic>
          <a:graphicData uri="http://schemas.openxmlformats.org/presentationml/2006/ole">
            <p:oleObj spid="_x0000_s28674" name="Формула" r:id="rId3" imgW="3934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  <p:bldP spid="1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Типичные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19200"/>
            <a:ext cx="8219256" cy="15617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Bookman Old Style" pitchFamily="18" charset="0"/>
              </a:rPr>
              <a:t>5) У человека на голове не более 400 000 волос, в Москве более 8 млн. жителей. Докажите, что найдутся 20 москвичей с одинаковым числом волос.</a:t>
            </a:r>
            <a:endParaRPr lang="ru-RU" dirty="0" smtClean="0"/>
          </a:p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5536" y="2708920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5661248"/>
          <a:ext cx="8136903" cy="555318"/>
        </p:xfrm>
        <a:graphic>
          <a:graphicData uri="http://schemas.openxmlformats.org/drawingml/2006/table">
            <a:tbl>
              <a:tblPr/>
              <a:tblGrid>
                <a:gridCol w="1434148"/>
                <a:gridCol w="942116"/>
                <a:gridCol w="936104"/>
                <a:gridCol w="792088"/>
                <a:gridCol w="792088"/>
                <a:gridCol w="216024"/>
                <a:gridCol w="1080120"/>
                <a:gridCol w="936104"/>
                <a:gridCol w="1008111"/>
              </a:tblGrid>
              <a:tr h="2776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Класс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7999998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7999999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8000000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6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элементов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4941168"/>
          <a:ext cx="8136903" cy="555318"/>
        </p:xfrm>
        <a:graphic>
          <a:graphicData uri="http://schemas.openxmlformats.org/drawingml/2006/table">
            <a:tbl>
              <a:tblPr/>
              <a:tblGrid>
                <a:gridCol w="1434148"/>
                <a:gridCol w="942116"/>
                <a:gridCol w="936104"/>
                <a:gridCol w="792088"/>
                <a:gridCol w="792088"/>
                <a:gridCol w="216024"/>
                <a:gridCol w="1080120"/>
                <a:gridCol w="936104"/>
                <a:gridCol w="1008111"/>
              </a:tblGrid>
              <a:tr h="2776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Класс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7999998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7999999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8000000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6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элементов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Содержимое 2"/>
          <p:cNvSpPr txBox="1">
            <a:spLocks/>
          </p:cNvSpPr>
          <p:nvPr/>
        </p:nvSpPr>
        <p:spPr>
          <a:xfrm>
            <a:off x="467544" y="2780928"/>
            <a:ext cx="8229600" cy="2088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Разобьём жителей на классы. У нас есть 2 варианта разбиения </a:t>
            </a:r>
            <a:r>
              <a:rPr kumimoji="0" lang="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–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либо к каждому классу относятся 20 элементов, либо в каких-то классах элементов будет меньше 20, а в других </a:t>
            </a:r>
            <a:r>
              <a:rPr kumimoji="0" lang="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–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больше 20.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Типичные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38437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Bookman Old Style" pitchFamily="18" charset="0"/>
              </a:rPr>
              <a:t>6) О населении города </a:t>
            </a:r>
            <a:r>
              <a:rPr lang="en-US" sz="2400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latin typeface="Bookman Old Style" pitchFamily="18" charset="0"/>
              </a:rPr>
              <a:t> известно следующее:</a:t>
            </a:r>
          </a:p>
          <a:p>
            <a:pPr>
              <a:buNone/>
            </a:pPr>
            <a:r>
              <a:rPr lang="ru-RU" sz="2400" dirty="0" smtClean="0">
                <a:latin typeface="Bookman Old Style" pitchFamily="18" charset="0"/>
              </a:rPr>
              <a:t>а) Среди жителей </a:t>
            </a:r>
            <a:r>
              <a:rPr lang="en-US" sz="2400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latin typeface="Bookman Old Style" pitchFamily="18" charset="0"/>
              </a:rPr>
              <a:t> не найдётся двух с равным числом волос на голове.</a:t>
            </a:r>
          </a:p>
          <a:p>
            <a:pPr>
              <a:buNone/>
            </a:pPr>
            <a:r>
              <a:rPr lang="ru-RU" sz="2400" dirty="0" smtClean="0">
                <a:latin typeface="Bookman Old Style" pitchFamily="18" charset="0"/>
              </a:rPr>
              <a:t>б) Ни у одного жителя </a:t>
            </a:r>
            <a:r>
              <a:rPr lang="en-US" sz="2400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latin typeface="Bookman Old Style" pitchFamily="18" charset="0"/>
              </a:rPr>
              <a:t> на голове не растёт ровно 518 волос.</a:t>
            </a:r>
          </a:p>
          <a:p>
            <a:pPr>
              <a:buNone/>
            </a:pPr>
            <a:r>
              <a:rPr lang="ru-RU" sz="2400" dirty="0" smtClean="0">
                <a:latin typeface="Bookman Old Style" pitchFamily="18" charset="0"/>
              </a:rPr>
              <a:t>в) Жителей в </a:t>
            </a:r>
            <a:r>
              <a:rPr lang="en-US" sz="2400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latin typeface="Bookman Old Style" pitchFamily="18" charset="0"/>
              </a:rPr>
              <a:t> больше, чем волос на голове любого из них.</a:t>
            </a:r>
          </a:p>
          <a:p>
            <a:pPr>
              <a:buNone/>
            </a:pPr>
            <a:r>
              <a:rPr lang="ru-RU" sz="2400" dirty="0" smtClean="0">
                <a:latin typeface="Bookman Old Style" pitchFamily="18" charset="0"/>
              </a:rPr>
              <a:t>Какова наибольшая численность населения г. </a:t>
            </a:r>
            <a:r>
              <a:rPr lang="en-US" sz="2400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latin typeface="Bookman Old Style" pitchFamily="18" charset="0"/>
              </a:rPr>
              <a:t>?</a:t>
            </a:r>
            <a:endParaRPr lang="en-US" sz="2400" dirty="0" smtClean="0">
              <a:latin typeface="Bookman Old Style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95536" y="4509120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5661248"/>
          <a:ext cx="8136903" cy="555318"/>
        </p:xfrm>
        <a:graphic>
          <a:graphicData uri="http://schemas.openxmlformats.org/drawingml/2006/table">
            <a:tbl>
              <a:tblPr/>
              <a:tblGrid>
                <a:gridCol w="1434148"/>
                <a:gridCol w="942116"/>
                <a:gridCol w="936104"/>
                <a:gridCol w="792088"/>
                <a:gridCol w="792088"/>
                <a:gridCol w="216024"/>
                <a:gridCol w="1080120"/>
                <a:gridCol w="936104"/>
                <a:gridCol w="1008111"/>
              </a:tblGrid>
              <a:tr h="2776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Номер жителя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n-2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n-1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6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волос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n-3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n-2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n-1</a:t>
                      </a:r>
                      <a:endParaRPr lang="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467544" y="4437112"/>
            <a:ext cx="8229600" cy="11521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ru-RU" sz="2400" dirty="0" smtClean="0">
                <a:latin typeface="Bookman Old Style" pitchFamily="18" charset="0"/>
              </a:rPr>
              <a:t>Согласно второму условию </a:t>
            </a:r>
            <a:r>
              <a:rPr lang="en-US" sz="2400" dirty="0" smtClean="0">
                <a:latin typeface="Bookman Old Style" pitchFamily="18" charset="0"/>
              </a:rPr>
              <a:t>n-1</a:t>
            </a:r>
            <a:r>
              <a:rPr lang="ru-RU" sz="2400" dirty="0" smtClean="0">
                <a:latin typeface="Bookman Old Style" pitchFamily="18" charset="0"/>
              </a:rPr>
              <a:t> не может быть равно 518              . Максимально возможное </a:t>
            </a:r>
            <a:r>
              <a:rPr lang="en-US" sz="2400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" sz="2400" dirty="0" smtClean="0">
                <a:latin typeface="Bookman Old Style" pitchFamily="18" charset="0"/>
              </a:rPr>
              <a:t>–</a:t>
            </a:r>
            <a:r>
              <a:rPr lang="ru-RU" sz="2400" dirty="0" smtClean="0">
                <a:latin typeface="Bookman Old Style" pitchFamily="18" charset="0"/>
              </a:rPr>
              <a:t> 518.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411760" y="4869160"/>
          <a:ext cx="1368152" cy="361924"/>
        </p:xfrm>
        <a:graphic>
          <a:graphicData uri="http://schemas.openxmlformats.org/presentationml/2006/ole">
            <p:oleObj spid="_x0000_s29698" name="Формула" r:id="rId3" imgW="6728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графы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209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Bookman Old Style" pitchFamily="18" charset="0"/>
              </a:rPr>
              <a:t>Рассмотрим задачи на графы, где уже не так очевидно применение принципа Дирихле.</a:t>
            </a:r>
          </a:p>
          <a:p>
            <a:r>
              <a:rPr lang="ru-RU" dirty="0" smtClean="0">
                <a:latin typeface="Bookman Old Style" pitchFamily="18" charset="0"/>
              </a:rPr>
              <a:t>Докажем, что среди любых шести человек всегда найдутся либо трое попарно знакомых, либо трое попарно незнакомых.</a:t>
            </a:r>
            <a:endParaRPr lang="ru-RU" dirty="0" smtClean="0"/>
          </a:p>
          <a:p>
            <a:endParaRPr lang="ru-RU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3528" y="335699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2520280" cy="291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Антон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501008"/>
            <a:ext cx="2508048" cy="2898795"/>
          </a:xfrm>
          <a:prstGeom prst="rect">
            <a:avLst/>
          </a:prstGeom>
          <a:noFill/>
        </p:spPr>
      </p:pic>
      <p:pic>
        <p:nvPicPr>
          <p:cNvPr id="7" name="Picture 3" descr="C:\Users\Антон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501008"/>
            <a:ext cx="2492064" cy="28803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графы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92988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Bookman Old Style" pitchFamily="18" charset="0"/>
              </a:rPr>
              <a:t>1) Каждый из 17 учёных переписывается с остальными. В их переписке речь идёт лишь о трёх темах. Каждая пара учёных переписывается друг с другом только по одной теме. Докажите, что не менее трёх учёных переписываются друг с другом по одной и той же теме.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3528" y="407707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149080"/>
            <a:ext cx="1919835" cy="221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Антон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3" y="4149080"/>
            <a:ext cx="1907604" cy="2204804"/>
          </a:xfrm>
          <a:prstGeom prst="rect">
            <a:avLst/>
          </a:prstGeom>
          <a:noFill/>
        </p:spPr>
      </p:pic>
      <p:pic>
        <p:nvPicPr>
          <p:cNvPr id="8" name="Picture 3" descr="C:\Users\Антон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149080"/>
            <a:ext cx="1891620" cy="2186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Геометрические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1219200"/>
            <a:ext cx="4906888" cy="49377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Bookman Old Style" pitchFamily="18" charset="0"/>
              </a:rPr>
              <a:t>Рассмотрим применение принципа Дирихле в геометрических задачах.</a:t>
            </a:r>
          </a:p>
          <a:p>
            <a:r>
              <a:rPr lang="ru-RU" dirty="0" smtClean="0">
                <a:latin typeface="Bookman Old Style" pitchFamily="18" charset="0"/>
              </a:rPr>
              <a:t>В квадрате размером 4×4 размещено 15 точек. Докажите, что внутри этого квадрата есть квадрат размером 1×1, не содержащий внутри себя ни одной точки.</a:t>
            </a:r>
          </a:p>
          <a:p>
            <a:endParaRPr lang="ru-RU" dirty="0"/>
          </a:p>
        </p:txBody>
      </p:sp>
      <p:pic>
        <p:nvPicPr>
          <p:cNvPr id="5" name="Picture 2" descr="C:\Users\Антон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Геометрические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1219200"/>
            <a:ext cx="4906888" cy="49377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u="sng" dirty="0" smtClean="0">
                <a:latin typeface="Bookman Old Style" pitchFamily="18" charset="0"/>
              </a:rPr>
              <a:t>Решение.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Разобьём квадрат размером 4×4 на квадраты со стороной 1. Мы получим 16 квадратов внутри большого. Так как точек дано всего 15, то, по принципу Дирихле, в каком-то из квадратов не будет точки, что и требовалось доказать.</a:t>
            </a:r>
          </a:p>
          <a:p>
            <a:endParaRPr lang="ru-RU" dirty="0"/>
          </a:p>
        </p:txBody>
      </p:sp>
      <p:pic>
        <p:nvPicPr>
          <p:cNvPr id="29700" name="Picture 4" descr="C:\Users\Антон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3384377" cy="3384376"/>
          </a:xfrm>
          <a:prstGeom prst="rect">
            <a:avLst/>
          </a:prstGeom>
          <a:noFill/>
        </p:spPr>
      </p:pic>
      <p:pic>
        <p:nvPicPr>
          <p:cNvPr id="8" name="Picture 2" descr="C:\Users\Антон\Desktop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3384376" cy="3384376"/>
          </a:xfrm>
          <a:prstGeom prst="rect">
            <a:avLst/>
          </a:prstGeom>
          <a:noFill/>
        </p:spPr>
      </p:pic>
      <p:pic>
        <p:nvPicPr>
          <p:cNvPr id="10" name="Picture 2" descr="C:\Users\Антон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Геометрические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Bookman Old Style" pitchFamily="18" charset="0"/>
              </a:rPr>
              <a:t>1) На плоскости отмечено 6 точек так, что любые 3 из них образуют треугольник со сторонами разной длины. Доказать, что найдутся 2 треугольника таких, что наименьшая сторона первого является наибольшей стороной второго.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45024"/>
            <a:ext cx="2395676" cy="276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Антон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642894"/>
            <a:ext cx="2385287" cy="2756909"/>
          </a:xfrm>
          <a:prstGeom prst="rect">
            <a:avLst/>
          </a:prstGeom>
          <a:noFill/>
        </p:spPr>
      </p:pic>
      <p:pic>
        <p:nvPicPr>
          <p:cNvPr id="6" name="Picture 3" descr="C:\Users\Антон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573016"/>
            <a:ext cx="2429762" cy="2808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Геометрические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219200"/>
            <a:ext cx="5410944" cy="5090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2) В правильном 20-угольнике отметили 9 вершин. Докажите, что найдется равнобедренный треугольник с вершинами в отмеченных точках.</a:t>
            </a:r>
          </a:p>
          <a:p>
            <a:pPr>
              <a:buNone/>
            </a:pPr>
            <a:r>
              <a:rPr lang="ru-RU" u="sng" dirty="0" smtClean="0">
                <a:latin typeface="Bookman Old Style" pitchFamily="18" charset="0"/>
              </a:rPr>
              <a:t>Решение.</a:t>
            </a:r>
            <a:r>
              <a:rPr lang="ru-RU" dirty="0" smtClean="0">
                <a:latin typeface="Bookman Old Style" pitchFamily="18" charset="0"/>
              </a:rPr>
              <a:t> Разобьём вершины 20-угольника на 4 группы так, чтобы входившие в каждую группу вершины образовывали правильный пятиугольник. По принципу Дирихле в какой-то из них окажется не менее 3 отмеченных вершин. Не менее двух из них будут смежными, а, следовательно, и вершинами равнобедренного треугольника.</a:t>
            </a:r>
          </a:p>
          <a:p>
            <a:endParaRPr lang="ru-RU" dirty="0"/>
          </a:p>
        </p:txBody>
      </p:sp>
      <p:pic>
        <p:nvPicPr>
          <p:cNvPr id="31746" name="Picture 2" descr="C:\Users\Антон\Desktop\3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84584" y="1052736"/>
            <a:ext cx="5243710" cy="3933056"/>
          </a:xfrm>
          <a:prstGeom prst="rect">
            <a:avLst/>
          </a:prstGeom>
          <a:noFill/>
        </p:spPr>
      </p:pic>
      <p:pic>
        <p:nvPicPr>
          <p:cNvPr id="31747" name="Picture 3" descr="C:\Users\Антон\Desktop\3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84584" y="1052736"/>
            <a:ext cx="5243710" cy="3933056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7864" y="2708920"/>
            <a:ext cx="525658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Принцип Дирихле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5050904" cy="5018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Bookman Old Style" pitchFamily="18" charset="0"/>
              </a:rPr>
              <a:t>Данный принцип был сформулирован в 1834 году немецким математиком Дирихле. Ему принадлежат и другие, более важные открытия, но данный принцип, кажущийся на первый взгляд очевидным, может помочь в решении множества задач.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1026" name="Picture 2" descr="C:\Users\Антон\Desktop\Peter_Gustav_Lejeune_Dirichl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340768"/>
            <a:ext cx="3322013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Формулировка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u="sng" dirty="0" smtClean="0">
                <a:solidFill>
                  <a:srgbClr val="002060"/>
                </a:solidFill>
                <a:latin typeface="Bookman Old Style" pitchFamily="18" charset="0"/>
              </a:rPr>
              <a:t>Популярная формулировка:</a:t>
            </a:r>
          </a:p>
          <a:p>
            <a:r>
              <a:rPr lang="ru-RU" i="1" dirty="0" smtClean="0">
                <a:latin typeface="Bookman Old Style" pitchFamily="18" charset="0"/>
              </a:rPr>
              <a:t>Если кролики рассажены в клетки, причём число кроликов больше числа клеток, то хотя бы в одной из клеток находится более одного кролика. </a:t>
            </a:r>
          </a:p>
          <a:p>
            <a:pPr>
              <a:buNone/>
            </a:pPr>
            <a:r>
              <a:rPr lang="ru-RU" u="sng" dirty="0" smtClean="0">
                <a:solidFill>
                  <a:srgbClr val="002060"/>
                </a:solidFill>
                <a:latin typeface="Bookman Old Style" pitchFamily="18" charset="0"/>
              </a:rPr>
              <a:t>Общий вид:</a:t>
            </a:r>
          </a:p>
          <a:p>
            <a:r>
              <a:rPr lang="ru-RU" i="1" dirty="0" smtClean="0">
                <a:latin typeface="Bookman Old Style" pitchFamily="18" charset="0"/>
              </a:rPr>
              <a:t>Если </a:t>
            </a:r>
            <a:r>
              <a:rPr lang="ru-RU" i="1" dirty="0" err="1" smtClean="0">
                <a:latin typeface="Bookman Old Style" pitchFamily="18" charset="0"/>
              </a:rPr>
              <a:t>m</a:t>
            </a:r>
            <a:r>
              <a:rPr lang="ru-RU" i="1" dirty="0" smtClean="0">
                <a:latin typeface="Bookman Old Style" pitchFamily="18" charset="0"/>
              </a:rPr>
              <a:t> элементов входят в </a:t>
            </a:r>
            <a:r>
              <a:rPr lang="ru-RU" i="1" dirty="0" err="1" smtClean="0">
                <a:latin typeface="Bookman Old Style" pitchFamily="18" charset="0"/>
              </a:rPr>
              <a:t>n</a:t>
            </a:r>
            <a:r>
              <a:rPr lang="ru-RU" i="1" dirty="0" smtClean="0">
                <a:latin typeface="Bookman Old Style" pitchFamily="18" charset="0"/>
              </a:rPr>
              <a:t> множеств, то хотя бы в одном множестве находится не менее   элементов, а также хотя бы в множестве находится не более   кроликов.</a:t>
            </a:r>
            <a:endParaRPr lang="en-US" i="1" dirty="0" smtClean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835696" y="4581128"/>
          <a:ext cx="288032" cy="595268"/>
        </p:xfrm>
        <a:graphic>
          <a:graphicData uri="http://schemas.openxmlformats.org/presentationml/2006/ole">
            <p:oleObj spid="_x0000_s2050" name="Формула" r:id="rId3" imgW="190440" imgH="3934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156176" y="4941168"/>
          <a:ext cx="313583" cy="648072"/>
        </p:xfrm>
        <a:graphic>
          <a:graphicData uri="http://schemas.openxmlformats.org/presentationml/2006/ole">
            <p:oleObj spid="_x0000_s2053" name="Формула" r:id="rId4" imgW="190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Примеры принципа Дирихле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4032448" cy="165618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Bookman Old Style" pitchFamily="18" charset="0"/>
              </a:rPr>
              <a:t>9</a:t>
            </a:r>
            <a:r>
              <a:rPr lang="ru-RU" sz="1800" dirty="0" smtClean="0">
                <a:latin typeface="Bookman Old Style" pitchFamily="18" charset="0"/>
              </a:rPr>
              <a:t> клеток содержат </a:t>
            </a:r>
            <a:r>
              <a:rPr lang="ru-RU" sz="1800" b="1" dirty="0" smtClean="0">
                <a:latin typeface="Bookman Old Style" pitchFamily="18" charset="0"/>
              </a:rPr>
              <a:t>7</a:t>
            </a:r>
            <a:r>
              <a:rPr lang="ru-RU" sz="1800" dirty="0" smtClean="0">
                <a:latin typeface="Bookman Old Style" pitchFamily="18" charset="0"/>
              </a:rPr>
              <a:t> голубей, по принципу Дирихле хотя бы одна клетка содержит не больше    голубя (т.е ноль)</a:t>
            </a:r>
            <a:endParaRPr lang="ru-RU" sz="1800" dirty="0">
              <a:latin typeface="Bookman Old Style" pitchFamily="18" charset="0"/>
            </a:endParaRPr>
          </a:p>
        </p:txBody>
      </p:sp>
      <p:pic>
        <p:nvPicPr>
          <p:cNvPr id="3074" name="Picture 2" descr="C:\Users\Антон\Desktop\Pigeons-in-hol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10264"/>
            <a:ext cx="4104456" cy="3327048"/>
          </a:xfrm>
          <a:prstGeom prst="rect">
            <a:avLst/>
          </a:prstGeom>
          <a:noFill/>
        </p:spPr>
      </p:pic>
      <p:pic>
        <p:nvPicPr>
          <p:cNvPr id="3075" name="Picture 3" descr="C:\Users\Антон\Desktop\TooManyPigeon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924944"/>
            <a:ext cx="4104456" cy="3327048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4572000" y="1268760"/>
            <a:ext cx="4032448" cy="16561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b="1" dirty="0" smtClean="0">
                <a:latin typeface="Bookman Old Style" pitchFamily="18" charset="0"/>
              </a:rPr>
              <a:t>9</a:t>
            </a:r>
            <a:r>
              <a:rPr lang="ru-RU" dirty="0" smtClean="0">
                <a:latin typeface="Bookman Old Style" pitchFamily="18" charset="0"/>
              </a:rPr>
              <a:t> клеток содержат </a:t>
            </a:r>
            <a:r>
              <a:rPr lang="ru-RU" b="1" dirty="0" smtClean="0">
                <a:latin typeface="Bookman Old Style" pitchFamily="18" charset="0"/>
              </a:rPr>
              <a:t>10</a:t>
            </a:r>
            <a:r>
              <a:rPr lang="ru-RU" dirty="0" smtClean="0">
                <a:latin typeface="Bookman Old Style" pitchFamily="18" charset="0"/>
              </a:rPr>
              <a:t> голубей, по принципу Дирихле хотя бы в одной клетке находятся более одного голубя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619672" y="2060848"/>
          <a:ext cx="222993" cy="576064"/>
        </p:xfrm>
        <a:graphic>
          <a:graphicData uri="http://schemas.openxmlformats.org/presentationml/2006/ole">
            <p:oleObj spid="_x0000_s3076" name="Формула" r:id="rId5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Обобщения принципа Дирихле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62500" lnSpcReduction="20000"/>
          </a:bodyPr>
          <a:lstStyle/>
          <a:p>
            <a:r>
              <a:rPr lang="ru-RU" sz="4500" dirty="0" smtClean="0">
                <a:latin typeface="Bookman Old Style" pitchFamily="18" charset="0"/>
              </a:rPr>
              <a:t>1) Если в </a:t>
            </a:r>
            <a:r>
              <a:rPr lang="ru-RU" sz="4500" dirty="0" err="1" smtClean="0">
                <a:latin typeface="Bookman Old Style" pitchFamily="18" charset="0"/>
              </a:rPr>
              <a:t>n</a:t>
            </a:r>
            <a:r>
              <a:rPr lang="ru-RU" sz="4500" dirty="0" smtClean="0">
                <a:latin typeface="Bookman Old Style" pitchFamily="18" charset="0"/>
              </a:rPr>
              <a:t> множеств входят ровно </a:t>
            </a:r>
            <a:r>
              <a:rPr lang="ru-RU" sz="4500" dirty="0" err="1" smtClean="0">
                <a:latin typeface="Bookman Old Style" pitchFamily="18" charset="0"/>
              </a:rPr>
              <a:t>n</a:t>
            </a:r>
            <a:r>
              <a:rPr lang="ru-RU" sz="4500" dirty="0" smtClean="0">
                <a:latin typeface="Bookman Old Style" pitchFamily="18" charset="0"/>
              </a:rPr>
              <a:t> элементов, то либо в каждом множестве ровно один элемент, либо есть </a:t>
            </a:r>
            <a:r>
              <a:rPr lang="ru-RU" sz="4500" i="1" dirty="0" smtClean="0">
                <a:latin typeface="Bookman Old Style" pitchFamily="18" charset="0"/>
              </a:rPr>
              <a:t>и пустое множество, и множество, в котором не менее 2 элементов.</a:t>
            </a:r>
            <a:endParaRPr lang="ru-RU" sz="4500" dirty="0" smtClean="0">
              <a:latin typeface="Bookman Old Style" pitchFamily="18" charset="0"/>
            </a:endParaRPr>
          </a:p>
          <a:p>
            <a:r>
              <a:rPr lang="ru-RU" sz="4500" dirty="0" smtClean="0">
                <a:latin typeface="Bookman Old Style" pitchFamily="18" charset="0"/>
              </a:rPr>
              <a:t>2) Если в </a:t>
            </a:r>
            <a:r>
              <a:rPr lang="ru-RU" sz="4500" dirty="0" err="1" smtClean="0">
                <a:latin typeface="Bookman Old Style" pitchFamily="18" charset="0"/>
              </a:rPr>
              <a:t>n</a:t>
            </a:r>
            <a:r>
              <a:rPr lang="ru-RU" sz="4500" dirty="0" smtClean="0">
                <a:latin typeface="Bookman Old Style" pitchFamily="18" charset="0"/>
              </a:rPr>
              <a:t> множеств входят </a:t>
            </a:r>
            <a:r>
              <a:rPr lang="ru-RU" sz="4500" i="1" dirty="0" smtClean="0">
                <a:latin typeface="Bookman Old Style" pitchFamily="18" charset="0"/>
              </a:rPr>
              <a:t>не менее </a:t>
            </a:r>
            <a:r>
              <a:rPr lang="ru-RU" sz="4500" i="1" dirty="0" err="1" smtClean="0">
                <a:latin typeface="Bookman Old Style" pitchFamily="18" charset="0"/>
              </a:rPr>
              <a:t>n</a:t>
            </a:r>
            <a:r>
              <a:rPr lang="ru-RU" sz="4500" i="1" dirty="0" smtClean="0">
                <a:latin typeface="Bookman Old Style" pitchFamily="18" charset="0"/>
              </a:rPr>
              <a:t>*(k-1)+1</a:t>
            </a:r>
            <a:r>
              <a:rPr lang="ru-RU" sz="4500" dirty="0" smtClean="0">
                <a:latin typeface="Bookman Old Style" pitchFamily="18" charset="0"/>
              </a:rPr>
              <a:t> элементов, то в каком-то из множеств </a:t>
            </a:r>
            <a:r>
              <a:rPr lang="ru-RU" sz="4500" i="1" dirty="0" smtClean="0">
                <a:latin typeface="Bookman Old Style" pitchFamily="18" charset="0"/>
              </a:rPr>
              <a:t>не менее </a:t>
            </a:r>
            <a:r>
              <a:rPr lang="ru-RU" sz="4500" i="1" dirty="0" err="1" smtClean="0">
                <a:latin typeface="Bookman Old Style" pitchFamily="18" charset="0"/>
              </a:rPr>
              <a:t>k</a:t>
            </a:r>
            <a:r>
              <a:rPr lang="ru-RU" sz="4500" dirty="0" smtClean="0">
                <a:latin typeface="Bookman Old Style" pitchFamily="18" charset="0"/>
              </a:rPr>
              <a:t> элементов.</a:t>
            </a:r>
          </a:p>
          <a:p>
            <a:r>
              <a:rPr lang="ru-RU" sz="4500" dirty="0" smtClean="0">
                <a:latin typeface="Bookman Old Style" pitchFamily="18" charset="0"/>
              </a:rPr>
              <a:t>3) Если в </a:t>
            </a:r>
            <a:r>
              <a:rPr lang="ru-RU" sz="4500" dirty="0" err="1" smtClean="0">
                <a:latin typeface="Bookman Old Style" pitchFamily="18" charset="0"/>
              </a:rPr>
              <a:t>n</a:t>
            </a:r>
            <a:r>
              <a:rPr lang="ru-RU" sz="4500" dirty="0" smtClean="0">
                <a:latin typeface="Bookman Old Style" pitchFamily="18" charset="0"/>
              </a:rPr>
              <a:t> множеств входят </a:t>
            </a:r>
            <a:r>
              <a:rPr lang="ru-RU" sz="4500" i="1" dirty="0" smtClean="0">
                <a:latin typeface="Bookman Old Style" pitchFamily="18" charset="0"/>
              </a:rPr>
              <a:t>не более </a:t>
            </a:r>
            <a:r>
              <a:rPr lang="ru-RU" sz="4500" i="1" dirty="0" err="1" smtClean="0">
                <a:latin typeface="Bookman Old Style" pitchFamily="18" charset="0"/>
              </a:rPr>
              <a:t>n</a:t>
            </a:r>
            <a:r>
              <a:rPr lang="ru-RU" sz="4500" i="1" dirty="0" smtClean="0">
                <a:latin typeface="Bookman Old Style" pitchFamily="18" charset="0"/>
              </a:rPr>
              <a:t>*(k+1)-1</a:t>
            </a:r>
            <a:r>
              <a:rPr lang="ru-RU" sz="4500" dirty="0" smtClean="0">
                <a:latin typeface="Bookman Old Style" pitchFamily="18" charset="0"/>
              </a:rPr>
              <a:t> элементов, то в каком-то их множеств </a:t>
            </a:r>
            <a:r>
              <a:rPr lang="ru-RU" sz="4500" i="1" dirty="0" smtClean="0">
                <a:latin typeface="Bookman Old Style" pitchFamily="18" charset="0"/>
              </a:rPr>
              <a:t>не более </a:t>
            </a:r>
            <a:r>
              <a:rPr lang="ru-RU" sz="4500" i="1" dirty="0" err="1" smtClean="0">
                <a:latin typeface="Bookman Old Style" pitchFamily="18" charset="0"/>
              </a:rPr>
              <a:t>k</a:t>
            </a:r>
            <a:r>
              <a:rPr lang="ru-RU" sz="4500" dirty="0" smtClean="0">
                <a:latin typeface="Bookman Old Style" pitchFamily="18" charset="0"/>
              </a:rPr>
              <a:t> элементов.</a:t>
            </a:r>
          </a:p>
          <a:p>
            <a:r>
              <a:rPr lang="ru-RU" sz="4500" dirty="0" smtClean="0">
                <a:latin typeface="Bookman Old Style" pitchFamily="18" charset="0"/>
              </a:rPr>
              <a:t>4) Если сумма </a:t>
            </a:r>
            <a:r>
              <a:rPr lang="ru-RU" sz="4500" dirty="0" err="1" smtClean="0">
                <a:latin typeface="Bookman Old Style" pitchFamily="18" charset="0"/>
              </a:rPr>
              <a:t>n</a:t>
            </a:r>
            <a:r>
              <a:rPr lang="ru-RU" sz="4500" dirty="0" smtClean="0">
                <a:latin typeface="Bookman Old Style" pitchFamily="18" charset="0"/>
              </a:rPr>
              <a:t> чисел равна S, то среди них есть число, </a:t>
            </a:r>
            <a:r>
              <a:rPr lang="ru-RU" sz="4500" i="1" dirty="0" smtClean="0">
                <a:latin typeface="Bookman Old Style" pitchFamily="18" charset="0"/>
              </a:rPr>
              <a:t>не меньшее  </a:t>
            </a:r>
            <a:r>
              <a:rPr lang="ru-RU" sz="4500" dirty="0" smtClean="0">
                <a:latin typeface="Bookman Old Style" pitchFamily="18" charset="0"/>
              </a:rPr>
              <a:t>, и число, </a:t>
            </a:r>
            <a:r>
              <a:rPr lang="ru-RU" sz="4500" i="1" dirty="0" smtClean="0">
                <a:latin typeface="Bookman Old Style" pitchFamily="18" charset="0"/>
              </a:rPr>
              <a:t>не большее   </a:t>
            </a:r>
            <a:r>
              <a:rPr lang="ru-RU" sz="4500" dirty="0" smtClean="0">
                <a:latin typeface="Bookman Old Style" pitchFamily="18" charset="0"/>
              </a:rPr>
              <a:t>.</a:t>
            </a:r>
          </a:p>
          <a:p>
            <a:endParaRPr lang="ru-RU" sz="4800" dirty="0" smtClean="0">
              <a:latin typeface="Bookman Old Style" pitchFamily="18" charset="0"/>
            </a:endParaRPr>
          </a:p>
          <a:p>
            <a:endParaRPr lang="ru-RU" sz="4600" dirty="0" smtClean="0">
              <a:latin typeface="Bookman Old Style" pitchFamily="18" charset="0"/>
            </a:endParaRPr>
          </a:p>
          <a:p>
            <a:endParaRPr lang="ru-RU" sz="4600" dirty="0" smtClean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868144" y="5445224"/>
          <a:ext cx="241574" cy="576064"/>
        </p:xfrm>
        <a:graphic>
          <a:graphicData uri="http://schemas.openxmlformats.org/presentationml/2006/ole">
            <p:oleObj spid="_x0000_s4098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411760" y="5805264"/>
          <a:ext cx="241360" cy="576064"/>
        </p:xfrm>
        <a:graphic>
          <a:graphicData uri="http://schemas.openxmlformats.org/presentationml/2006/ole">
            <p:oleObj spid="_x0000_s4099" name="Формула" r:id="rId4" imgW="1648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Задачи на остатки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14590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Bookman Old Style" pitchFamily="18" charset="0"/>
              </a:rPr>
              <a:t>Принцип Дирихле часто используется при решении задач, связанных с разбиением множества целых чисел на классы в зависимости от остатков от деления на натуральное число </a:t>
            </a:r>
            <a:r>
              <a:rPr lang="en-US" sz="2400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latin typeface="Bookman Old Style" pitchFamily="18" charset="0"/>
              </a:rPr>
              <a:t>. Рассмотрим типичные примеры.</a:t>
            </a:r>
          </a:p>
          <a:p>
            <a:r>
              <a:rPr lang="ru-RU" dirty="0" smtClean="0">
                <a:latin typeface="Bookman Old Style" pitchFamily="18" charset="0"/>
              </a:rPr>
              <a:t>Докажем, что среди 13 разных целых чисел всегда найдутся 2 числа, разность которых делится на 12</a:t>
            </a:r>
            <a:r>
              <a:rPr lang="ru-RU" sz="2200" dirty="0" smtClean="0">
                <a:latin typeface="Bookman Old Style" pitchFamily="18" charset="0"/>
              </a:rPr>
              <a:t>.</a:t>
            </a:r>
          </a:p>
          <a:p>
            <a:endParaRPr lang="ru-RU" sz="19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5589240"/>
          <a:ext cx="8208915" cy="576064"/>
        </p:xfrm>
        <a:graphic>
          <a:graphicData uri="http://schemas.openxmlformats.org/drawingml/2006/table">
            <a:tbl>
              <a:tblPr/>
              <a:tblGrid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Классы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Числа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084168" y="4581128"/>
          <a:ext cx="1368152" cy="390899"/>
        </p:xfrm>
        <a:graphic>
          <a:graphicData uri="http://schemas.openxmlformats.org/presentationml/2006/ole">
            <p:oleObj spid="_x0000_s19457" name="Формула" r:id="rId3" imgW="622080" imgH="177480" progId="Equation.3">
              <p:embed/>
            </p:oleObj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539552" y="4509120"/>
            <a:ext cx="8208912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   ,      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, 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а=12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q+r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,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b=12p+r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,</a:t>
            </a:r>
            <a:r>
              <a:rPr lang="en-US" sz="2600" dirty="0" smtClean="0">
                <a:latin typeface="Bookman Old Style" pitchFamily="18" charset="0"/>
              </a:rPr>
              <a:t>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где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.</a:t>
            </a:r>
            <a:endParaRPr lang="en-US" sz="2600" dirty="0" smtClean="0">
              <a:latin typeface="Bookman Old Style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39552" y="4581128"/>
          <a:ext cx="792088" cy="369642"/>
        </p:xfrm>
        <a:graphic>
          <a:graphicData uri="http://schemas.openxmlformats.org/presentationml/2006/ole">
            <p:oleObj spid="_x0000_s19458" name="Формула" r:id="rId4" imgW="380880" imgH="17748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403648" y="4581128"/>
          <a:ext cx="792088" cy="382388"/>
        </p:xfrm>
        <a:graphic>
          <a:graphicData uri="http://schemas.openxmlformats.org/presentationml/2006/ole">
            <p:oleObj spid="_x0000_s19459" name="Формула" r:id="rId5" imgW="368280" imgH="177480" progId="Equation.3">
              <p:embed/>
            </p:oleObj>
          </a:graphicData>
        </a:graphic>
      </p:graphicFrame>
      <p:sp>
        <p:nvSpPr>
          <p:cNvPr id="9" name="Содержимое 2"/>
          <p:cNvSpPr txBox="1">
            <a:spLocks/>
          </p:cNvSpPr>
          <p:nvPr/>
        </p:nvSpPr>
        <p:spPr>
          <a:xfrm>
            <a:off x="467544" y="5013176"/>
            <a:ext cx="8208912" cy="5040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a-b=(12q+r)-(12p+r)=12(p-r)</a:t>
            </a:r>
            <a:r>
              <a:rPr lang="en-US" sz="2600" dirty="0" smtClean="0">
                <a:latin typeface="Bookman Old Style" pitchFamily="18" charset="0"/>
              </a:rPr>
              <a:t>  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(a-b)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12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76056" y="5157192"/>
          <a:ext cx="360040" cy="288032"/>
        </p:xfrm>
        <a:graphic>
          <a:graphicData uri="http://schemas.openxmlformats.org/presentationml/2006/ole">
            <p:oleObj spid="_x0000_s19460" name="Формула" r:id="rId6" imgW="190440" imgH="1522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9461" name="Формула" r:id="rId7" imgW="114120" imgH="21564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6156176" y="5085184"/>
          <a:ext cx="144016" cy="330626"/>
        </p:xfrm>
        <a:graphic>
          <a:graphicData uri="http://schemas.openxmlformats.org/presentationml/2006/ole">
            <p:oleObj spid="_x0000_s19462" name="Формула" r:id="rId8" imgW="75960" imgH="19044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539552" y="4365104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Типичные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7777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Bookman Old Style" pitchFamily="18" charset="0"/>
              </a:rPr>
              <a:t>1) В коробке лежат шарики двух цветов. Сколько шариков достаточно наугад вынуть из коробки, чтобы среди них заведомо нашлись два одного цвета?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2852936"/>
            <a:ext cx="8229600" cy="21602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Решение.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Понятно, что двух шариков недостаточно: может оказаться один чёрный, другой белый. Вынем три шарика. Так как цвета всего два, то по принципу Дирихле хотя бы два шарика будут одного цвета.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67544" y="2852936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Типичные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289920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latin typeface="Bookman Old Style" pitchFamily="18" charset="0"/>
              </a:rPr>
              <a:t>2) В лесу растёт миллион ёлок. Известно, что на каждой из них не более 400 000 иголок. Докажите, что в лесу найдутся по крайней мере три ёлки с одинаковым числом иголок.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5013176"/>
          <a:ext cx="8136903" cy="1039757"/>
        </p:xfrm>
        <a:graphic>
          <a:graphicData uri="http://schemas.openxmlformats.org/drawingml/2006/table">
            <a:tbl>
              <a:tblPr/>
              <a:tblGrid>
                <a:gridCol w="1434148"/>
                <a:gridCol w="942116"/>
                <a:gridCol w="936104"/>
                <a:gridCol w="792088"/>
                <a:gridCol w="792088"/>
                <a:gridCol w="216024"/>
                <a:gridCol w="1080120"/>
                <a:gridCol w="936104"/>
                <a:gridCol w="1008111"/>
              </a:tblGrid>
              <a:tr h="42167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Класс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399999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400000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400001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7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элементов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467544" y="4581128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Типичные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76964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Bookman Old Style" pitchFamily="18" charset="0"/>
              </a:rPr>
              <a:t>3) Докажите, что существует степень 19, оканчивающаяся на 001.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95736" y="3573016"/>
          <a:ext cx="144016" cy="330206"/>
        </p:xfrm>
        <a:graphic>
          <a:graphicData uri="http://schemas.openxmlformats.org/presentationml/2006/ole">
            <p:oleObj spid="_x0000_s23554" name="Формула" r:id="rId3" imgW="75960" imgH="19044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2204864"/>
            <a:ext cx="8229600" cy="432048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19</a:t>
            </a:r>
            <a:r>
              <a:rPr kumimoji="0" lang="ru-RU" sz="55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</a:t>
            </a:r>
            <a:r>
              <a:rPr kumimoji="0" lang="ru-RU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и 19</a:t>
            </a:r>
            <a:r>
              <a:rPr kumimoji="0" lang="ru-RU" sz="55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</a:t>
            </a:r>
            <a:r>
              <a:rPr kumimoji="0" lang="ru-RU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, </a:t>
            </a:r>
            <a:r>
              <a:rPr kumimoji="0" lang="ru-RU" sz="55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</a:t>
            </a: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&gt; </a:t>
            </a:r>
            <a:r>
              <a:rPr kumimoji="0" lang="ru-RU" sz="55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</a:t>
            </a:r>
            <a:endParaRPr kumimoji="0" lang="ru-RU" sz="5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6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67544" y="2060848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467544" y="2708920"/>
            <a:ext cx="8229600" cy="432048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19</a:t>
            </a:r>
            <a:r>
              <a:rPr kumimoji="0" lang="ru-RU" sz="4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</a:t>
            </a:r>
            <a:r>
              <a:rPr kumimoji="0" lang="ru-RU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- 19</a:t>
            </a:r>
            <a:r>
              <a:rPr kumimoji="0" lang="ru-RU" sz="4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</a:t>
            </a:r>
            <a:r>
              <a:rPr kumimoji="0" lang="ru-RU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= </a:t>
            </a:r>
            <a:r>
              <a:rPr kumimoji="0" lang="ru-RU" sz="4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19</a:t>
            </a:r>
            <a:r>
              <a:rPr kumimoji="0" lang="ru-RU" sz="47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</a:t>
            </a: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(19</a:t>
            </a:r>
            <a:r>
              <a:rPr kumimoji="0" lang="ru-RU" sz="47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m-n</a:t>
            </a: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- 1)  1000</a:t>
            </a:r>
            <a:r>
              <a:rPr kumimoji="0" lang="ru-RU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6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67544" y="3212976"/>
            <a:ext cx="8229600" cy="1656184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19</a:t>
            </a:r>
            <a:r>
              <a:rPr kumimoji="0" lang="ru-RU" sz="55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</a:t>
            </a:r>
            <a:r>
              <a:rPr kumimoji="0" lang="ru-RU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не имеет общих делителей с 1000</a:t>
            </a:r>
            <a:r>
              <a:rPr kumimoji="0" lang="en-US" sz="5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                  </a:t>
            </a: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19</a:t>
            </a:r>
            <a:r>
              <a:rPr kumimoji="0" lang="ru-RU" sz="55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m-n</a:t>
            </a: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–</a:t>
            </a: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1</a:t>
            </a:r>
            <a:r>
              <a:rPr kumimoji="0" lang="en-US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ru-RU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1000. Число </a:t>
            </a: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19</a:t>
            </a:r>
            <a:r>
              <a:rPr kumimoji="0" lang="ru-RU" sz="55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m-n</a:t>
            </a: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- 1</a:t>
            </a:r>
            <a:r>
              <a:rPr kumimoji="0" lang="ru-RU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заканчивается тремя нулями, значит число </a:t>
            </a:r>
            <a:r>
              <a:rPr kumimoji="0" lang="ru-RU" sz="5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19</a:t>
            </a:r>
            <a:r>
              <a:rPr kumimoji="0" lang="ru-RU" sz="55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m-n</a:t>
            </a:r>
            <a:r>
              <a:rPr kumimoji="0" lang="ru-RU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(какая-то степень 19) заканчивается на 001.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6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6804248" y="3212976"/>
          <a:ext cx="432048" cy="346020"/>
        </p:xfrm>
        <a:graphic>
          <a:graphicData uri="http://schemas.openxmlformats.org/presentationml/2006/ole">
            <p:oleObj spid="_x0000_s23555" name="Формула" r:id="rId4" imgW="190440" imgH="15228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788024" y="2708920"/>
          <a:ext cx="144462" cy="330200"/>
        </p:xfrm>
        <a:graphic>
          <a:graphicData uri="http://schemas.openxmlformats.org/presentationml/2006/ole">
            <p:oleObj spid="_x0000_s23556" name="Формула" r:id="rId5" imgW="7596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  <p:bldP spid="8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1024</Words>
  <Application>Microsoft Office PowerPoint</Application>
  <PresentationFormat>Экран (4:3)</PresentationFormat>
  <Paragraphs>164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Принцип Дирихле</vt:lpstr>
      <vt:lpstr>Принцип Дирихле</vt:lpstr>
      <vt:lpstr>Формулировка</vt:lpstr>
      <vt:lpstr>Примеры принципа Дирихле</vt:lpstr>
      <vt:lpstr>Обобщения принципа Дирихле</vt:lpstr>
      <vt:lpstr>Задачи на остатки</vt:lpstr>
      <vt:lpstr>Типичные задачи</vt:lpstr>
      <vt:lpstr>Типичные задачи</vt:lpstr>
      <vt:lpstr>Типичные задачи</vt:lpstr>
      <vt:lpstr>Типичные задачи</vt:lpstr>
      <vt:lpstr>Типичные задачи</vt:lpstr>
      <vt:lpstr>Типичные задачи</vt:lpstr>
      <vt:lpstr>Задачи на графы</vt:lpstr>
      <vt:lpstr>Задачи на графы</vt:lpstr>
      <vt:lpstr>Геометрические задачи</vt:lpstr>
      <vt:lpstr>Геометрические задачи</vt:lpstr>
      <vt:lpstr>Геометрические задачи</vt:lpstr>
      <vt:lpstr>Геометрические задачи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 Дирихле</dc:title>
  <dc:creator>Антон</dc:creator>
  <cp:lastModifiedBy>Ольга</cp:lastModifiedBy>
  <cp:revision>187</cp:revision>
  <dcterms:created xsi:type="dcterms:W3CDTF">2015-02-22T15:23:56Z</dcterms:created>
  <dcterms:modified xsi:type="dcterms:W3CDTF">2018-03-03T17:21:52Z</dcterms:modified>
</cp:coreProperties>
</file>