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305" r:id="rId2"/>
    <p:sldId id="306" r:id="rId3"/>
    <p:sldId id="256" r:id="rId4"/>
    <p:sldId id="279" r:id="rId5"/>
    <p:sldId id="271" r:id="rId6"/>
    <p:sldId id="302" r:id="rId7"/>
    <p:sldId id="283" r:id="rId8"/>
    <p:sldId id="290" r:id="rId9"/>
    <p:sldId id="289" r:id="rId10"/>
    <p:sldId id="291" r:id="rId11"/>
    <p:sldId id="293" r:id="rId12"/>
    <p:sldId id="294" r:id="rId13"/>
    <p:sldId id="295" r:id="rId14"/>
    <p:sldId id="304" r:id="rId15"/>
    <p:sldId id="296" r:id="rId16"/>
    <p:sldId id="297" r:id="rId17"/>
    <p:sldId id="292" r:id="rId18"/>
    <p:sldId id="298" r:id="rId19"/>
    <p:sldId id="301" r:id="rId20"/>
    <p:sldId id="30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66B0BC-3DE5-4D70-8DFA-77DB33177BF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7FE047-6BFD-415A-94B5-A064059FF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6B0BC-3DE5-4D70-8DFA-77DB33177BF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FE047-6BFD-415A-94B5-A064059FF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6B0BC-3DE5-4D70-8DFA-77DB33177BF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FE047-6BFD-415A-94B5-A064059FF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6B0BC-3DE5-4D70-8DFA-77DB33177BF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FE047-6BFD-415A-94B5-A064059FF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6B0BC-3DE5-4D70-8DFA-77DB33177BF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FE047-6BFD-415A-94B5-A064059FF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6B0BC-3DE5-4D70-8DFA-77DB33177BF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FE047-6BFD-415A-94B5-A064059FF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6B0BC-3DE5-4D70-8DFA-77DB33177BF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FE047-6BFD-415A-94B5-A064059FF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6B0BC-3DE5-4D70-8DFA-77DB33177BF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FE047-6BFD-415A-94B5-A064059FF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6B0BC-3DE5-4D70-8DFA-77DB33177BF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FE047-6BFD-415A-94B5-A064059FF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166B0BC-3DE5-4D70-8DFA-77DB33177BF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FE047-6BFD-415A-94B5-A064059FF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66B0BC-3DE5-4D70-8DFA-77DB33177BF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7FE047-6BFD-415A-94B5-A064059FF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166B0BC-3DE5-4D70-8DFA-77DB33177BF1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7FE047-6BFD-415A-94B5-A064059FF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1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1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5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4857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МАСТЕР- КЛАСС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«Экспериментирование  с детьми младшего возраста»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6116" y="5072074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: воспитатель  -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Шмитько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А.А. Воронежская обл.  р.п.Ольховатка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«Белочка»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4852ffdb79b154f284379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3730988-cute-mouse-carto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496"/>
            <a:ext cx="1789294" cy="2579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98861966_frog__24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28596" y="3857628"/>
            <a:ext cx="1752869" cy="2714620"/>
          </a:xfrm>
          <a:prstGeom prst="rect">
            <a:avLst/>
          </a:prstGeom>
        </p:spPr>
      </p:pic>
      <p:pic>
        <p:nvPicPr>
          <p:cNvPr id="5" name="Рисунок 4" descr="0_18acae_731a4a32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5143512"/>
            <a:ext cx="2714644" cy="1257785"/>
          </a:xfrm>
          <a:prstGeom prst="rect">
            <a:avLst/>
          </a:prstGeom>
        </p:spPr>
      </p:pic>
      <p:pic>
        <p:nvPicPr>
          <p:cNvPr id="6" name="Рисунок 5" descr="empty-blue-bucket_589a0bb66910c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580146">
            <a:off x="2352900" y="4401818"/>
            <a:ext cx="1217032" cy="12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4852ffdb79b154f284379b.jpg"/>
          <p:cNvPicPr>
            <a:picLocks noChangeAspect="1"/>
          </p:cNvPicPr>
          <p:nvPr/>
        </p:nvPicPr>
        <p:blipFill>
          <a:blip r:embed="rId2" cstate="print"/>
          <a:srcRect t="26549" r="36947"/>
          <a:stretch>
            <a:fillRect/>
          </a:stretch>
        </p:blipFill>
        <p:spPr>
          <a:xfrm>
            <a:off x="0" y="0"/>
            <a:ext cx="9144000" cy="7052816"/>
          </a:xfrm>
          <a:prstGeom prst="rect">
            <a:avLst/>
          </a:prstGeom>
        </p:spPr>
      </p:pic>
      <p:pic>
        <p:nvPicPr>
          <p:cNvPr id="3" name="Рисунок 2" descr="23730988-cute-mouse-carto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71538" y="2786058"/>
            <a:ext cx="2383901" cy="3436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4f1fd82f113eaebfd67fbc96495380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2928934"/>
            <a:ext cx="2565488" cy="2322267"/>
          </a:xfrm>
          <a:prstGeom prst="rect">
            <a:avLst/>
          </a:prstGeom>
        </p:spPr>
      </p:pic>
      <p:pic>
        <p:nvPicPr>
          <p:cNvPr id="8" name="Рисунок 7" descr="2897437_stock-photo-cous-cous-in-a-miniature-metal-bucke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3786190"/>
            <a:ext cx="2202821" cy="2103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4852ffdb79b154f284379b.jpg"/>
          <p:cNvPicPr>
            <a:picLocks noChangeAspect="1"/>
          </p:cNvPicPr>
          <p:nvPr/>
        </p:nvPicPr>
        <p:blipFill>
          <a:blip r:embed="rId2" cstate="print"/>
          <a:srcRect l="28906" t="28125"/>
          <a:stretch>
            <a:fillRect/>
          </a:stretch>
        </p:blipFill>
        <p:spPr>
          <a:xfrm>
            <a:off x="0" y="0"/>
            <a:ext cx="9144000" cy="6933363"/>
          </a:xfrm>
          <a:prstGeom prst="rect">
            <a:avLst/>
          </a:prstGeom>
        </p:spPr>
      </p:pic>
      <p:pic>
        <p:nvPicPr>
          <p:cNvPr id="3" name="Рисунок 2" descr="23730988-cute-mouse-carto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b="30768"/>
          <a:stretch>
            <a:fillRect/>
          </a:stretch>
        </p:blipFill>
        <p:spPr>
          <a:xfrm flipH="1">
            <a:off x="1500166" y="2214554"/>
            <a:ext cx="3220729" cy="32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98861966_frog__24_.png"/>
          <p:cNvPicPr>
            <a:picLocks noChangeAspect="1"/>
          </p:cNvPicPr>
          <p:nvPr/>
        </p:nvPicPr>
        <p:blipFill>
          <a:blip r:embed="rId4" cstate="print"/>
          <a:srcRect b="44736"/>
          <a:stretch>
            <a:fillRect/>
          </a:stretch>
        </p:blipFill>
        <p:spPr>
          <a:xfrm>
            <a:off x="4643438" y="2000240"/>
            <a:ext cx="3923088" cy="3357586"/>
          </a:xfrm>
          <a:prstGeom prst="rect">
            <a:avLst/>
          </a:prstGeom>
        </p:spPr>
      </p:pic>
      <p:pic>
        <p:nvPicPr>
          <p:cNvPr id="8" name="Рисунок 7" descr="42858 бор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4183665"/>
            <a:ext cx="2214578" cy="2674335"/>
          </a:xfrm>
          <a:prstGeom prst="rect">
            <a:avLst/>
          </a:prstGeom>
        </p:spPr>
      </p:pic>
      <p:pic>
        <p:nvPicPr>
          <p:cNvPr id="10" name="Рисунок 9" descr="42858 бор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183665"/>
            <a:ext cx="2214578" cy="2674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4852ffdb79b154f284379b.jpg"/>
          <p:cNvPicPr>
            <a:picLocks noChangeAspect="1"/>
          </p:cNvPicPr>
          <p:nvPr/>
        </p:nvPicPr>
        <p:blipFill>
          <a:blip r:embed="rId2" cstate="print"/>
          <a:srcRect l="28906" t="28125"/>
          <a:stretch>
            <a:fillRect/>
          </a:stretch>
        </p:blipFill>
        <p:spPr>
          <a:xfrm>
            <a:off x="0" y="0"/>
            <a:ext cx="9144000" cy="6933363"/>
          </a:xfrm>
          <a:prstGeom prst="rect">
            <a:avLst/>
          </a:prstGeom>
        </p:spPr>
      </p:pic>
      <p:pic>
        <p:nvPicPr>
          <p:cNvPr id="3" name="Рисунок 2" descr="23730988-cute-mouse-carto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b="30768"/>
          <a:stretch>
            <a:fillRect/>
          </a:stretch>
        </p:blipFill>
        <p:spPr>
          <a:xfrm flipH="1">
            <a:off x="1500166" y="2214554"/>
            <a:ext cx="3220729" cy="32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98861966_frog__24_.png"/>
          <p:cNvPicPr>
            <a:picLocks noChangeAspect="1"/>
          </p:cNvPicPr>
          <p:nvPr/>
        </p:nvPicPr>
        <p:blipFill>
          <a:blip r:embed="rId4" cstate="print"/>
          <a:srcRect b="44736"/>
          <a:stretch>
            <a:fillRect/>
          </a:stretch>
        </p:blipFill>
        <p:spPr>
          <a:xfrm>
            <a:off x="4643438" y="2000240"/>
            <a:ext cx="3923088" cy="3357586"/>
          </a:xfrm>
          <a:prstGeom prst="rect">
            <a:avLst/>
          </a:prstGeom>
        </p:spPr>
      </p:pic>
      <p:pic>
        <p:nvPicPr>
          <p:cNvPr id="8" name="Рисунок 7" descr="42858 бор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43570" y="4183665"/>
            <a:ext cx="2214578" cy="2674335"/>
          </a:xfrm>
          <a:prstGeom prst="rect">
            <a:avLst/>
          </a:prstGeom>
        </p:spPr>
      </p:pic>
      <p:pic>
        <p:nvPicPr>
          <p:cNvPr id="10" name="Рисунок 9" descr="42858 бор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00496" y="4183665"/>
            <a:ext cx="2214578" cy="2674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4852ffdb79b154f284379b.jpg"/>
          <p:cNvPicPr>
            <a:picLocks noChangeAspect="1"/>
          </p:cNvPicPr>
          <p:nvPr/>
        </p:nvPicPr>
        <p:blipFill>
          <a:blip r:embed="rId2" cstate="print"/>
          <a:srcRect l="28906" t="28125"/>
          <a:stretch>
            <a:fillRect/>
          </a:stretch>
        </p:blipFill>
        <p:spPr>
          <a:xfrm>
            <a:off x="0" y="0"/>
            <a:ext cx="9144000" cy="6933363"/>
          </a:xfrm>
          <a:prstGeom prst="rect">
            <a:avLst/>
          </a:prstGeom>
        </p:spPr>
      </p:pic>
      <p:pic>
        <p:nvPicPr>
          <p:cNvPr id="3" name="Рисунок 2" descr="23730988-cute-mouse-carto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b="30768"/>
          <a:stretch>
            <a:fillRect/>
          </a:stretch>
        </p:blipFill>
        <p:spPr>
          <a:xfrm flipH="1">
            <a:off x="1500166" y="2214554"/>
            <a:ext cx="3220729" cy="32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98861966_frog__24_.png"/>
          <p:cNvPicPr>
            <a:picLocks noChangeAspect="1"/>
          </p:cNvPicPr>
          <p:nvPr/>
        </p:nvPicPr>
        <p:blipFill>
          <a:blip r:embed="rId4" cstate="print"/>
          <a:srcRect b="44736"/>
          <a:stretch>
            <a:fillRect/>
          </a:stretch>
        </p:blipFill>
        <p:spPr>
          <a:xfrm>
            <a:off x="4643438" y="1928802"/>
            <a:ext cx="3923088" cy="3357586"/>
          </a:xfrm>
          <a:prstGeom prst="rect">
            <a:avLst/>
          </a:prstGeom>
        </p:spPr>
      </p:pic>
      <p:pic>
        <p:nvPicPr>
          <p:cNvPr id="8" name="Рисунок 7" descr="42858 бор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43570" y="4183665"/>
            <a:ext cx="2214578" cy="2674335"/>
          </a:xfrm>
          <a:prstGeom prst="rect">
            <a:avLst/>
          </a:prstGeom>
        </p:spPr>
      </p:pic>
      <p:pic>
        <p:nvPicPr>
          <p:cNvPr id="10" name="Рисунок 9" descr="42858 бор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3372" y="4183665"/>
            <a:ext cx="2214578" cy="2674335"/>
          </a:xfrm>
          <a:prstGeom prst="rect">
            <a:avLst/>
          </a:prstGeom>
        </p:spPr>
      </p:pic>
      <p:pic>
        <p:nvPicPr>
          <p:cNvPr id="7" name="Рисунок 6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2" y="3786190"/>
            <a:ext cx="785818" cy="785818"/>
          </a:xfrm>
          <a:prstGeom prst="rect">
            <a:avLst/>
          </a:prstGeom>
        </p:spPr>
      </p:pic>
      <p:pic>
        <p:nvPicPr>
          <p:cNvPr id="9" name="Рисунок 8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3714752"/>
            <a:ext cx="857256" cy="857256"/>
          </a:xfrm>
          <a:prstGeom prst="rect">
            <a:avLst/>
          </a:prstGeom>
        </p:spPr>
      </p:pic>
      <p:pic>
        <p:nvPicPr>
          <p:cNvPr id="13" name="Рисунок 12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3643314"/>
            <a:ext cx="857256" cy="857256"/>
          </a:xfrm>
          <a:prstGeom prst="rect">
            <a:avLst/>
          </a:prstGeom>
        </p:spPr>
      </p:pic>
      <p:pic>
        <p:nvPicPr>
          <p:cNvPr id="14" name="Рисунок 13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3357562"/>
            <a:ext cx="857256" cy="857256"/>
          </a:xfrm>
          <a:prstGeom prst="rect">
            <a:avLst/>
          </a:prstGeom>
        </p:spPr>
      </p:pic>
      <p:pic>
        <p:nvPicPr>
          <p:cNvPr id="15" name="Рисунок 14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3357562"/>
            <a:ext cx="857256" cy="857256"/>
          </a:xfrm>
          <a:prstGeom prst="rect">
            <a:avLst/>
          </a:prstGeom>
        </p:spPr>
      </p:pic>
      <p:pic>
        <p:nvPicPr>
          <p:cNvPr id="16" name="Рисунок 15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3643314"/>
            <a:ext cx="857256" cy="857256"/>
          </a:xfrm>
          <a:prstGeom prst="rect">
            <a:avLst/>
          </a:prstGeom>
        </p:spPr>
      </p:pic>
      <p:pic>
        <p:nvPicPr>
          <p:cNvPr id="17" name="Рисунок 16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7276" y="3867152"/>
            <a:ext cx="857256" cy="857256"/>
          </a:xfrm>
          <a:prstGeom prst="rect">
            <a:avLst/>
          </a:prstGeom>
        </p:spPr>
      </p:pic>
      <p:pic>
        <p:nvPicPr>
          <p:cNvPr id="18" name="Рисунок 17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3571876"/>
            <a:ext cx="857256" cy="857256"/>
          </a:xfrm>
          <a:prstGeom prst="rect">
            <a:avLst/>
          </a:prstGeom>
        </p:spPr>
      </p:pic>
      <p:pic>
        <p:nvPicPr>
          <p:cNvPr id="19" name="Рисунок 18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3214686"/>
            <a:ext cx="857256" cy="857256"/>
          </a:xfrm>
          <a:prstGeom prst="rect">
            <a:avLst/>
          </a:prstGeom>
        </p:spPr>
      </p:pic>
      <p:pic>
        <p:nvPicPr>
          <p:cNvPr id="20" name="Рисунок 19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2928934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4852ffdb79b154f284379b.jpg"/>
          <p:cNvPicPr>
            <a:picLocks noChangeAspect="1"/>
          </p:cNvPicPr>
          <p:nvPr/>
        </p:nvPicPr>
        <p:blipFill>
          <a:blip r:embed="rId2" cstate="print"/>
          <a:srcRect l="28906" t="28125"/>
          <a:stretch>
            <a:fillRect/>
          </a:stretch>
        </p:blipFill>
        <p:spPr>
          <a:xfrm>
            <a:off x="0" y="0"/>
            <a:ext cx="9144000" cy="6933363"/>
          </a:xfrm>
          <a:prstGeom prst="rect">
            <a:avLst/>
          </a:prstGeom>
        </p:spPr>
      </p:pic>
      <p:pic>
        <p:nvPicPr>
          <p:cNvPr id="3" name="Рисунок 2" descr="23730988-cute-mouse-carto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b="30768"/>
          <a:stretch>
            <a:fillRect/>
          </a:stretch>
        </p:blipFill>
        <p:spPr>
          <a:xfrm flipH="1">
            <a:off x="1500166" y="2214554"/>
            <a:ext cx="3220729" cy="32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98861966_frog__24_.png"/>
          <p:cNvPicPr>
            <a:picLocks noChangeAspect="1"/>
          </p:cNvPicPr>
          <p:nvPr/>
        </p:nvPicPr>
        <p:blipFill>
          <a:blip r:embed="rId4" cstate="print"/>
          <a:srcRect b="44736"/>
          <a:stretch>
            <a:fillRect/>
          </a:stretch>
        </p:blipFill>
        <p:spPr>
          <a:xfrm>
            <a:off x="4572000" y="2000240"/>
            <a:ext cx="3923088" cy="3357586"/>
          </a:xfrm>
          <a:prstGeom prst="rect">
            <a:avLst/>
          </a:prstGeom>
        </p:spPr>
      </p:pic>
      <p:pic>
        <p:nvPicPr>
          <p:cNvPr id="12" name="Рисунок 11" descr="db0689ee3492b9fe2c179904dfc32b8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3929066"/>
            <a:ext cx="4214818" cy="4214818"/>
          </a:xfrm>
          <a:prstGeom prst="rect">
            <a:avLst/>
          </a:prstGeom>
        </p:spPr>
      </p:pic>
      <p:pic>
        <p:nvPicPr>
          <p:cNvPr id="13" name="Рисунок 12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2" y="5357826"/>
            <a:ext cx="1191054" cy="1191054"/>
          </a:xfrm>
          <a:prstGeom prst="rect">
            <a:avLst/>
          </a:prstGeom>
        </p:spPr>
      </p:pic>
      <p:pic>
        <p:nvPicPr>
          <p:cNvPr id="14" name="Рисунок 13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4786322"/>
            <a:ext cx="1191054" cy="1191054"/>
          </a:xfrm>
          <a:prstGeom prst="rect">
            <a:avLst/>
          </a:prstGeom>
        </p:spPr>
      </p:pic>
      <p:pic>
        <p:nvPicPr>
          <p:cNvPr id="15" name="Рисунок 14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5500702"/>
            <a:ext cx="1191054" cy="1191054"/>
          </a:xfrm>
          <a:prstGeom prst="rect">
            <a:avLst/>
          </a:prstGeom>
        </p:spPr>
      </p:pic>
      <p:pic>
        <p:nvPicPr>
          <p:cNvPr id="16" name="Рисунок 15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5666946"/>
            <a:ext cx="1191054" cy="1191054"/>
          </a:xfrm>
          <a:prstGeom prst="rect">
            <a:avLst/>
          </a:prstGeom>
        </p:spPr>
      </p:pic>
      <p:pic>
        <p:nvPicPr>
          <p:cNvPr id="17" name="Рисунок 16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4929198"/>
            <a:ext cx="1191054" cy="1191054"/>
          </a:xfrm>
          <a:prstGeom prst="rect">
            <a:avLst/>
          </a:prstGeom>
        </p:spPr>
      </p:pic>
      <p:pic>
        <p:nvPicPr>
          <p:cNvPr id="18" name="Рисунок 17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4572008"/>
            <a:ext cx="1191054" cy="1191054"/>
          </a:xfrm>
          <a:prstGeom prst="rect">
            <a:avLst/>
          </a:prstGeom>
        </p:spPr>
      </p:pic>
      <p:pic>
        <p:nvPicPr>
          <p:cNvPr id="19" name="Рисунок 18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5666946"/>
            <a:ext cx="1191054" cy="1191054"/>
          </a:xfrm>
          <a:prstGeom prst="rect">
            <a:avLst/>
          </a:prstGeom>
        </p:spPr>
      </p:pic>
      <p:pic>
        <p:nvPicPr>
          <p:cNvPr id="20" name="Рисунок 19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5357826"/>
            <a:ext cx="1191054" cy="1191054"/>
          </a:xfrm>
          <a:prstGeom prst="rect">
            <a:avLst/>
          </a:prstGeom>
        </p:spPr>
      </p:pic>
      <p:pic>
        <p:nvPicPr>
          <p:cNvPr id="21" name="Рисунок 20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2" y="4857760"/>
            <a:ext cx="1191054" cy="1191054"/>
          </a:xfrm>
          <a:prstGeom prst="rect">
            <a:avLst/>
          </a:prstGeom>
        </p:spPr>
      </p:pic>
      <p:pic>
        <p:nvPicPr>
          <p:cNvPr id="22" name="Рисунок 21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5000636"/>
            <a:ext cx="1191054" cy="1191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4852ffdb79b154f284379b.jpg"/>
          <p:cNvPicPr>
            <a:picLocks noChangeAspect="1"/>
          </p:cNvPicPr>
          <p:nvPr/>
        </p:nvPicPr>
        <p:blipFill>
          <a:blip r:embed="rId2" cstate="print"/>
          <a:srcRect l="28906" t="28125"/>
          <a:stretch>
            <a:fillRect/>
          </a:stretch>
        </p:blipFill>
        <p:spPr>
          <a:xfrm>
            <a:off x="0" y="0"/>
            <a:ext cx="9144000" cy="6933363"/>
          </a:xfrm>
          <a:prstGeom prst="rect">
            <a:avLst/>
          </a:prstGeom>
        </p:spPr>
      </p:pic>
      <p:pic>
        <p:nvPicPr>
          <p:cNvPr id="3" name="Рисунок 2" descr="23730988-cute-mouse-carto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b="30768"/>
          <a:stretch>
            <a:fillRect/>
          </a:stretch>
        </p:blipFill>
        <p:spPr>
          <a:xfrm flipH="1">
            <a:off x="1500166" y="2214554"/>
            <a:ext cx="3220729" cy="32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98861966_frog__24_.png"/>
          <p:cNvPicPr>
            <a:picLocks noChangeAspect="1"/>
          </p:cNvPicPr>
          <p:nvPr/>
        </p:nvPicPr>
        <p:blipFill>
          <a:blip r:embed="rId4" cstate="print"/>
          <a:srcRect b="44736"/>
          <a:stretch>
            <a:fillRect/>
          </a:stretch>
        </p:blipFill>
        <p:spPr>
          <a:xfrm>
            <a:off x="4572000" y="2000240"/>
            <a:ext cx="3923088" cy="3357586"/>
          </a:xfrm>
          <a:prstGeom prst="rect">
            <a:avLst/>
          </a:prstGeom>
        </p:spPr>
      </p:pic>
      <p:pic>
        <p:nvPicPr>
          <p:cNvPr id="12" name="Рисунок 11" descr="db0689ee3492b9fe2c179904dfc32b8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4000504"/>
            <a:ext cx="4214818" cy="4214818"/>
          </a:xfrm>
          <a:prstGeom prst="rect">
            <a:avLst/>
          </a:prstGeom>
        </p:spPr>
      </p:pic>
      <p:pic>
        <p:nvPicPr>
          <p:cNvPr id="13" name="Рисунок 12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2" y="5357826"/>
            <a:ext cx="1191054" cy="1191054"/>
          </a:xfrm>
          <a:prstGeom prst="rect">
            <a:avLst/>
          </a:prstGeom>
        </p:spPr>
      </p:pic>
      <p:pic>
        <p:nvPicPr>
          <p:cNvPr id="14" name="Рисунок 13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4786322"/>
            <a:ext cx="1191054" cy="1191054"/>
          </a:xfrm>
          <a:prstGeom prst="rect">
            <a:avLst/>
          </a:prstGeom>
        </p:spPr>
      </p:pic>
      <p:pic>
        <p:nvPicPr>
          <p:cNvPr id="15" name="Рисунок 14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5500702"/>
            <a:ext cx="1191054" cy="1191054"/>
          </a:xfrm>
          <a:prstGeom prst="rect">
            <a:avLst/>
          </a:prstGeom>
        </p:spPr>
      </p:pic>
      <p:pic>
        <p:nvPicPr>
          <p:cNvPr id="16" name="Рисунок 15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5666946"/>
            <a:ext cx="1191054" cy="1191054"/>
          </a:xfrm>
          <a:prstGeom prst="rect">
            <a:avLst/>
          </a:prstGeom>
        </p:spPr>
      </p:pic>
      <p:pic>
        <p:nvPicPr>
          <p:cNvPr id="17" name="Рисунок 16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4929198"/>
            <a:ext cx="1191054" cy="1191054"/>
          </a:xfrm>
          <a:prstGeom prst="rect">
            <a:avLst/>
          </a:prstGeom>
        </p:spPr>
      </p:pic>
      <p:pic>
        <p:nvPicPr>
          <p:cNvPr id="18" name="Рисунок 17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4572008"/>
            <a:ext cx="1191054" cy="1191054"/>
          </a:xfrm>
          <a:prstGeom prst="rect">
            <a:avLst/>
          </a:prstGeom>
        </p:spPr>
      </p:pic>
      <p:pic>
        <p:nvPicPr>
          <p:cNvPr id="19" name="Рисунок 18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5666946"/>
            <a:ext cx="1191054" cy="1191054"/>
          </a:xfrm>
          <a:prstGeom prst="rect">
            <a:avLst/>
          </a:prstGeom>
        </p:spPr>
      </p:pic>
      <p:pic>
        <p:nvPicPr>
          <p:cNvPr id="20" name="Рисунок 19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5357826"/>
            <a:ext cx="1191054" cy="1191054"/>
          </a:xfrm>
          <a:prstGeom prst="rect">
            <a:avLst/>
          </a:prstGeom>
        </p:spPr>
      </p:pic>
      <p:pic>
        <p:nvPicPr>
          <p:cNvPr id="21" name="Рисунок 20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2" y="4857760"/>
            <a:ext cx="1191054" cy="1191054"/>
          </a:xfrm>
          <a:prstGeom prst="rect">
            <a:avLst/>
          </a:prstGeom>
        </p:spPr>
      </p:pic>
      <p:pic>
        <p:nvPicPr>
          <p:cNvPr id="22" name="Рисунок 21" descr="1871136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5000636"/>
            <a:ext cx="1191054" cy="1191054"/>
          </a:xfrm>
          <a:prstGeom prst="rect">
            <a:avLst/>
          </a:prstGeom>
        </p:spPr>
      </p:pic>
      <p:pic>
        <p:nvPicPr>
          <p:cNvPr id="23" name="Рисунок 22" descr="blank-sticky-note-clipart-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4" y="4786322"/>
            <a:ext cx="1921411" cy="185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59757.jpg"/>
          <p:cNvPicPr>
            <a:picLocks noChangeAspect="1"/>
          </p:cNvPicPr>
          <p:nvPr/>
        </p:nvPicPr>
        <p:blipFill>
          <a:blip r:embed="rId2" cstate="print"/>
          <a:srcRect b="12121"/>
          <a:stretch>
            <a:fillRect/>
          </a:stretch>
        </p:blipFill>
        <p:spPr>
          <a:xfrm>
            <a:off x="-33" y="0"/>
            <a:ext cx="9144037" cy="6858000"/>
          </a:xfrm>
          <a:prstGeom prst="rect">
            <a:avLst/>
          </a:prstGeom>
        </p:spPr>
      </p:pic>
      <p:pic>
        <p:nvPicPr>
          <p:cNvPr id="3" name="Рисунок 2" descr="23730988-cute-mouse-carto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2285992"/>
            <a:ext cx="2246284" cy="3238507"/>
          </a:xfrm>
          <a:prstGeom prst="rect">
            <a:avLst/>
          </a:prstGeom>
        </p:spPr>
      </p:pic>
      <p:pic>
        <p:nvPicPr>
          <p:cNvPr id="4" name="Рисунок 3" descr="98861966_frog__24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571604" y="2214554"/>
            <a:ext cx="2260283" cy="3500438"/>
          </a:xfrm>
          <a:prstGeom prst="rect">
            <a:avLst/>
          </a:prstGeom>
        </p:spPr>
      </p:pic>
      <p:pic>
        <p:nvPicPr>
          <p:cNvPr id="5" name="Рисунок 4" descr="0_a3d90_281ec240_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888760"/>
            <a:ext cx="1785950" cy="237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59757.jpg"/>
          <p:cNvPicPr>
            <a:picLocks noChangeAspect="1"/>
          </p:cNvPicPr>
          <p:nvPr/>
        </p:nvPicPr>
        <p:blipFill>
          <a:blip r:embed="rId2" cstate="print"/>
          <a:srcRect l="30312"/>
          <a:stretch>
            <a:fillRect/>
          </a:stretch>
        </p:blipFill>
        <p:spPr>
          <a:xfrm>
            <a:off x="0" y="-1"/>
            <a:ext cx="9144000" cy="6861853"/>
          </a:xfrm>
          <a:prstGeom prst="rect">
            <a:avLst/>
          </a:prstGeom>
        </p:spPr>
      </p:pic>
      <p:pic>
        <p:nvPicPr>
          <p:cNvPr id="3" name="Рисунок 2" descr="145913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1" y="3857628"/>
            <a:ext cx="1646409" cy="1248619"/>
          </a:xfrm>
          <a:prstGeom prst="rect">
            <a:avLst/>
          </a:prstGeom>
        </p:spPr>
      </p:pic>
      <p:pic>
        <p:nvPicPr>
          <p:cNvPr id="4" name="Рисунок 3" descr="145913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623840" y="3857628"/>
            <a:ext cx="1740606" cy="1320057"/>
          </a:xfrm>
          <a:prstGeom prst="rect">
            <a:avLst/>
          </a:prstGeom>
        </p:spPr>
      </p:pic>
      <p:pic>
        <p:nvPicPr>
          <p:cNvPr id="5" name="Рисунок 4" descr="145913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714752"/>
            <a:ext cx="1552212" cy="1177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657760"/>
            <a:ext cx="9144001" cy="7515760"/>
          </a:xfrm>
          <a:prstGeom prst="rect">
            <a:avLst/>
          </a:prstGeom>
        </p:spPr>
      </p:pic>
      <p:pic>
        <p:nvPicPr>
          <p:cNvPr id="4" name="Рисунок 3" descr="182722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0914">
            <a:off x="2435898" y="3779999"/>
            <a:ext cx="6389125" cy="3351833"/>
          </a:xfrm>
          <a:prstGeom prst="rect">
            <a:avLst/>
          </a:prstGeom>
        </p:spPr>
      </p:pic>
      <p:pic>
        <p:nvPicPr>
          <p:cNvPr id="5" name="Рисунок 4" descr="23730988-cute-mouse-carto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2357430"/>
            <a:ext cx="2246284" cy="3238507"/>
          </a:xfrm>
          <a:prstGeom prst="rect">
            <a:avLst/>
          </a:prstGeom>
        </p:spPr>
      </p:pic>
      <p:pic>
        <p:nvPicPr>
          <p:cNvPr id="6" name="Рисунок 5" descr="1459132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643306" y="4429132"/>
            <a:ext cx="1740606" cy="1320057"/>
          </a:xfrm>
          <a:prstGeom prst="rect">
            <a:avLst/>
          </a:prstGeom>
        </p:spPr>
      </p:pic>
      <p:pic>
        <p:nvPicPr>
          <p:cNvPr id="8" name="Рисунок 7" descr="f4f1fd82f113eaebfd67fbc96495380d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3286124"/>
            <a:ext cx="2407648" cy="2179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42910" y="556986"/>
            <a:ext cx="75724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 мастер-класса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профессионального мастерства педагогов - участников мастер-класса в процессе активного педагогического общения по усвоению опыта работы. по проведению опытно – экспериментальной деятельности для детей младшего дошкольного возраста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85786" y="2576579"/>
            <a:ext cx="72152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познакомить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педагогов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 детским экспериментированием в ДОУ, показать игры эксперименты по ознакомлению детей со свойствами воздуха и воды,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песка.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умения видеть проблемы, делать выводы и умозаключения; развивать навыки и умения экспериментирования.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воспитывать эмоционально - ценностное отношение к окружающему миру.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3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00042"/>
            <a:ext cx="5072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«Детское экспериментирование – стержень любого процесса детского творчества. Деятельность экспериментирования, взятая во всей ее полноте и уверенности, является всеобщим способом функционирования психики» - Н.Н.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Подъянова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www.maam.ru/images/users/photos/medium/56a0cf83aa05aa4d6428fc22ff4c6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4305379" cy="2857496"/>
          </a:xfrm>
          <a:prstGeom prst="rect">
            <a:avLst/>
          </a:prstGeom>
          <a:noFill/>
        </p:spPr>
      </p:pic>
      <p:pic>
        <p:nvPicPr>
          <p:cNvPr id="5" name="Picture 2" descr="http://www.maam.ru/images/users/photos/medium/783886504c007f06e45462a087d680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928934"/>
            <a:ext cx="4214810" cy="27973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maam.ru/images/users/photos/medium/0d697bf8cb46b88f0904dbeb5acf9b5a.jpg"/>
          <p:cNvPicPr>
            <a:picLocks noChangeAspect="1" noChangeArrowheads="1"/>
          </p:cNvPicPr>
          <p:nvPr/>
        </p:nvPicPr>
        <p:blipFill>
          <a:blip r:embed="rId2" cstate="print"/>
          <a:srcRect t="28251"/>
          <a:stretch>
            <a:fillRect/>
          </a:stretch>
        </p:blipFill>
        <p:spPr bwMode="auto">
          <a:xfrm>
            <a:off x="4572000" y="4357694"/>
            <a:ext cx="4047952" cy="217720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5720" y="0"/>
            <a:ext cx="850112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Федеральный государственный образовательный стандарт направлен на решение многих задач.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Одной из них является «создание благоприятных условий познавательного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миром…» (ФГОС 1.6)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Наиболее полно раскрывает эту задачу «Технология исследовательской деятельности.» Основной целью является создание экспериментальной деятельности, активным участником которой выступает ребёнок. Непосредственное участие ребёнка в ходе эксперимента позволяет ему воочию увидеть процесс и результаты.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IMG_20171113_105832_1.jpg"/>
          <p:cNvPicPr>
            <a:picLocks noChangeAspect="1" noChangeArrowheads="1"/>
          </p:cNvPicPr>
          <p:nvPr/>
        </p:nvPicPr>
        <p:blipFill>
          <a:blip r:embed="rId3" cstate="print"/>
          <a:srcRect t="9756" b="9756"/>
          <a:stretch>
            <a:fillRect/>
          </a:stretch>
        </p:blipFill>
        <p:spPr bwMode="auto">
          <a:xfrm>
            <a:off x="357158" y="4270549"/>
            <a:ext cx="3214710" cy="25874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1500174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обучения,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применяется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передачи детям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новых знаний.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371475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571612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одним из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видов познавательной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 детей 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взрослых.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571876"/>
            <a:ext cx="4357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</a:rPr>
              <a:t>.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6446" y="1428736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организационного педагогического процесса, если  последний организован на методе экспериментирования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857232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Детское экспериментирование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000372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500042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Эксперимент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планомерное проведение наблюдения.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6866" name="Picture 2" descr="http://www.maam.ru/images/users/photos/medium/d3a18b348576336836cf305191581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6"/>
            <a:ext cx="4214810" cy="3161108"/>
          </a:xfrm>
          <a:prstGeom prst="rect">
            <a:avLst/>
          </a:prstGeom>
          <a:noFill/>
        </p:spPr>
      </p:pic>
      <p:pic>
        <p:nvPicPr>
          <p:cNvPr id="36868" name="Picture 4" descr="http://www.maam.ru/images/users/photos/medium/dead0cb2c83533032643892c61e2e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14687"/>
            <a:ext cx="4714876" cy="3129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5"/>
            <a:ext cx="8215370" cy="2286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Дошкольникам присуще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наглядно-действенное и наглядно-образное мышление,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поэтому экспериментирование, как ни какой другой метод, соответствует этим возрастным особенностям.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дошкольном возрасте он является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ведущим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первые три года — практически единственным способом познания мира.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Постепенное развитие любознательности, проявляемое желание экспериментировать, самостоятельно искать истину распространяются на все сферы деятельности.</a:t>
            </a:r>
            <a:endParaRPr lang="ru-RU" dirty="0"/>
          </a:p>
        </p:txBody>
      </p:sp>
      <p:pic>
        <p:nvPicPr>
          <p:cNvPr id="38914" name="Picture 2" descr="http://www.maam.ru/images/users/photos/medium/397b32f8ab0b1ffee77cb5bf9af16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62221"/>
            <a:ext cx="3357586" cy="4095779"/>
          </a:xfrm>
          <a:prstGeom prst="rect">
            <a:avLst/>
          </a:prstGeom>
          <a:noFill/>
        </p:spPr>
      </p:pic>
      <p:pic>
        <p:nvPicPr>
          <p:cNvPr id="38916" name="Picture 4" descr="http://www.maam.ru/images/users/photos/medium/b530df1c80ae27fa33f6e46549527d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075" y="2786058"/>
            <a:ext cx="5089926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714356"/>
            <a:ext cx="835824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 и задачи технологии экспериментирования: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Создание условий для формирования основ целостного мировидения у детей средствами физического эксперимента.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Развивать эмоционально-ценностное отношение к окружающему миру.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Обеспечить обогащенное познавательное и речевое развитие детей, формировать базисные основы личности ребенка.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Расширять перспективы развития поисково-познавательной деятельности у детей дошкольного возраста.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у дошкольников коммуникативных навыков, навыков сотрудничества.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www.maam.ru/images/users/photos/medium/783886504c007f06e45462a087d680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060614"/>
            <a:ext cx="4214810" cy="2797386"/>
          </a:xfrm>
          <a:prstGeom prst="rect">
            <a:avLst/>
          </a:prstGeom>
          <a:noFill/>
        </p:spPr>
      </p:pic>
      <p:pic>
        <p:nvPicPr>
          <p:cNvPr id="27652" name="Picture 4" descr="http://www.maam.ru/images/users/photos/medium/56a0cf83aa05aa4d6428fc22ff4c64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000505"/>
            <a:ext cx="4305379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23730988-cute-mouse-carto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199389"/>
            <a:ext cx="2928958" cy="4222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23349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1368</TotalTime>
  <Words>190</Words>
  <Application>Microsoft Office PowerPoint</Application>
  <PresentationFormat>Экран (4:3)</PresentationFormat>
  <Paragraphs>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118</cp:revision>
  <dcterms:created xsi:type="dcterms:W3CDTF">2016-02-22T08:16:53Z</dcterms:created>
  <dcterms:modified xsi:type="dcterms:W3CDTF">2018-02-12T11:43:38Z</dcterms:modified>
</cp:coreProperties>
</file>