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3" r:id="rId4"/>
    <p:sldId id="306" r:id="rId5"/>
    <p:sldId id="305" r:id="rId6"/>
    <p:sldId id="313" r:id="rId7"/>
    <p:sldId id="312" r:id="rId8"/>
    <p:sldId id="322" r:id="rId9"/>
    <p:sldId id="323" r:id="rId10"/>
    <p:sldId id="324" r:id="rId11"/>
    <p:sldId id="325" r:id="rId12"/>
    <p:sldId id="311" r:id="rId13"/>
    <p:sldId id="308" r:id="rId14"/>
    <p:sldId id="329" r:id="rId15"/>
    <p:sldId id="326" r:id="rId16"/>
    <p:sldId id="327" r:id="rId17"/>
    <p:sldId id="263" r:id="rId18"/>
    <p:sldId id="261" r:id="rId19"/>
    <p:sldId id="304" r:id="rId20"/>
    <p:sldId id="33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3975" autoAdjust="0"/>
  </p:normalViewPr>
  <p:slideViewPr>
    <p:cSldViewPr>
      <p:cViewPr varScale="1">
        <p:scale>
          <a:sx n="102" d="100"/>
          <a:sy n="102" d="100"/>
        </p:scale>
        <p:origin x="-2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2EC17-BBA2-4C09-9D98-D86317C6E2E5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18CE3-2D6F-4B63-AD23-4C7C75C3C3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C672-5619-48A1-BEAE-20CAF109E0DF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8830-26CA-4339-B3C8-5DCCDD6B53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AF92D-83B7-4725-B645-4C08825A7E56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3BB42-930A-46ED-8EF1-7F424549AF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B621C-62BB-4FD8-BDF8-6167DA8023FF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9C4C-4520-4EC8-82DE-69C502B6C0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41160-A1AE-4757-AAD8-63C53B0EE17B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5A77-4434-4100-815D-50C0C69355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95F22-AF1E-4B55-995E-7DF0C697A2C8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BF2BA-76D8-408E-ABB3-D078D840B6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4C6A3-782E-4260-9015-A84FF47CFF79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591BD-FE95-4E69-B4B6-C6A95E85F5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94DBD-0838-48F0-90BA-9B53807AF778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6F0B-C5E0-49EC-AE20-963C72D4E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80EB0-0D89-40E5-A066-3592E1568A3F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A4F30-D768-4F23-9602-9B7667C66E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6FF5-79CE-4C24-9F4D-C8756508FD7F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2E86B-82B0-490E-8A94-19D6811B97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6A880-D7AC-4079-954C-5F4DB0482000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A8B7-18A3-4406-8356-DB7EFC9B11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CE7740-055C-445F-A075-35AD099C9CD1}" type="datetimeFigureOut">
              <a:rPr lang="ru-RU"/>
              <a:pPr>
                <a:defRPr/>
              </a:pPr>
              <a:t>22.02.2018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C4FF29-1C95-48D4-B719-2A7C7ACBF2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ransition/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3" descr="deti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2924175"/>
            <a:ext cx="295751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deti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51500" y="2784475"/>
            <a:ext cx="34925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3" y="142875"/>
            <a:ext cx="8175625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познавательно-исследовательской деятельности с детьми старшего дошкольного возраста.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050" y="4714875"/>
            <a:ext cx="5164138" cy="1643063"/>
          </a:xfrm>
        </p:spPr>
        <p:txBody>
          <a:bodyPr/>
          <a:lstStyle/>
          <a:p>
            <a:pPr algn="just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Воспитатель: Никитина Г.А.</a:t>
            </a:r>
          </a:p>
          <a:p>
            <a:pPr algn="just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2018 г.</a:t>
            </a:r>
          </a:p>
        </p:txBody>
      </p:sp>
      <p:sp>
        <p:nvSpPr>
          <p:cNvPr id="13318" name="Прямоугольник 8"/>
          <p:cNvSpPr>
            <a:spLocks noChangeArrowheads="1"/>
          </p:cNvSpPr>
          <p:nvPr/>
        </p:nvSpPr>
        <p:spPr bwMode="auto">
          <a:xfrm>
            <a:off x="928688" y="428625"/>
            <a:ext cx="7358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</a:p>
          <a:p>
            <a:pPr algn="ctr"/>
            <a:r>
              <a:rPr lang="ru-RU" sz="1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Куйбышевского района – детский сад «Ромашка»</a:t>
            </a:r>
            <a:endParaRPr lang="ru-RU" sz="160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 descr="C:\Users\HOME\AppData\Local\Temp\Rar$DI88.584\20160725_1824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214688"/>
            <a:ext cx="4267200" cy="2562225"/>
          </a:xfrm>
        </p:spPr>
      </p:pic>
      <p:pic>
        <p:nvPicPr>
          <p:cNvPr id="47106" name="Picture 2" descr="C:\Users\HOME\AppData\Local\Temp\Rar$DI61.584\20160714_0649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214688"/>
            <a:ext cx="4267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" descr="C:\Users\HOME\AppData\Local\Temp\Rar$DI33.584\20160607_112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714375"/>
            <a:ext cx="380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Прямоугольник 7"/>
          <p:cNvSpPr>
            <a:spLocks noChangeArrowheads="1"/>
          </p:cNvSpPr>
          <p:nvPr/>
        </p:nvSpPr>
        <p:spPr bwMode="auto">
          <a:xfrm>
            <a:off x="142875" y="0"/>
            <a:ext cx="8858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семян, выращивание растений.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ъект 2"/>
          <p:cNvSpPr>
            <a:spLocks noGrp="1"/>
          </p:cNvSpPr>
          <p:nvPr>
            <p:ph sz="quarter" idx="13"/>
          </p:nvPr>
        </p:nvSpPr>
        <p:spPr>
          <a:xfrm>
            <a:off x="285750" y="142875"/>
            <a:ext cx="8715375" cy="43132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Посадка семян, выращивание растений.</a:t>
            </a:r>
          </a:p>
          <a:p>
            <a:pPr marL="44450" indent="0">
              <a:buFont typeface="Georgia" pitchFamily="18" charset="0"/>
              <a:buNone/>
            </a:pPr>
            <a:endParaRPr lang="ru-RU" sz="3600" b="1" smtClean="0"/>
          </a:p>
        </p:txBody>
      </p:sp>
      <p:pic>
        <p:nvPicPr>
          <p:cNvPr id="5" name="Picture 2" descr="C:\Documents and Settings\Детсад\Рабочий стол\фото 2017\Новая папка\Фото-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71435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056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0360" y="785794"/>
            <a:ext cx="422819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DSC055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14752"/>
            <a:ext cx="4868660" cy="298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DSC055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3594373"/>
            <a:ext cx="3824554" cy="310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ъект 2"/>
          <p:cNvSpPr>
            <a:spLocks noGrp="1"/>
          </p:cNvSpPr>
          <p:nvPr>
            <p:ph sz="quarter" idx="13"/>
          </p:nvPr>
        </p:nvSpPr>
        <p:spPr>
          <a:xfrm>
            <a:off x="428625" y="142875"/>
            <a:ext cx="8358188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</a:rPr>
              <a:t>«Огород на окне»</a:t>
            </a:r>
            <a:endParaRPr lang="ru-RU" sz="3600" b="1" smtClean="0"/>
          </a:p>
          <a:p>
            <a:pPr marL="44450" indent="0" algn="ctr">
              <a:buFont typeface="Georgia" pitchFamily="18" charset="0"/>
              <a:buNone/>
            </a:pPr>
            <a:endParaRPr lang="ru-RU" sz="3600" b="1" smtClean="0"/>
          </a:p>
        </p:txBody>
      </p:sp>
      <p:pic>
        <p:nvPicPr>
          <p:cNvPr id="5" name="Picture 5" descr="DSC056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614082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 descr="DSC05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880000" cy="36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 descr="C:\Users\HOME\AppData\Local\Temp\Rar$DI25.584\IMG_20170126_0935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928938"/>
            <a:ext cx="423862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6" descr="C:\Users\HOME\AppData\Local\Temp\Rar$DI00.584\IMG_20170126_0936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428750"/>
            <a:ext cx="45021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Содержимое 8"/>
          <p:cNvSpPr>
            <a:spLocks noGrp="1"/>
          </p:cNvSpPr>
          <p:nvPr>
            <p:ph sz="quarter" idx="13"/>
          </p:nvPr>
        </p:nvSpPr>
        <p:spPr>
          <a:xfrm>
            <a:off x="1143000" y="142875"/>
            <a:ext cx="6400800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Опыты с воздухом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ъект 2"/>
          <p:cNvSpPr>
            <a:spLocks noGrp="1"/>
          </p:cNvSpPr>
          <p:nvPr>
            <p:ph sz="quarter" idx="13"/>
          </p:nvPr>
        </p:nvSpPr>
        <p:spPr>
          <a:xfrm>
            <a:off x="500063" y="214313"/>
            <a:ext cx="8358187" cy="347503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600" b="1" smtClean="0"/>
              <a:t>  </a:t>
            </a:r>
          </a:p>
        </p:txBody>
      </p:sp>
      <p:pic>
        <p:nvPicPr>
          <p:cNvPr id="51202" name="Picture 4" descr="C:\Users\HOME\YandexDisk\Фотокамера\2017-06-08 10-09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785813"/>
            <a:ext cx="7024687" cy="526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ъект 2"/>
          <p:cNvSpPr>
            <a:spLocks noGrp="1"/>
          </p:cNvSpPr>
          <p:nvPr>
            <p:ph sz="quarter" idx="13"/>
          </p:nvPr>
        </p:nvSpPr>
        <p:spPr>
          <a:xfrm>
            <a:off x="428625" y="142875"/>
            <a:ext cx="8358188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игры. Лэпбук.</a:t>
            </a:r>
            <a:endParaRPr lang="ru-RU" sz="3600" b="1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3600" b="1" smtClean="0"/>
          </a:p>
        </p:txBody>
      </p:sp>
      <p:pic>
        <p:nvPicPr>
          <p:cNvPr id="4" name="Picture 2" descr="K:\DSCN0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7167581" cy="5375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ъект 2"/>
          <p:cNvSpPr>
            <a:spLocks noGrp="1"/>
          </p:cNvSpPr>
          <p:nvPr>
            <p:ph sz="quarter" idx="13"/>
          </p:nvPr>
        </p:nvSpPr>
        <p:spPr>
          <a:xfrm>
            <a:off x="357188" y="142875"/>
            <a:ext cx="8358187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игры.</a:t>
            </a:r>
            <a:endParaRPr lang="ru-RU" sz="3600" b="1" smtClean="0"/>
          </a:p>
        </p:txBody>
      </p:sp>
      <p:pic>
        <p:nvPicPr>
          <p:cNvPr id="4" name="Picture 1" descr="C:\Documents and Settings\Детсад\Рабочий стол\эколята 2\дидактические игры\DSC00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43376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Documents and Settings\Детсад\Рабочий стол\эколята 2\дидактические игры\DSC008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70" y="785794"/>
            <a:ext cx="409556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Documents and Settings\Детсад\Рабочий стол\эколята 2\дидактические игры\DSC0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929066"/>
            <a:ext cx="5074204" cy="2805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Прямоугольник 5"/>
          <p:cNvSpPr>
            <a:spLocks noChangeArrowheads="1"/>
          </p:cNvSpPr>
          <p:nvPr/>
        </p:nvSpPr>
        <p:spPr bwMode="auto">
          <a:xfrm>
            <a:off x="214313" y="214313"/>
            <a:ext cx="671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rebuchet MS" pitchFamily="34" charset="0"/>
              </a:rPr>
              <a:t>Для организации самостоятельной детской деятельности разработаны карточки-схемы проведения экспериментов. </a:t>
            </a:r>
          </a:p>
        </p:txBody>
      </p:sp>
      <p:pic>
        <p:nvPicPr>
          <p:cNvPr id="54274" name="Picture 5" descr="C:\Users\777\Downloads\схемы опытов\330026694634_0433836_img_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214687" cy="180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777875"/>
            <a:ext cx="4249737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9050" y="3429000"/>
            <a:ext cx="4662488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4563" y="3762375"/>
            <a:ext cx="43894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Прямоугольник 1"/>
          <p:cNvSpPr>
            <a:spLocks noChangeArrowheads="1"/>
          </p:cNvSpPr>
          <p:nvPr/>
        </p:nvSpPr>
        <p:spPr bwMode="auto">
          <a:xfrm>
            <a:off x="684213" y="333375"/>
            <a:ext cx="813593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>
                <a:latin typeface="Times New Roman" pitchFamily="18" charset="0"/>
                <a:cs typeface="Times New Roman" pitchFamily="18" charset="0"/>
              </a:rPr>
            </a:b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079625"/>
            <a:ext cx="381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2" descr="M:\консультации эксперимент\11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0" y="84138"/>
            <a:ext cx="14890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079625"/>
            <a:ext cx="381635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Объект 2"/>
          <p:cNvSpPr>
            <a:spLocks noGrp="1"/>
          </p:cNvSpPr>
          <p:nvPr>
            <p:ph sz="quarter" idx="13"/>
          </p:nvPr>
        </p:nvSpPr>
        <p:spPr>
          <a:xfrm>
            <a:off x="428625" y="981075"/>
            <a:ext cx="8358188" cy="3475038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«Умейте открыть перед ребенком в окружающем мире что-то одно, но открыть так, чтобы кусочек жизни заиграл перед детьми всеми красками радуги. Оставляйте всегда что-то недосказанное, что бы ребенку захотелось еще раз возвратиться».</a:t>
            </a:r>
          </a:p>
          <a:p>
            <a:pPr marL="44450" indent="0" algn="just">
              <a:buFont typeface="Georgia" pitchFamily="18" charset="0"/>
              <a:buNone/>
            </a:pPr>
            <a:r>
              <a:rPr lang="ru-RU" sz="2800" smtClean="0"/>
              <a:t>                                             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В.А. Сухомлинский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625" y="981075"/>
            <a:ext cx="8358188" cy="3475038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«Люди, научившиеся наблюдениям и опытам,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приобретают способность сами ставить вопросы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 получать на них фактические ответы,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оказываясь на более высоком умственном и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нравственном уровне в сравнении с теми,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кто такой школы не прошел»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К.А.Тимирязев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643063" y="4643438"/>
          <a:ext cx="2428875" cy="1905000"/>
        </p:xfrm>
        <a:graphic>
          <a:graphicData uri="http://schemas.openxmlformats.org/presentationml/2006/ole">
            <p:oleObj spid="_x0000_s38913" name="CorelDRAW" r:id="rId3" imgW="2770560" imgH="21924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3" descr="deti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" y="2924175"/>
            <a:ext cx="2957513" cy="445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deti-1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51500" y="2784475"/>
            <a:ext cx="34925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3" y="1357298"/>
            <a:ext cx="81756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Times New Roman" pitchFamily="18" charset="0"/>
              </a:rPr>
              <a:t>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за  внимание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9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051050" y="4714875"/>
            <a:ext cx="5164138" cy="1643063"/>
          </a:xfrm>
        </p:spPr>
        <p:txBody>
          <a:bodyPr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625" y="981075"/>
            <a:ext cx="8358188" cy="3475038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38" name="Прямоугольник 3"/>
          <p:cNvSpPr>
            <a:spLocks noChangeArrowheads="1"/>
          </p:cNvSpPr>
          <p:nvPr/>
        </p:nvSpPr>
        <p:spPr bwMode="auto">
          <a:xfrm>
            <a:off x="571500" y="500063"/>
            <a:ext cx="8001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сегодня</a:t>
            </a:r>
            <a:r>
              <a:rPr 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наставник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, который на доступном для ребенка языке поможет понять окружающий мир и правила поведения в социуме, который поможет детям увидеть со стороны свои поступки и их возможные последствия.</a:t>
            </a:r>
          </a:p>
        </p:txBody>
      </p:sp>
      <p:pic>
        <p:nvPicPr>
          <p:cNvPr id="39939" name="Picture 8" descr="C:\Users\HOME\YandexDisk\Фотокамера\2017-08-28 10-28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786063"/>
            <a:ext cx="698500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ъект 2"/>
          <p:cNvSpPr>
            <a:spLocks noGrp="1"/>
          </p:cNvSpPr>
          <p:nvPr>
            <p:ph sz="quarter" idx="13"/>
          </p:nvPr>
        </p:nvSpPr>
        <p:spPr>
          <a:xfrm>
            <a:off x="428625" y="981075"/>
            <a:ext cx="8358188" cy="3475038"/>
          </a:xfrm>
        </p:spPr>
        <p:txBody>
          <a:bodyPr/>
          <a:lstStyle/>
          <a:p>
            <a:pPr marL="44450" indent="0" algn="just">
              <a:buFont typeface="Georgia" pitchFamily="18" charset="0"/>
              <a:buNone/>
            </a:pP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Реализуя образовательную область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«Познавательное развитие»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формируем первичные представления ребенка о себе, других людях, окружающем мире, о свойствах (форме, цвете, размере, материале), движении и покое, причинах и следствиях; о планете Земля, как общем доме людей, об особенностях природы, о смене времен года, о явлениях природы, о живой и не живой природе. </a:t>
            </a:r>
          </a:p>
          <a:p>
            <a:pPr marL="44450" indent="0">
              <a:buFont typeface="Georgia" pitchFamily="18" charset="0"/>
              <a:buNone/>
            </a:pPr>
            <a:endParaRPr lang="ru-RU" sz="36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50" y="428625"/>
            <a:ext cx="8501063" cy="4027488"/>
          </a:xfrm>
        </p:spPr>
        <p:txBody>
          <a:bodyPr rtlCol="0">
            <a:noAutofit/>
          </a:bodyPr>
          <a:lstStyle/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Познавательно-исследовательская деятельность:</a:t>
            </a:r>
            <a:endParaRPr lang="ru-RU" sz="2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у дошкольников основных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ключевых компетенций, способность к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исследовательскому типу мышления.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предпосылки поисковой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деятельности, интеллектуальной инициативы;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-развивать умения определять возможные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методы решения проблемы с помощью 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взрослого, а затем и самостоятельно;</a:t>
            </a:r>
          </a:p>
          <a:p>
            <a:pPr indent="-18288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формировать умения применять данные методы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ъект 2"/>
          <p:cNvSpPr>
            <a:spLocks noGrp="1"/>
          </p:cNvSpPr>
          <p:nvPr>
            <p:ph sz="quarter" idx="13"/>
          </p:nvPr>
        </p:nvSpPr>
        <p:spPr>
          <a:xfrm>
            <a:off x="428625" y="214313"/>
            <a:ext cx="8358188" cy="1785937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требования </a:t>
            </a:r>
            <a:b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созданию предметно-развивающей среды</a:t>
            </a:r>
          </a:p>
        </p:txBody>
      </p:sp>
      <p:sp>
        <p:nvSpPr>
          <p:cNvPr id="43010" name="Прямоугольник 3"/>
          <p:cNvSpPr>
            <a:spLocks noChangeArrowheads="1"/>
          </p:cNvSpPr>
          <p:nvPr/>
        </p:nvSpPr>
        <p:spPr bwMode="auto">
          <a:xfrm>
            <a:off x="5357813" y="2357438"/>
            <a:ext cx="33575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Безопасность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Гуманистическая направленность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Доступность 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Педагогическая целесообразность</a:t>
            </a:r>
          </a:p>
        </p:txBody>
      </p:sp>
      <p:pic>
        <p:nvPicPr>
          <p:cNvPr id="5" name="Picture 4" descr="C:\Users\777\Desktop\опыт\DSCF47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14500"/>
            <a:ext cx="4902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sz="quarter" idx="13"/>
          </p:nvPr>
        </p:nvSpPr>
        <p:spPr>
          <a:xfrm>
            <a:off x="428625" y="285750"/>
            <a:ext cx="8358188" cy="34750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Центры экспериментирования</a:t>
            </a:r>
            <a:endParaRPr lang="ru-RU" sz="3600" b="1" smtClean="0"/>
          </a:p>
        </p:txBody>
      </p:sp>
      <p:pic>
        <p:nvPicPr>
          <p:cNvPr id="44036" name="Picture 4" descr="Изображение 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81300"/>
            <a:ext cx="2225675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 descr="Изображение 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781300"/>
            <a:ext cx="25193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Изображение 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268413"/>
            <a:ext cx="31686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ъект 2"/>
          <p:cNvSpPr>
            <a:spLocks noGrp="1"/>
          </p:cNvSpPr>
          <p:nvPr>
            <p:ph sz="quarter" idx="13"/>
          </p:nvPr>
        </p:nvSpPr>
        <p:spPr>
          <a:xfrm>
            <a:off x="428625" y="285750"/>
            <a:ext cx="8358188" cy="4170363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Опыты с водой, песком</a:t>
            </a:r>
            <a:endParaRPr lang="ru-RU" sz="3600" smtClean="0">
              <a:latin typeface="Times New Roman" pitchFamily="18" charset="0"/>
              <a:cs typeface="Times New Roman" pitchFamily="18" charset="0"/>
            </a:endParaRPr>
          </a:p>
          <a:p>
            <a:pPr marL="44450" indent="0">
              <a:buFont typeface="Georgia" pitchFamily="18" charset="0"/>
              <a:buNone/>
            </a:pPr>
            <a:endParaRPr lang="ru-RU" sz="3600" b="1" smtClean="0"/>
          </a:p>
        </p:txBody>
      </p:sp>
      <p:pic>
        <p:nvPicPr>
          <p:cNvPr id="4" name="Рисунок 3" descr="C:\Users\Юлия\фотографии\ромашка\DSCN09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500562" cy="3163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Юлия\фотографии\ромашка\DSCN08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43182"/>
            <a:ext cx="457200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ъект 2"/>
          <p:cNvSpPr>
            <a:spLocks noGrp="1"/>
          </p:cNvSpPr>
          <p:nvPr>
            <p:ph sz="quarter" idx="13"/>
          </p:nvPr>
        </p:nvSpPr>
        <p:spPr>
          <a:xfrm>
            <a:off x="428625" y="142875"/>
            <a:ext cx="8358188" cy="4313238"/>
          </a:xfrm>
        </p:spPr>
        <p:txBody>
          <a:bodyPr/>
          <a:lstStyle/>
          <a:p>
            <a:pPr marL="44450" indent="0" algn="ctr">
              <a:buFont typeface="Georgia" pitchFamily="18" charset="0"/>
              <a:buNone/>
            </a:pPr>
            <a:r>
              <a:rPr lang="ru-RU" sz="36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Наблюдения в природе</a:t>
            </a:r>
            <a:endParaRPr lang="ru-RU" sz="3600" b="1" smtClean="0"/>
          </a:p>
        </p:txBody>
      </p:sp>
      <p:pic>
        <p:nvPicPr>
          <p:cNvPr id="7" name="Picture 2" descr="C:\Users\HOME\AppData\Local\Temp\Rar$DI96.688\20170421_171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9324" y="1000108"/>
            <a:ext cx="44273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HOME\AppData\Local\Temp\Rar$DI15.392\20170421_1657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1500174"/>
            <a:ext cx="3921687" cy="498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1471</TotalTime>
  <Words>338</Words>
  <Application>Microsoft Office PowerPoint</Application>
  <PresentationFormat>Экран (4:3)</PresentationFormat>
  <Paragraphs>57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Воздушный поток</vt:lpstr>
      <vt:lpstr>CorelDRAW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«Опытно-экспериментальная деятельность в детском саду» </dc:title>
  <dc:creator>777</dc:creator>
  <cp:lastModifiedBy>HOME</cp:lastModifiedBy>
  <cp:revision>144</cp:revision>
  <dcterms:created xsi:type="dcterms:W3CDTF">2014-03-16T15:56:37Z</dcterms:created>
  <dcterms:modified xsi:type="dcterms:W3CDTF">2018-02-21T17:09:51Z</dcterms:modified>
</cp:coreProperties>
</file>