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71" r:id="rId13"/>
    <p:sldId id="261" r:id="rId14"/>
    <p:sldId id="272" r:id="rId15"/>
    <p:sldId id="273" r:id="rId16"/>
    <p:sldId id="274" r:id="rId17"/>
    <p:sldId id="275" r:id="rId18"/>
    <p:sldId id="276" r:id="rId19"/>
    <p:sldId id="260" r:id="rId20"/>
    <p:sldId id="277" r:id="rId21"/>
    <p:sldId id="26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8" autoAdjust="0"/>
    <p:restoredTop sz="94660"/>
  </p:normalViewPr>
  <p:slideViewPr>
    <p:cSldViewPr>
      <p:cViewPr>
        <p:scale>
          <a:sx n="87" d="100"/>
          <a:sy n="87" d="100"/>
        </p:scale>
        <p:origin x="-8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03.jpg" TargetMode="External"/><Relationship Id="rId13" Type="http://schemas.openxmlformats.org/officeDocument/2006/relationships/hyperlink" Target="21.jpg" TargetMode="External"/><Relationship Id="rId18" Type="http://schemas.openxmlformats.org/officeDocument/2006/relationships/hyperlink" Target="24.jpg" TargetMode="External"/><Relationship Id="rId3" Type="http://schemas.openxmlformats.org/officeDocument/2006/relationships/hyperlink" Target="06.jpg" TargetMode="External"/><Relationship Id="rId21" Type="http://schemas.openxmlformats.org/officeDocument/2006/relationships/hyperlink" Target="13.jpg" TargetMode="External"/><Relationship Id="rId7" Type="http://schemas.openxmlformats.org/officeDocument/2006/relationships/hyperlink" Target="02.jpg" TargetMode="External"/><Relationship Id="rId12" Type="http://schemas.openxmlformats.org/officeDocument/2006/relationships/hyperlink" Target="20.jpg" TargetMode="External"/><Relationship Id="rId17" Type="http://schemas.openxmlformats.org/officeDocument/2006/relationships/hyperlink" Target="14.jpg" TargetMode="External"/><Relationship Id="rId25" Type="http://schemas.openxmlformats.org/officeDocument/2006/relationships/hyperlink" Target="12.jpg" TargetMode="External"/><Relationship Id="rId2" Type="http://schemas.openxmlformats.org/officeDocument/2006/relationships/hyperlink" Target="01.jpg" TargetMode="External"/><Relationship Id="rId16" Type="http://schemas.openxmlformats.org/officeDocument/2006/relationships/hyperlink" Target="19.jpeg" TargetMode="External"/><Relationship Id="rId20" Type="http://schemas.openxmlformats.org/officeDocument/2006/relationships/hyperlink" Target="0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15.jpg" TargetMode="External"/><Relationship Id="rId11" Type="http://schemas.openxmlformats.org/officeDocument/2006/relationships/hyperlink" Target="23.jpg" TargetMode="External"/><Relationship Id="rId24" Type="http://schemas.openxmlformats.org/officeDocument/2006/relationships/hyperlink" Target="08.jpg" TargetMode="External"/><Relationship Id="rId5" Type="http://schemas.openxmlformats.org/officeDocument/2006/relationships/hyperlink" Target="04.jpg" TargetMode="External"/><Relationship Id="rId15" Type="http://schemas.openxmlformats.org/officeDocument/2006/relationships/hyperlink" Target="16.jpg" TargetMode="External"/><Relationship Id="rId23" Type="http://schemas.openxmlformats.org/officeDocument/2006/relationships/hyperlink" Target="07.jpg" TargetMode="External"/><Relationship Id="rId10" Type="http://schemas.openxmlformats.org/officeDocument/2006/relationships/hyperlink" Target="22.jpg" TargetMode="External"/><Relationship Id="rId19" Type="http://schemas.openxmlformats.org/officeDocument/2006/relationships/hyperlink" Target="10.jpg" TargetMode="External"/><Relationship Id="rId4" Type="http://schemas.openxmlformats.org/officeDocument/2006/relationships/hyperlink" Target="05.jpg" TargetMode="External"/><Relationship Id="rId9" Type="http://schemas.openxmlformats.org/officeDocument/2006/relationships/hyperlink" Target="11.jpg" TargetMode="External"/><Relationship Id="rId14" Type="http://schemas.openxmlformats.org/officeDocument/2006/relationships/hyperlink" Target="17.jpg" TargetMode="External"/><Relationship Id="rId22" Type="http://schemas.openxmlformats.org/officeDocument/2006/relationships/hyperlink" Target="18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&#1074;.jpg" TargetMode="External"/><Relationship Id="rId3" Type="http://schemas.openxmlformats.org/officeDocument/2006/relationships/hyperlink" Target="&#1073;.jpg" TargetMode="External"/><Relationship Id="rId7" Type="http://schemas.openxmlformats.org/officeDocument/2006/relationships/hyperlink" Target="&#1076;.jpg" TargetMode="External"/><Relationship Id="rId2" Type="http://schemas.openxmlformats.org/officeDocument/2006/relationships/hyperlink" Target="&#1072;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78;.jpg" TargetMode="External"/><Relationship Id="rId11" Type="http://schemas.openxmlformats.org/officeDocument/2006/relationships/hyperlink" Target="&#1077;.jpg" TargetMode="External"/><Relationship Id="rId5" Type="http://schemas.openxmlformats.org/officeDocument/2006/relationships/hyperlink" Target="&#1075;.jpg" TargetMode="External"/><Relationship Id="rId10" Type="http://schemas.openxmlformats.org/officeDocument/2006/relationships/hyperlink" Target="&#1080;.jpg" TargetMode="External"/><Relationship Id="rId4" Type="http://schemas.openxmlformats.org/officeDocument/2006/relationships/hyperlink" Target="&#1079;.jpg" TargetMode="External"/><Relationship Id="rId9" Type="http://schemas.openxmlformats.org/officeDocument/2006/relationships/hyperlink" Target="&#1082;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7154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5400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ТУРНИР</a:t>
            </a:r>
            <a:endParaRPr lang="ru-RU" sz="5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143248"/>
            <a:ext cx="6400800" cy="147162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660066"/>
                </a:solidFill>
                <a:latin typeface="Comic Sans MS" pitchFamily="66" charset="0"/>
              </a:rPr>
              <a:t>МУЛЬТПАРАД</a:t>
            </a:r>
            <a:endParaRPr lang="ru-RU" sz="6600" b="1" dirty="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к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291614"/>
            <a:ext cx="2738430" cy="2204436"/>
          </a:xfrm>
          <a:prstGeom prst="rect">
            <a:avLst/>
          </a:prstGeom>
        </p:spPr>
      </p:pic>
      <p:pic>
        <p:nvPicPr>
          <p:cNvPr id="5" name="Рисунок 4" descr="дисней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071546"/>
            <a:ext cx="2707763" cy="152400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22. Назовите известный м/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 про волка и зайца.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«Ну, погоди!»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23. Что </a:t>
            </a:r>
            <a:r>
              <a:rPr lang="ru-RU" dirty="0" err="1" smtClean="0">
                <a:solidFill>
                  <a:srgbClr val="002060"/>
                </a:solidFill>
              </a:rPr>
              <a:t>Чебурашка</a:t>
            </a:r>
            <a:r>
              <a:rPr lang="ru-RU" dirty="0" smtClean="0">
                <a:solidFill>
                  <a:srgbClr val="002060"/>
                </a:solidFill>
              </a:rPr>
              <a:t> подарил Гене на день рождения?             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Вертолёт  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24. Назовите американского режиссёра, чьи м/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 показывают по всему свету.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</a:t>
            </a:r>
            <a:r>
              <a:rPr lang="ru-RU" dirty="0" smtClean="0">
                <a:solidFill>
                  <a:srgbClr val="00B0F0"/>
                </a:solidFill>
              </a:rPr>
              <a:t>Уолт Дисней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год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636" y="285728"/>
            <a:ext cx="1928826" cy="1928826"/>
          </a:xfrm>
          <a:prstGeom prst="rect">
            <a:avLst/>
          </a:prstGeom>
        </p:spPr>
      </p:pic>
      <p:pic>
        <p:nvPicPr>
          <p:cNvPr id="5" name="Рисунок 4" descr="вер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857364"/>
            <a:ext cx="2500330" cy="1820553"/>
          </a:xfrm>
          <a:prstGeom prst="rect">
            <a:avLst/>
          </a:prstGeom>
        </p:spPr>
      </p:pic>
      <p:pic>
        <p:nvPicPr>
          <p:cNvPr id="6" name="Рисунок 5" descr="b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786190"/>
            <a:ext cx="3162734" cy="237313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Стоп кадр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Georgia" pitchFamily="18" charset="0"/>
              </a:rPr>
              <a:t>II </a:t>
            </a:r>
            <a:r>
              <a:rPr lang="ru-RU" sz="6600" b="1" dirty="0" smtClean="0">
                <a:solidFill>
                  <a:srgbClr val="660066"/>
                </a:solidFill>
                <a:latin typeface="Georgia" pitchFamily="18" charset="0"/>
              </a:rPr>
              <a:t>тур</a:t>
            </a:r>
            <a:endParaRPr lang="ru-RU" sz="6600" b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2" action="ppaction://hlinkfile"/>
          </p:cNvPr>
          <p:cNvSpPr/>
          <p:nvPr/>
        </p:nvSpPr>
        <p:spPr>
          <a:xfrm>
            <a:off x="285720" y="21429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hlinkClick r:id="rId2" action="ppaction://hlinkfile"/>
              </a:rPr>
              <a:t>01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85720" y="1500174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3" action="ppaction://hlinkfile"/>
              </a:rPr>
              <a:t>06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858016" y="21429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4" action="ppaction://hlinkfile"/>
              </a:rPr>
              <a:t>05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1429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5" action="ppaction://hlinkfile"/>
              </a:rPr>
              <a:t>04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20" y="4071942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6" action="ppaction://hlinkfile"/>
              </a:rPr>
              <a:t>15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21429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hlinkClick r:id="rId7" action="ppaction://hlinkfile"/>
              </a:rPr>
              <a:t>02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71868" y="214290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8" action="ppaction://hlinkfile"/>
              </a:rPr>
              <a:t>03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5720" y="2786058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9" action="ppaction://hlinkfile"/>
              </a:rPr>
              <a:t>11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571868" y="5357826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0" action="ppaction://hlinkfile"/>
              </a:rPr>
              <a:t>22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214942" y="5357826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1" action="ppaction://hlinkfile"/>
              </a:rPr>
              <a:t>23</a:t>
            </a:r>
            <a:endParaRPr lang="ru-RU" sz="4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5357826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2" action="ppaction://hlinkfile"/>
              </a:rPr>
              <a:t>20</a:t>
            </a:r>
            <a:endParaRPr lang="ru-RU" sz="4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928794" y="5357826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3" action="ppaction://hlinkfile"/>
              </a:rPr>
              <a:t>21</a:t>
            </a:r>
            <a:endParaRPr lang="ru-RU" sz="44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71868" y="4071942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4" action="ppaction://hlinkfile"/>
              </a:rPr>
              <a:t>17</a:t>
            </a:r>
            <a:endParaRPr lang="ru-RU" sz="44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928794" y="4071942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5" action="ppaction://hlinkfile"/>
              </a:rPr>
              <a:t>16</a:t>
            </a:r>
            <a:endParaRPr lang="ru-RU" sz="4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858016" y="4071942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6" action="ppaction://hlinkfile"/>
              </a:rPr>
              <a:t>19</a:t>
            </a:r>
            <a:endParaRPr lang="ru-RU" sz="44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858016" y="2786058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7" action="ppaction://hlinkfile"/>
              </a:rPr>
              <a:t>14</a:t>
            </a:r>
            <a:endParaRPr lang="ru-RU" sz="4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858016" y="5357826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8" action="ppaction://hlinkfile"/>
              </a:rPr>
              <a:t>24</a:t>
            </a:r>
            <a:endParaRPr lang="ru-RU" sz="44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858016" y="1500174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19" action="ppaction://hlinkfile"/>
              </a:rPr>
              <a:t>10</a:t>
            </a:r>
            <a:endParaRPr lang="ru-RU" sz="4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5214942" y="1500174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0" action="ppaction://hlinkfile"/>
              </a:rPr>
              <a:t>09</a:t>
            </a:r>
            <a:endParaRPr lang="ru-RU" sz="44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5214942" y="2786058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1" action="ppaction://hlinkfile"/>
              </a:rPr>
              <a:t>13</a:t>
            </a:r>
            <a:endParaRPr lang="ru-RU" sz="4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214942" y="4071942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2" action="ppaction://hlinkfile"/>
              </a:rPr>
              <a:t>18</a:t>
            </a:r>
            <a:endParaRPr lang="ru-RU" sz="4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928794" y="1500174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3" action="ppaction://hlinkfile"/>
              </a:rPr>
              <a:t>07</a:t>
            </a:r>
            <a:endParaRPr lang="ru-RU" sz="44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500174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4" action="ppaction://hlinkfile"/>
              </a:rPr>
              <a:t>08</a:t>
            </a:r>
            <a:endParaRPr lang="ru-RU" sz="4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928794" y="2786058"/>
            <a:ext cx="164307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hlinkClick r:id="rId25" action="ppaction://hlinkfile"/>
              </a:rPr>
              <a:t>12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Кто это сказал?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Georgia" pitchFamily="18" charset="0"/>
              </a:rPr>
              <a:t>III </a:t>
            </a:r>
            <a:r>
              <a:rPr lang="ru-RU" sz="6600" b="1" dirty="0" smtClean="0">
                <a:solidFill>
                  <a:srgbClr val="660066"/>
                </a:solidFill>
                <a:latin typeface="Georgia" pitchFamily="18" charset="0"/>
              </a:rPr>
              <a:t>тур</a:t>
            </a:r>
            <a:endParaRPr lang="ru-RU" sz="6600" b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Century Gothic" pitchFamily="34" charset="0"/>
              </a:rPr>
              <a:t>        1 команда              2 команда</a:t>
            </a:r>
            <a:endParaRPr lang="ru-RU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«Уши, лапы и хвост – вот мои документы!»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Кот </a:t>
            </a: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Матроскин</a:t>
            </a:r>
            <a:endParaRPr lang="ru-RU" sz="3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«Бесконечность не предел»</a:t>
            </a:r>
          </a:p>
          <a:p>
            <a:pPr algn="ctr">
              <a:buNone/>
            </a:pP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Базз</a:t>
            </a: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Лайтер</a:t>
            </a:r>
            <a:endParaRPr lang="ru-RU" sz="3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5" name="Рисунок 4" descr="vashi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14686"/>
            <a:ext cx="3194534" cy="2595559"/>
          </a:xfrm>
          <a:prstGeom prst="rect">
            <a:avLst/>
          </a:prstGeom>
        </p:spPr>
      </p:pic>
      <p:pic>
        <p:nvPicPr>
          <p:cNvPr id="6" name="Рисунок 5" descr="до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3286124"/>
            <a:ext cx="3276600" cy="2047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Century Gothic" pitchFamily="34" charset="0"/>
              </a:rPr>
              <a:t>        1 команда              2 команда</a:t>
            </a:r>
            <a:endParaRPr lang="ru-RU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«Я мужчина хоть куда! Ну, в полном расцвете сил!»</a:t>
            </a:r>
          </a:p>
          <a:p>
            <a:pPr algn="ctr">
              <a:buNone/>
            </a:pP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Карлсон</a:t>
            </a:r>
            <a:endParaRPr lang="ru-RU" sz="3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«Не смеши мои подковы!»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Конь Юлий</a:t>
            </a: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Karl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00504"/>
            <a:ext cx="3301991" cy="1857370"/>
          </a:xfrm>
          <a:prstGeom prst="rect">
            <a:avLst/>
          </a:prstGeom>
        </p:spPr>
      </p:pic>
      <p:pic>
        <p:nvPicPr>
          <p:cNvPr id="8" name="Рисунок 7" descr="юли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2857500" cy="1905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Century Gothic" pitchFamily="34" charset="0"/>
              </a:rPr>
              <a:t>        1 команда              2 команда</a:t>
            </a:r>
            <a:endParaRPr lang="ru-RU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«Я просто выгляжу как лось, а в душе я бабочка!»</a:t>
            </a:r>
          </a:p>
          <a:p>
            <a:pPr algn="ctr">
              <a:buNone/>
            </a:pP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Лосяш</a:t>
            </a:r>
            <a:endParaRPr lang="ru-RU" sz="3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«Давай я понесу чемоданы, а ты понесёшь меня»</a:t>
            </a:r>
          </a:p>
          <a:p>
            <a:pPr algn="ctr">
              <a:buNone/>
            </a:pPr>
            <a:r>
              <a:rPr lang="ru-RU" sz="3200" i="1" dirty="0" err="1" smtClean="0">
                <a:solidFill>
                  <a:srgbClr val="0070C0"/>
                </a:solidFill>
                <a:latin typeface="Arial Narrow" pitchFamily="34" charset="0"/>
              </a:rPr>
              <a:t>Чебурашка</a:t>
            </a:r>
            <a:endParaRPr lang="ru-RU" sz="3200" i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лося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000504"/>
            <a:ext cx="3700742" cy="2085977"/>
          </a:xfrm>
          <a:prstGeom prst="rect">
            <a:avLst/>
          </a:prstGeom>
        </p:spPr>
      </p:pic>
      <p:pic>
        <p:nvPicPr>
          <p:cNvPr id="10" name="Рисунок 9" descr="че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929066"/>
            <a:ext cx="3214710" cy="24110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Century Gothic" pitchFamily="34" charset="0"/>
              </a:rPr>
              <a:t>        1 команда              2 команда</a:t>
            </a:r>
            <a:endParaRPr lang="ru-RU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000108"/>
            <a:ext cx="4038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3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«А давай вместе бояться, а?»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Котёнок Гав</a:t>
            </a: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«Хочешь – пирожного, хочешь – мороженого! А он заборы красит!»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Вовка</a:t>
            </a: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7" name="Рисунок 6" descr="га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3857628"/>
            <a:ext cx="2571736" cy="1928802"/>
          </a:xfrm>
          <a:prstGeom prst="rect">
            <a:avLst/>
          </a:prstGeom>
        </p:spPr>
      </p:pic>
      <p:pic>
        <p:nvPicPr>
          <p:cNvPr id="8" name="Рисунок 7" descr="вов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643314"/>
            <a:ext cx="2276475" cy="20097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00066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0B050"/>
                </a:solidFill>
                <a:latin typeface="Century Gothic" pitchFamily="34" charset="0"/>
              </a:rPr>
              <a:t>        1 команда              2 команда</a:t>
            </a:r>
            <a:endParaRPr lang="ru-RU" sz="3600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00108"/>
            <a:ext cx="428628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«Птица Говорун отличается умом и </a:t>
            </a:r>
            <a:r>
              <a:rPr lang="ru-RU" sz="2400" dirty="0" err="1" smtClean="0">
                <a:solidFill>
                  <a:srgbClr val="002060"/>
                </a:solidFill>
                <a:latin typeface="Arial Black" pitchFamily="34" charset="0"/>
              </a:rPr>
              <a:t>сообразитель-ностью</a:t>
            </a: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Птица Говорун</a:t>
            </a: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«Дети, подайте на домики для бездомных поросят!»</a:t>
            </a:r>
          </a:p>
          <a:p>
            <a:pPr algn="ctr">
              <a:buNone/>
            </a:pPr>
            <a:r>
              <a:rPr lang="ru-RU" sz="3200" i="1" dirty="0" smtClean="0">
                <a:solidFill>
                  <a:srgbClr val="0070C0"/>
                </a:solidFill>
                <a:latin typeface="Arial Narrow" pitchFamily="34" charset="0"/>
              </a:rPr>
              <a:t>Фунтик</a:t>
            </a:r>
          </a:p>
          <a:p>
            <a:pPr algn="ctr">
              <a:buNone/>
            </a:pPr>
            <a:endParaRPr lang="ru-RU" sz="3200" i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9" name="Рисунок 8" descr="говору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714752"/>
            <a:ext cx="3263823" cy="2428892"/>
          </a:xfrm>
          <a:prstGeom prst="rect">
            <a:avLst/>
          </a:prstGeom>
        </p:spPr>
      </p:pic>
      <p:pic>
        <p:nvPicPr>
          <p:cNvPr id="10" name="Рисунок 9" descr="фунт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357586" cy="251819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14686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Конкурс капитанов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643050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Georgia" pitchFamily="18" charset="0"/>
              </a:rPr>
              <a:t>IV </a:t>
            </a:r>
            <a:r>
              <a:rPr lang="ru-RU" sz="6600" b="1" dirty="0" smtClean="0">
                <a:solidFill>
                  <a:srgbClr val="660066"/>
                </a:solidFill>
                <a:latin typeface="Georgia" pitchFamily="18" charset="0"/>
              </a:rPr>
              <a:t>тур</a:t>
            </a:r>
            <a:endParaRPr lang="ru-RU" sz="6600" b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Викторина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Georgia" pitchFamily="18" charset="0"/>
              </a:rPr>
              <a:t>I </a:t>
            </a:r>
            <a:r>
              <a:rPr lang="ru-RU" sz="6600" b="1" dirty="0" smtClean="0">
                <a:solidFill>
                  <a:srgbClr val="660066"/>
                </a:solidFill>
                <a:latin typeface="Georgia" pitchFamily="18" charset="0"/>
              </a:rPr>
              <a:t>тур</a:t>
            </a:r>
            <a:endParaRPr lang="ru-RU" sz="6600" b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0-конечная звезда 8"/>
          <p:cNvSpPr/>
          <p:nvPr/>
        </p:nvSpPr>
        <p:spPr>
          <a:xfrm>
            <a:off x="1643042" y="50004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2" action="ppaction://hlinkfile"/>
              </a:rPr>
              <a:t>а</a:t>
            </a:r>
            <a:endParaRPr lang="ru-RU" sz="5400" dirty="0"/>
          </a:p>
        </p:txBody>
      </p:sp>
      <p:sp>
        <p:nvSpPr>
          <p:cNvPr id="10" name="10-конечная звезда 9"/>
          <p:cNvSpPr/>
          <p:nvPr/>
        </p:nvSpPr>
        <p:spPr>
          <a:xfrm>
            <a:off x="3786182" y="50004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3" action="ppaction://hlinkfile"/>
              </a:rPr>
              <a:t>б</a:t>
            </a:r>
            <a:endParaRPr lang="ru-RU" sz="5400" dirty="0"/>
          </a:p>
        </p:txBody>
      </p:sp>
      <p:sp>
        <p:nvSpPr>
          <p:cNvPr id="11" name="10-конечная звезда 10"/>
          <p:cNvSpPr/>
          <p:nvPr/>
        </p:nvSpPr>
        <p:spPr>
          <a:xfrm>
            <a:off x="1500166" y="4286256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4" action="ppaction://hlinkfile"/>
              </a:rPr>
              <a:t>з</a:t>
            </a:r>
            <a:endParaRPr lang="ru-RU" sz="5400" dirty="0"/>
          </a:p>
        </p:txBody>
      </p:sp>
      <p:sp>
        <p:nvSpPr>
          <p:cNvPr id="12" name="10-конечная звезда 11"/>
          <p:cNvSpPr/>
          <p:nvPr/>
        </p:nvSpPr>
        <p:spPr>
          <a:xfrm>
            <a:off x="714348" y="2357430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5" action="ppaction://hlinkfile"/>
              </a:rPr>
              <a:t>г</a:t>
            </a:r>
            <a:endParaRPr lang="ru-RU" sz="5400" dirty="0"/>
          </a:p>
        </p:txBody>
      </p:sp>
      <p:sp>
        <p:nvSpPr>
          <p:cNvPr id="13" name="10-конечная звезда 12"/>
          <p:cNvSpPr/>
          <p:nvPr/>
        </p:nvSpPr>
        <p:spPr>
          <a:xfrm>
            <a:off x="6929454" y="228599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6" action="ppaction://hlinkfile"/>
              </a:rPr>
              <a:t>ж</a:t>
            </a:r>
            <a:endParaRPr lang="ru-RU" sz="5400" dirty="0"/>
          </a:p>
        </p:txBody>
      </p:sp>
      <p:sp>
        <p:nvSpPr>
          <p:cNvPr id="14" name="10-конечная звезда 13"/>
          <p:cNvSpPr/>
          <p:nvPr/>
        </p:nvSpPr>
        <p:spPr>
          <a:xfrm>
            <a:off x="2857488" y="228599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7" action="ppaction://hlinkfile"/>
              </a:rPr>
              <a:t>д</a:t>
            </a:r>
            <a:endParaRPr lang="ru-RU" sz="5400" dirty="0"/>
          </a:p>
        </p:txBody>
      </p:sp>
      <p:sp>
        <p:nvSpPr>
          <p:cNvPr id="15" name="10-конечная звезда 14"/>
          <p:cNvSpPr/>
          <p:nvPr/>
        </p:nvSpPr>
        <p:spPr>
          <a:xfrm>
            <a:off x="6143636" y="50004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8" action="ppaction://hlinkfile"/>
              </a:rPr>
              <a:t>в</a:t>
            </a:r>
            <a:endParaRPr lang="ru-RU" sz="5400" dirty="0"/>
          </a:p>
        </p:txBody>
      </p:sp>
      <p:sp>
        <p:nvSpPr>
          <p:cNvPr id="16" name="10-конечная звезда 15"/>
          <p:cNvSpPr/>
          <p:nvPr/>
        </p:nvSpPr>
        <p:spPr>
          <a:xfrm>
            <a:off x="5786446" y="4286256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9" action="ppaction://hlinkfile"/>
              </a:rPr>
              <a:t>к</a:t>
            </a:r>
            <a:endParaRPr lang="ru-RU" sz="5400" dirty="0"/>
          </a:p>
        </p:txBody>
      </p:sp>
      <p:sp>
        <p:nvSpPr>
          <p:cNvPr id="17" name="10-конечная звезда 16"/>
          <p:cNvSpPr/>
          <p:nvPr/>
        </p:nvSpPr>
        <p:spPr>
          <a:xfrm>
            <a:off x="3643306" y="4357694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0" action="ppaction://hlinkfile"/>
              </a:rPr>
              <a:t>и</a:t>
            </a:r>
            <a:endParaRPr lang="ru-RU" sz="5400" dirty="0"/>
          </a:p>
        </p:txBody>
      </p:sp>
      <p:sp>
        <p:nvSpPr>
          <p:cNvPr id="18" name="10-конечная звезда 17"/>
          <p:cNvSpPr/>
          <p:nvPr/>
        </p:nvSpPr>
        <p:spPr>
          <a:xfrm>
            <a:off x="4857752" y="2285992"/>
            <a:ext cx="1857388" cy="1785950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hlinkClick r:id="rId11" action="ppaction://hlinkfile"/>
              </a:rPr>
              <a:t>е</a:t>
            </a:r>
            <a:endParaRPr lang="ru-RU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00438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>
                <a:solidFill>
                  <a:srgbClr val="002060"/>
                </a:solidFill>
                <a:latin typeface="Georgia" pitchFamily="18" charset="0"/>
              </a:rPr>
              <a:t>Угадай мелодию</a:t>
            </a:r>
            <a:endParaRPr lang="ru-RU" sz="5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78592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660066"/>
                </a:solidFill>
                <a:latin typeface="Georgia" pitchFamily="18" charset="0"/>
              </a:rPr>
              <a:t>V </a:t>
            </a:r>
            <a:r>
              <a:rPr lang="ru-RU" sz="6600" b="1" dirty="0" smtClean="0">
                <a:solidFill>
                  <a:srgbClr val="660066"/>
                </a:solidFill>
                <a:latin typeface="Georgia" pitchFamily="18" charset="0"/>
              </a:rPr>
              <a:t>тур</a:t>
            </a:r>
            <a:endParaRPr lang="ru-RU" sz="6600" b="1" dirty="0">
              <a:solidFill>
                <a:srgbClr val="6600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Герои из какого м/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поют песню об острове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Чунга-Чанга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«Катерок» </a:t>
            </a:r>
          </a:p>
          <a:p>
            <a:pPr marL="514350" indent="-514350">
              <a:buAutoNum type="arabicPeriod"/>
            </a:pP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Назовите м/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враче-ветеринаре.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«Доктор Айболит»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Что потерял ёжик в тумане?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Узелок</a:t>
            </a:r>
          </a:p>
          <a:p>
            <a:pPr marL="514350" indent="-514350">
              <a:buNone/>
            </a:pP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714356"/>
            <a:ext cx="2000264" cy="1598724"/>
          </a:xfrm>
          <a:prstGeom prst="rect">
            <a:avLst/>
          </a:prstGeom>
        </p:spPr>
      </p:pic>
      <p:pic>
        <p:nvPicPr>
          <p:cNvPr id="10" name="Рисунок 9" descr="й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786058"/>
            <a:ext cx="2194560" cy="1463040"/>
          </a:xfrm>
          <a:prstGeom prst="rect">
            <a:avLst/>
          </a:prstGeom>
        </p:spPr>
      </p:pic>
      <p:pic>
        <p:nvPicPr>
          <p:cNvPr id="11" name="Рисунок 10" descr="tum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857628"/>
            <a:ext cx="1562979" cy="24250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Что рвал крошка Енот у пруда?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       Осоку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 каком м/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измеряли рост удава?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«38 попугаев» 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Как звали старушку, которая любила делать гадости и дружила с крысой?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      Шапокляк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нот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500042"/>
            <a:ext cx="2071702" cy="1546583"/>
          </a:xfrm>
          <a:prstGeom prst="rect">
            <a:avLst/>
          </a:prstGeom>
        </p:spPr>
      </p:pic>
      <p:pic>
        <p:nvPicPr>
          <p:cNvPr id="5" name="Рисунок 4" descr="1280x720-eI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2428868"/>
            <a:ext cx="2540018" cy="1428760"/>
          </a:xfrm>
          <a:prstGeom prst="rect">
            <a:avLst/>
          </a:prstGeom>
        </p:spPr>
      </p:pic>
      <p:pic>
        <p:nvPicPr>
          <p:cNvPr id="6" name="Рисунок 5" descr="img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00438"/>
            <a:ext cx="1952625" cy="28575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501122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7. Назовите имя и отчество почтальона Печкина.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                            </a:t>
            </a:r>
            <a:r>
              <a:rPr lang="ru-RU" sz="3100" dirty="0" smtClean="0">
                <a:solidFill>
                  <a:srgbClr val="00B0F0"/>
                </a:solidFill>
              </a:rPr>
              <a:t>Игорь Иванович   </a:t>
            </a:r>
          </a:p>
          <a:p>
            <a:pPr>
              <a:buNone/>
            </a:pPr>
            <a:endParaRPr lang="ru-RU" sz="31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8. Как звали чёрную пантеру из Джунглей?</a:t>
            </a:r>
          </a:p>
          <a:p>
            <a:pPr>
              <a:buNone/>
            </a:pPr>
            <a:r>
              <a:rPr lang="ru-RU" sz="3100" dirty="0" smtClean="0">
                <a:solidFill>
                  <a:srgbClr val="00B0F0"/>
                </a:solidFill>
              </a:rPr>
              <a:t>                                       </a:t>
            </a:r>
            <a:r>
              <a:rPr lang="ru-RU" sz="3100" dirty="0" err="1" smtClean="0">
                <a:solidFill>
                  <a:srgbClr val="00B0F0"/>
                </a:solidFill>
              </a:rPr>
              <a:t>Багира</a:t>
            </a:r>
            <a:endParaRPr lang="ru-RU" sz="3100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sz="3100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9. Назовите мальчика, который уехал жить в деревню.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3100" dirty="0" smtClean="0">
                <a:solidFill>
                  <a:srgbClr val="00B0F0"/>
                </a:solidFill>
              </a:rPr>
              <a:t>Дядя Фёдор  </a:t>
            </a:r>
            <a:endParaRPr lang="ru-RU" sz="31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ечк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57166"/>
            <a:ext cx="2357454" cy="1766037"/>
          </a:xfrm>
          <a:prstGeom prst="rect">
            <a:avLst/>
          </a:prstGeom>
        </p:spPr>
      </p:pic>
      <p:pic>
        <p:nvPicPr>
          <p:cNvPr id="5" name="Рисунок 4" descr="багир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857364"/>
            <a:ext cx="2828925" cy="2047875"/>
          </a:xfrm>
          <a:prstGeom prst="rect">
            <a:avLst/>
          </a:prstGeom>
        </p:spPr>
      </p:pic>
      <p:pic>
        <p:nvPicPr>
          <p:cNvPr id="6" name="Рисунок 5" descr="дяд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4071942"/>
            <a:ext cx="2733675" cy="20478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10. Что считал Крот в м/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Дюймовочка</a:t>
            </a:r>
            <a:r>
              <a:rPr lang="ru-RU" dirty="0" smtClean="0">
                <a:solidFill>
                  <a:srgbClr val="002060"/>
                </a:solidFill>
              </a:rPr>
              <a:t>»?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Зёрна       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11. Как звали кота и мышку из известного американского м/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       Том и Джерри  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12. Что попросила Маша у золотой рыбки во втором желании?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     Петушок на палочке  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87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500042"/>
            <a:ext cx="2267428" cy="1643064"/>
          </a:xfrm>
          <a:prstGeom prst="rect">
            <a:avLst/>
          </a:prstGeom>
        </p:spPr>
      </p:pic>
      <p:pic>
        <p:nvPicPr>
          <p:cNvPr id="5" name="Рисунок 4" descr="т и 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285992"/>
            <a:ext cx="2733675" cy="2047875"/>
          </a:xfrm>
          <a:prstGeom prst="rect">
            <a:avLst/>
          </a:prstGeom>
        </p:spPr>
      </p:pic>
      <p:pic>
        <p:nvPicPr>
          <p:cNvPr id="6" name="Рисунок 5" descr="маш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429132"/>
            <a:ext cx="2952759" cy="18138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13. Как называется м/</a:t>
            </a:r>
            <a:r>
              <a:rPr lang="ru-RU" sz="3100" dirty="0" err="1" smtClean="0">
                <a:solidFill>
                  <a:srgbClr val="002060"/>
                </a:solidFill>
              </a:rPr>
              <a:t>ф</a:t>
            </a:r>
            <a:r>
              <a:rPr lang="ru-RU" sz="3100" dirty="0" smtClean="0">
                <a:solidFill>
                  <a:srgbClr val="002060"/>
                </a:solidFill>
              </a:rPr>
              <a:t> о маленьких человечках, которые живут внутри приборов и машин?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100" dirty="0" smtClean="0">
                <a:solidFill>
                  <a:srgbClr val="00B0F0"/>
                </a:solidFill>
              </a:rPr>
              <a:t>«</a:t>
            </a:r>
            <a:r>
              <a:rPr lang="ru-RU" sz="3100" dirty="0" err="1" smtClean="0">
                <a:solidFill>
                  <a:srgbClr val="00B0F0"/>
                </a:solidFill>
              </a:rPr>
              <a:t>Фиксики</a:t>
            </a:r>
            <a:r>
              <a:rPr lang="ru-RU" sz="3100" dirty="0" smtClean="0">
                <a:solidFill>
                  <a:srgbClr val="00B0F0"/>
                </a:solidFill>
              </a:rPr>
              <a:t>»   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14. В серии этих м/</a:t>
            </a:r>
            <a:r>
              <a:rPr lang="ru-RU" sz="3100" dirty="0" err="1" smtClean="0">
                <a:solidFill>
                  <a:srgbClr val="002060"/>
                </a:solidFill>
              </a:rPr>
              <a:t>ф</a:t>
            </a:r>
            <a:r>
              <a:rPr lang="ru-RU" sz="3100" dirty="0" smtClean="0">
                <a:solidFill>
                  <a:srgbClr val="002060"/>
                </a:solidFill>
              </a:rPr>
              <a:t> металлические конструкции превращаются в роботов, оживают и ведут борьбу с врагами. </a:t>
            </a:r>
          </a:p>
          <a:p>
            <a:pPr>
              <a:buNone/>
            </a:pPr>
            <a:r>
              <a:rPr lang="ru-RU" sz="3100" dirty="0" smtClean="0">
                <a:solidFill>
                  <a:srgbClr val="00B0F0"/>
                </a:solidFill>
              </a:rPr>
              <a:t>                                             «</a:t>
            </a:r>
            <a:r>
              <a:rPr lang="ru-RU" sz="3100" dirty="0" err="1" smtClean="0">
                <a:solidFill>
                  <a:srgbClr val="00B0F0"/>
                </a:solidFill>
              </a:rPr>
              <a:t>Трансформеры</a:t>
            </a:r>
            <a:r>
              <a:rPr lang="ru-RU" sz="3100" dirty="0" smtClean="0">
                <a:solidFill>
                  <a:srgbClr val="00B0F0"/>
                </a:solidFill>
              </a:rPr>
              <a:t>» </a:t>
            </a:r>
          </a:p>
          <a:p>
            <a:pPr>
              <a:buNone/>
            </a:pPr>
            <a:r>
              <a:rPr lang="ru-RU" sz="3100" dirty="0" smtClean="0">
                <a:solidFill>
                  <a:srgbClr val="002060"/>
                </a:solidFill>
              </a:rPr>
              <a:t>15. Что подарила Сова ослику </a:t>
            </a:r>
            <a:r>
              <a:rPr lang="ru-RU" sz="3100" dirty="0" err="1" smtClean="0">
                <a:solidFill>
                  <a:srgbClr val="002060"/>
                </a:solidFill>
              </a:rPr>
              <a:t>Иа-Иа</a:t>
            </a:r>
            <a:r>
              <a:rPr lang="ru-RU" sz="3100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sz="3100" dirty="0" smtClean="0">
                <a:solidFill>
                  <a:srgbClr val="00B0F0"/>
                </a:solidFill>
              </a:rPr>
              <a:t>                                   Хвост</a:t>
            </a:r>
            <a:endParaRPr lang="ru-RU" sz="31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27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571480"/>
            <a:ext cx="3286148" cy="1848458"/>
          </a:xfrm>
          <a:prstGeom prst="rect">
            <a:avLst/>
          </a:prstGeom>
        </p:spPr>
      </p:pic>
      <p:pic>
        <p:nvPicPr>
          <p:cNvPr id="5" name="Рисунок 4" descr="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428868"/>
            <a:ext cx="2857500" cy="2047875"/>
          </a:xfrm>
          <a:prstGeom prst="rect">
            <a:avLst/>
          </a:prstGeom>
        </p:spPr>
      </p:pic>
      <p:pic>
        <p:nvPicPr>
          <p:cNvPr id="6" name="Рисунок 5" descr="сова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286256"/>
            <a:ext cx="2714644" cy="203598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16 На каком острове оказался лев Алекс со своими друзьями?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B0F0"/>
                </a:solidFill>
              </a:rPr>
              <a:t>                                    Мадагаскар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17. Как назвал свою корову кот </a:t>
            </a:r>
            <a:r>
              <a:rPr lang="ru-RU" dirty="0" err="1" smtClean="0">
                <a:solidFill>
                  <a:srgbClr val="002060"/>
                </a:solidFill>
              </a:rPr>
              <a:t>Матроскин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                              Мурка  </a:t>
            </a:r>
          </a:p>
          <a:p>
            <a:pPr marL="514350" indent="-514350"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18. У кого в дверях застрял </a:t>
            </a:r>
            <a:r>
              <a:rPr lang="ru-RU" dirty="0" err="1" smtClean="0">
                <a:solidFill>
                  <a:srgbClr val="002060"/>
                </a:solidFill>
              </a:rPr>
              <a:t>Винни</a:t>
            </a:r>
            <a:r>
              <a:rPr lang="ru-RU" dirty="0" smtClean="0">
                <a:solidFill>
                  <a:srgbClr val="002060"/>
                </a:solidFill>
              </a:rPr>
              <a:t> Пух?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         </a:t>
            </a:r>
            <a:r>
              <a:rPr lang="ru-RU" dirty="0" smtClean="0">
                <a:solidFill>
                  <a:srgbClr val="00B0F0"/>
                </a:solidFill>
              </a:rPr>
              <a:t>У кролика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ма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2743200" cy="2047875"/>
          </a:xfrm>
          <a:prstGeom prst="rect">
            <a:avLst/>
          </a:prstGeom>
        </p:spPr>
      </p:pic>
      <p:pic>
        <p:nvPicPr>
          <p:cNvPr id="5" name="Рисунок 4" descr="мурка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2143116"/>
            <a:ext cx="2686050" cy="2047875"/>
          </a:xfrm>
          <a:prstGeom prst="rect">
            <a:avLst/>
          </a:prstGeom>
        </p:spPr>
      </p:pic>
      <p:pic>
        <p:nvPicPr>
          <p:cNvPr id="6" name="Рисунок 5" descr="винни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000504"/>
            <a:ext cx="2992430" cy="22443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19. От какой фразы волки падали в обморок?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</a:t>
            </a:r>
            <a:r>
              <a:rPr lang="ru-RU" dirty="0" smtClean="0">
                <a:solidFill>
                  <a:srgbClr val="00B0F0"/>
                </a:solidFill>
              </a:rPr>
              <a:t>            «Давай лечиться!»</a:t>
            </a: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20. Какой </a:t>
            </a:r>
            <a:r>
              <a:rPr lang="ru-RU" dirty="0" err="1" smtClean="0">
                <a:solidFill>
                  <a:srgbClr val="002060"/>
                </a:solidFill>
              </a:rPr>
              <a:t>мультгерой</a:t>
            </a:r>
            <a:r>
              <a:rPr lang="ru-RU" dirty="0" smtClean="0">
                <a:solidFill>
                  <a:srgbClr val="002060"/>
                </a:solidFill>
              </a:rPr>
              <a:t> является лунной пчелой?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dirty="0" err="1" smtClean="0">
                <a:solidFill>
                  <a:srgbClr val="00B0F0"/>
                </a:solidFill>
              </a:rPr>
              <a:t>Лунтик</a:t>
            </a: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21. Какой герой м/</a:t>
            </a:r>
            <a:r>
              <a:rPr lang="ru-RU" dirty="0" err="1" smtClean="0">
                <a:solidFill>
                  <a:srgbClr val="002060"/>
                </a:solidFill>
              </a:rPr>
              <a:t>ф</a:t>
            </a:r>
            <a:r>
              <a:rPr lang="ru-RU" dirty="0" smtClean="0">
                <a:solidFill>
                  <a:srgbClr val="002060"/>
                </a:solidFill>
              </a:rPr>
              <a:t> стал мужем принцессы </a:t>
            </a:r>
            <a:r>
              <a:rPr lang="ru-RU" dirty="0" err="1" smtClean="0">
                <a:solidFill>
                  <a:srgbClr val="002060"/>
                </a:solidFill>
              </a:rPr>
              <a:t>Фионы</a:t>
            </a:r>
            <a:r>
              <a:rPr lang="ru-RU" dirty="0" smtClean="0">
                <a:solidFill>
                  <a:srgbClr val="002060"/>
                </a:solidFill>
              </a:rPr>
              <a:t>?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 </a:t>
            </a:r>
            <a:r>
              <a:rPr lang="ru-RU" dirty="0" err="1" smtClean="0">
                <a:solidFill>
                  <a:srgbClr val="00B0F0"/>
                </a:solidFill>
              </a:rPr>
              <a:t>Шрек</a:t>
            </a:r>
            <a:r>
              <a:rPr lang="ru-RU" dirty="0" smtClean="0">
                <a:solidFill>
                  <a:srgbClr val="002060"/>
                </a:solidFill>
              </a:rPr>
              <a:t>    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шре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4500570"/>
            <a:ext cx="2547934" cy="1910951"/>
          </a:xfrm>
          <a:prstGeom prst="rect">
            <a:avLst/>
          </a:prstGeom>
        </p:spPr>
      </p:pic>
      <p:pic>
        <p:nvPicPr>
          <p:cNvPr id="5" name="Рисунок 4" descr="лунт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14554"/>
            <a:ext cx="2643174" cy="1938844"/>
          </a:xfrm>
          <a:prstGeom prst="rect">
            <a:avLst/>
          </a:prstGeom>
        </p:spPr>
      </p:pic>
      <p:pic>
        <p:nvPicPr>
          <p:cNvPr id="6" name="Рисунок 5" descr="МАША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28604"/>
            <a:ext cx="2357454" cy="17647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528</Words>
  <Application>Microsoft Office PowerPoint</Application>
  <PresentationFormat>Экран (4:3)</PresentationFormat>
  <Paragraphs>132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ТУРНИР</vt:lpstr>
      <vt:lpstr>Викторина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Стоп кадр</vt:lpstr>
      <vt:lpstr>Слайд 12</vt:lpstr>
      <vt:lpstr>Кто это сказал?</vt:lpstr>
      <vt:lpstr>        1 команда              2 команда</vt:lpstr>
      <vt:lpstr>        1 команда              2 команда</vt:lpstr>
      <vt:lpstr>        1 команда              2 команда</vt:lpstr>
      <vt:lpstr>        1 команда              2 команда</vt:lpstr>
      <vt:lpstr>        1 команда              2 команда</vt:lpstr>
      <vt:lpstr>Конкурс капитанов</vt:lpstr>
      <vt:lpstr>Слайд 20</vt:lpstr>
      <vt:lpstr>Угадай мелодию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777</cp:lastModifiedBy>
  <cp:revision>47</cp:revision>
  <dcterms:created xsi:type="dcterms:W3CDTF">2015-05-03T06:58:13Z</dcterms:created>
  <dcterms:modified xsi:type="dcterms:W3CDTF">2017-03-09T08:08:14Z</dcterms:modified>
</cp:coreProperties>
</file>