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0" r:id="rId2"/>
    <p:sldId id="257" r:id="rId3"/>
    <p:sldId id="291" r:id="rId4"/>
    <p:sldId id="289" r:id="rId5"/>
    <p:sldId id="298" r:id="rId6"/>
    <p:sldId id="292" r:id="rId7"/>
    <p:sldId id="284" r:id="rId8"/>
    <p:sldId id="293" r:id="rId9"/>
    <p:sldId id="294" r:id="rId10"/>
    <p:sldId id="296" r:id="rId11"/>
    <p:sldId id="267" r:id="rId12"/>
    <p:sldId id="283" r:id="rId13"/>
    <p:sldId id="276" r:id="rId14"/>
    <p:sldId id="281" r:id="rId15"/>
    <p:sldId id="273" r:id="rId16"/>
    <p:sldId id="280" r:id="rId17"/>
    <p:sldId id="277" r:id="rId18"/>
    <p:sldId id="297" r:id="rId1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0066"/>
    <a:srgbClr val="0099CC"/>
    <a:srgbClr val="8E0000"/>
    <a:srgbClr val="422C16"/>
    <a:srgbClr val="0C788E"/>
    <a:srgbClr val="006666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4624" autoAdjust="0"/>
  </p:normalViewPr>
  <p:slideViewPr>
    <p:cSldViewPr>
      <p:cViewPr>
        <p:scale>
          <a:sx n="71" d="100"/>
          <a:sy n="71" d="100"/>
        </p:scale>
        <p:origin x="-126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74E1BE8-6C8A-470A-8FA3-2EFE367312D4}" type="datetimeFigureOut">
              <a:rPr lang="ru-RU"/>
              <a:pPr>
                <a:defRPr/>
              </a:pPr>
              <a:t>16.11.2015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3276B63-0523-402D-8BED-E305E1F70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A1EC4-D6DA-4B5A-A273-7DB360DDA6E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8E125-2853-4726-A65E-0AE9DB07FB2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FF90C-3F28-47B0-8CE8-B4C00CE29B8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F7AF5-0582-4FF4-AF37-86DFB731DE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5B8F6-C1D8-4092-BF7B-AC7C8868F5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4EF3-3074-41F1-8684-4504F951B60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5E6F-0932-42AD-8421-3AC520ECDF9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9B6AC-E8F8-4AE1-B7A6-68F5CF97F94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02BA2-F054-4A25-9C68-80CCDE2F577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A5FF5-3E09-41C1-8115-7DDD62DFE78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ADD7B-4591-4FBF-8E46-1FC4A138E39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B3341-1FB7-4C9C-94EB-E3E4DBABB66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D986D-308E-475E-9D82-7B7D39A176F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1E8343D-DD95-4BC0-8A5F-6F777653AB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Формирование привычки к здоровому образу жизни у дошкольников</a:t>
            </a:r>
            <a:endParaRPr lang="ru-RU" sz="3600" dirty="0"/>
          </a:p>
        </p:txBody>
      </p:sp>
      <p:pic>
        <p:nvPicPr>
          <p:cNvPr id="1026" name="Picture 2" descr="C:\Users\Юлия\Desktop\doktor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132856"/>
            <a:ext cx="3393953" cy="4464496"/>
          </a:xfrm>
          <a:prstGeom prst="rect">
            <a:avLst/>
          </a:prstGeom>
          <a:noFill/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683568" y="2636912"/>
            <a:ext cx="4104456" cy="2520280"/>
          </a:xfrm>
          <a:prstGeom prst="wedgeRoundRectCallout">
            <a:avLst/>
          </a:prstGeom>
          <a:gradFill>
            <a:gsLst>
              <a:gs pos="0">
                <a:srgbClr val="0099CC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Всем известно и понятно,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Что здоровым быть приятно.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Только надо знать.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Как здоровым стать.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Больше двигайтесь!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859338" y="981075"/>
            <a:ext cx="4068762" cy="23034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ru-RU" sz="1800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sz="1800" b="1" dirty="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8" name="Picture 3" descr="C:\Users\Юлия\Desktop\IMG_20150828_10545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9992" y="3560194"/>
            <a:ext cx="4464496" cy="3037158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9" name="Picture 4" descr="C:\Users\Юлия\Desktop\проект.насекомые\фото\IMG_20150729_11270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836712"/>
            <a:ext cx="460940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7" name="Picture 7" descr="C:\Users\Юлия\Desktop\IMG_20150730_101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05064"/>
            <a:ext cx="396044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5076056" y="836712"/>
            <a:ext cx="3744416" cy="2520280"/>
          </a:xfrm>
          <a:prstGeom prst="cloudCallout">
            <a:avLst/>
          </a:prstGeom>
          <a:gradFill>
            <a:gsLst>
              <a:gs pos="0">
                <a:schemeClr val="accent6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«В путь-дорогу собирайся, за здоровьем отправляйся!»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Подвижные и спортивные игры </a:t>
            </a:r>
            <a:endParaRPr lang="ru-RU" sz="3200" dirty="0" smtClean="0"/>
          </a:p>
        </p:txBody>
      </p:sp>
      <p:pic>
        <p:nvPicPr>
          <p:cNvPr id="14341" name="Picture 5" descr="C:\Users\Юлия\Desktop\работа\фотки\средняя)\IMG_20151102_111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124744"/>
            <a:ext cx="460851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 descr="C:\Users\Юлия\Desktop\работа\фотки\средняя)\IMG_20151102_111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338437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Юлия\Desktop\работа\фотки\IMG_20151113_1109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005064"/>
            <a:ext cx="478802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Утренняя гимнастика 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765175"/>
            <a:ext cx="5040312" cy="5903913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900" dirty="0" smtClean="0">
                <a:solidFill>
                  <a:schemeClr val="hlink"/>
                </a:solidFill>
              </a:rPr>
              <a:t>     </a:t>
            </a:r>
          </a:p>
        </p:txBody>
      </p:sp>
      <p:pic>
        <p:nvPicPr>
          <p:cNvPr id="23554" name="Picture 2" descr="C:\Users\Юлия\Desktop\IMG_20151015_090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5024"/>
            <a:ext cx="3888432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C:\Users\Юлия\Desktop\IMG_20151015_091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472" y="3501008"/>
            <a:ext cx="457301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C:\Users\Юлия\Desktop\DSCN5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08720"/>
            <a:ext cx="4032448" cy="2674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148263" y="1341438"/>
            <a:ext cx="358140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/>
                </a:solidFill>
                <a:latin typeface="Comic Sans MS" pitchFamily="66" charset="0"/>
              </a:rPr>
              <a:t>После гимнастики появляется чувство бодрости, повышается работоспособность.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91513" cy="70326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Физкультурные занятия. </a:t>
            </a:r>
            <a:r>
              <a:rPr lang="ru-RU" sz="2400" b="1" dirty="0" err="1" smtClean="0">
                <a:solidFill>
                  <a:srgbClr val="C00000"/>
                </a:solidFill>
                <a:latin typeface="Comic Sans MS" pitchFamily="66" charset="0"/>
              </a:rPr>
              <a:t>Самомассаж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24578" name="Picture 2" descr="C:\Users\Юлия\Desktop\IMG_20151015_093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446449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C:\Users\Юлия\Desktop\IMG_20151015_093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77072"/>
            <a:ext cx="4032448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323850" y="981075"/>
            <a:ext cx="4103688" cy="22320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dirty="0">
                <a:solidFill>
                  <a:srgbClr val="0000FF"/>
                </a:solidFill>
              </a:rPr>
              <a:t>«Ёжик, Ёжик – </a:t>
            </a:r>
            <a:r>
              <a:rPr lang="ru-RU" sz="1600" dirty="0" err="1">
                <a:solidFill>
                  <a:srgbClr val="0000FF"/>
                </a:solidFill>
              </a:rPr>
              <a:t>чудачок</a:t>
            </a:r>
            <a:r>
              <a:rPr lang="ru-RU" sz="1600" dirty="0">
                <a:solidFill>
                  <a:srgbClr val="0000FF"/>
                </a:solidFill>
              </a:rPr>
              <a:t>, </a:t>
            </a:r>
          </a:p>
          <a:p>
            <a:pPr>
              <a:defRPr/>
            </a:pPr>
            <a:r>
              <a:rPr lang="ru-RU" sz="1600" dirty="0">
                <a:solidFill>
                  <a:srgbClr val="0000FF"/>
                </a:solidFill>
              </a:rPr>
              <a:t>Сшил колючий пиджачок.</a:t>
            </a:r>
          </a:p>
          <a:p>
            <a:pPr>
              <a:defRPr/>
            </a:pPr>
            <a:r>
              <a:rPr lang="ru-RU" sz="1600" dirty="0">
                <a:solidFill>
                  <a:srgbClr val="0000FF"/>
                </a:solidFill>
              </a:rPr>
              <a:t>По ладошке прокачу, </a:t>
            </a:r>
          </a:p>
          <a:p>
            <a:pPr>
              <a:defRPr/>
            </a:pPr>
            <a:r>
              <a:rPr lang="ru-RU" sz="1600" dirty="0">
                <a:solidFill>
                  <a:srgbClr val="0000FF"/>
                </a:solidFill>
              </a:rPr>
              <a:t>Погладить ёжика хочу.</a:t>
            </a:r>
          </a:p>
          <a:p>
            <a:pPr>
              <a:defRPr/>
            </a:pPr>
            <a:r>
              <a:rPr lang="ru-RU" sz="1600" dirty="0">
                <a:solidFill>
                  <a:srgbClr val="0000FF"/>
                </a:solidFill>
              </a:rPr>
              <a:t>По ладошке покатаю,</a:t>
            </a:r>
          </a:p>
          <a:p>
            <a:pPr>
              <a:defRPr/>
            </a:pPr>
            <a:r>
              <a:rPr lang="ru-RU" sz="1600" dirty="0">
                <a:solidFill>
                  <a:srgbClr val="0000FF"/>
                </a:solidFill>
              </a:rPr>
              <a:t>К себе его я прижимаю»</a:t>
            </a:r>
          </a:p>
          <a:p>
            <a:pPr>
              <a:defRPr/>
            </a:pPr>
            <a:endParaRPr lang="ru-RU" sz="16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Юлия\Desktop\работа\фотки\средняя)\IMG_20151015_092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836712"/>
            <a:ext cx="273630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827088" y="188913"/>
            <a:ext cx="7702550" cy="792162"/>
          </a:xfrm>
        </p:spPr>
        <p:txBody>
          <a:bodyPr/>
          <a:lstStyle/>
          <a:p>
            <a:r>
              <a:rPr lang="ru-RU" b="1" smtClean="0">
                <a:solidFill>
                  <a:srgbClr val="C00000"/>
                </a:solidFill>
                <a:latin typeface="Comic Sans MS" pitchFamily="66" charset="0"/>
              </a:rPr>
              <a:t>Динамические паузы</a:t>
            </a:r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363" y="1052513"/>
            <a:ext cx="3848100" cy="2592387"/>
          </a:xfrm>
        </p:spPr>
        <p:txBody>
          <a:bodyPr/>
          <a:lstStyle/>
          <a:p>
            <a:pPr>
              <a:defRPr/>
            </a:pPr>
            <a:endParaRPr lang="ru-RU" sz="1600" dirty="0" smtClean="0">
              <a:solidFill>
                <a:schemeClr val="accent6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chemeClr val="accent6"/>
                </a:solidFill>
                <a:latin typeface="Comic Sans MS" pitchFamily="66" charset="0"/>
              </a:rPr>
              <a:t>Динамические паузы позволяют поддерживать оптимальный темп НОД и препятствуют наступлению утомления у детей, а также снимают эмоциональное напряжение.</a:t>
            </a:r>
            <a:endParaRPr lang="ru-RU" sz="1600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pic>
        <p:nvPicPr>
          <p:cNvPr id="4" name="Picture 7" descr="C:\Users\Юлия\Desktop\IMG_20151102_094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320480" cy="271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C:\Users\Юлия\Desktop\работа\родительское собрание)\110NIKON\DSCN5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4392488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C:\Users\Юлия\Desktop\IMG_20151102_094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933056"/>
            <a:ext cx="424847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C00000"/>
                </a:solidFill>
                <a:latin typeface="Comic Sans MS" pitchFamily="66" charset="0"/>
              </a:rPr>
              <a:t>Дыхательная гимнастика</a:t>
            </a:r>
          </a:p>
        </p:txBody>
      </p:sp>
      <p:pic>
        <p:nvPicPr>
          <p:cNvPr id="17413" name="Picture 5" descr="C:\Users\Юлия\Desktop\IMG_20151102_102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689648"/>
            <a:ext cx="345638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5" name="Picture 7" descr="C:\Users\Юлия\Desktop\IMG_20151102_10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244827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635375" y="1268413"/>
            <a:ext cx="5257800" cy="1528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ru-RU" sz="1600" b="1" dirty="0">
              <a:solidFill>
                <a:schemeClr val="accent6"/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b="1" dirty="0">
                <a:solidFill>
                  <a:schemeClr val="accent6"/>
                </a:solidFill>
                <a:latin typeface="Comic Sans MS" pitchFamily="66" charset="0"/>
              </a:rPr>
              <a:t>Комплексы дыхательной гимнастики способствуют выработке правильного дыхания, предупреждению простудных заболеваний</a:t>
            </a:r>
          </a:p>
        </p:txBody>
      </p:sp>
      <p:pic>
        <p:nvPicPr>
          <p:cNvPr id="15365" name="Picture 5" descr="C:\Users\Юлия\Desktop\работа\фотки\средняя)\IMG_20151029_091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475252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863600"/>
          </a:xfrm>
        </p:spPr>
        <p:txBody>
          <a:bodyPr/>
          <a:lstStyle/>
          <a:p>
            <a:r>
              <a:rPr lang="ru-RU" b="1" smtClean="0">
                <a:solidFill>
                  <a:srgbClr val="C00000"/>
                </a:solidFill>
                <a:latin typeface="Comic Sans MS" pitchFamily="66" charset="0"/>
              </a:rPr>
              <a:t>Пальчиковая гимнастика</a:t>
            </a:r>
            <a:endParaRPr lang="ru-RU" smtClean="0"/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163" y="1268413"/>
            <a:ext cx="3344862" cy="2376487"/>
          </a:xfrm>
        </p:spPr>
        <p:txBody>
          <a:bodyPr/>
          <a:lstStyle/>
          <a:p>
            <a:r>
              <a:rPr lang="ru-RU" sz="1600" b="1" smtClean="0">
                <a:solidFill>
                  <a:schemeClr val="accent2"/>
                </a:solidFill>
                <a:latin typeface="Comic Sans MS" pitchFamily="66" charset="0"/>
              </a:rPr>
              <a:t>Пальчиковая гимнастика способствует овладению навыками мелкой моторики; помогает развивать речь; развивает психические процессы (мышление, воображение, память,  внимание); снимает тревожность.</a:t>
            </a:r>
          </a:p>
        </p:txBody>
      </p:sp>
      <p:pic>
        <p:nvPicPr>
          <p:cNvPr id="4" name="Picture 3" descr="C:\Users\Юлия\Desktop\работа\фотки\средняя)\IMG_20151015_101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6"/>
            <a:ext cx="4176464" cy="271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C:\Users\Юлия\Desktop\работа\фотки\средняя)\IMG_20151029_081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464496" cy="271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Юлия\Desktop\работа\фотки\средняя)\IMG_20151026_113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89040"/>
            <a:ext cx="3960440" cy="2787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r>
              <a:rPr lang="ru-RU" sz="3600" b="1" smtClean="0">
                <a:solidFill>
                  <a:srgbClr val="C00000"/>
                </a:solidFill>
                <a:latin typeface="Comic Sans MS" pitchFamily="66" charset="0"/>
              </a:rPr>
              <a:t>Существует десять золотых правил здоровьесбережения: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975"/>
            <a:ext cx="8218488" cy="532765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endParaRPr lang="en-US" sz="2000" smtClean="0">
              <a:latin typeface="Comic Sans MS" pitchFamily="66" charset="0"/>
            </a:endParaRPr>
          </a:p>
          <a:p>
            <a:pPr algn="ctr">
              <a:lnSpc>
                <a:spcPct val="90000"/>
              </a:lnSpc>
              <a:buFontTx/>
              <a:buAutoNum type="arabicPeriod"/>
            </a:pPr>
            <a:r>
              <a:rPr lang="ru-RU" sz="2200" b="1" smtClean="0">
                <a:latin typeface="Comic Sans MS" pitchFamily="66" charset="0"/>
              </a:rPr>
              <a:t>‪Соблюдайте режим дня! </a:t>
            </a:r>
          </a:p>
          <a:p>
            <a:pPr algn="ctr">
              <a:lnSpc>
                <a:spcPct val="90000"/>
              </a:lnSpc>
              <a:buFontTx/>
              <a:buAutoNum type="arabicPeriod"/>
            </a:pPr>
            <a:r>
              <a:rPr lang="ru-RU" sz="2200" b="1" smtClean="0">
                <a:latin typeface="Comic Sans MS" pitchFamily="66" charset="0"/>
              </a:rPr>
              <a:t>Обращайте больше внимания на питание! </a:t>
            </a:r>
          </a:p>
          <a:p>
            <a:pPr algn="ctr">
              <a:lnSpc>
                <a:spcPct val="90000"/>
              </a:lnSpc>
              <a:buFontTx/>
              <a:buAutoNum type="arabicPeriod"/>
            </a:pPr>
            <a:r>
              <a:rPr lang="ru-RU" sz="2200" b="1" smtClean="0">
                <a:latin typeface="Comic Sans MS" pitchFamily="66" charset="0"/>
              </a:rPr>
              <a:t>Больше двигайтесь! </a:t>
            </a:r>
          </a:p>
          <a:p>
            <a:pPr algn="ctr">
              <a:lnSpc>
                <a:spcPct val="90000"/>
              </a:lnSpc>
              <a:buFontTx/>
              <a:buAutoNum type="arabicPeriod"/>
            </a:pPr>
            <a:r>
              <a:rPr lang="ru-RU" sz="2200" b="1" smtClean="0">
                <a:latin typeface="Comic Sans MS" pitchFamily="66" charset="0"/>
              </a:rPr>
              <a:t>Спите в прохладной комнате! </a:t>
            </a:r>
          </a:p>
          <a:p>
            <a:pPr algn="ctr">
              <a:lnSpc>
                <a:spcPct val="90000"/>
              </a:lnSpc>
              <a:buFontTx/>
              <a:buAutoNum type="arabicPeriod"/>
            </a:pPr>
            <a:r>
              <a:rPr lang="ru-RU" sz="2200" b="1" smtClean="0">
                <a:latin typeface="Comic Sans MS" pitchFamily="66" charset="0"/>
              </a:rPr>
              <a:t>Не гасите в себе гнев, дайте вырваться ему наружу! </a:t>
            </a:r>
          </a:p>
          <a:p>
            <a:pPr algn="ctr">
              <a:lnSpc>
                <a:spcPct val="90000"/>
              </a:lnSpc>
              <a:buFontTx/>
              <a:buAutoNum type="arabicPeriod"/>
            </a:pPr>
            <a:r>
              <a:rPr lang="ru-RU" sz="2200" b="1" smtClean="0">
                <a:latin typeface="Comic Sans MS" pitchFamily="66" charset="0"/>
              </a:rPr>
              <a:t>Постоянно занимайтесь интеллектуальной деятельностью! </a:t>
            </a:r>
          </a:p>
          <a:p>
            <a:pPr algn="ctr">
              <a:lnSpc>
                <a:spcPct val="90000"/>
              </a:lnSpc>
              <a:buFontTx/>
              <a:buAutoNum type="arabicPeriod"/>
            </a:pPr>
            <a:r>
              <a:rPr lang="ru-RU" sz="2200" b="1" smtClean="0">
                <a:latin typeface="Comic Sans MS" pitchFamily="66" charset="0"/>
              </a:rPr>
              <a:t>Гоните прочь уныние и хандру! </a:t>
            </a:r>
          </a:p>
          <a:p>
            <a:pPr algn="ctr">
              <a:lnSpc>
                <a:spcPct val="90000"/>
              </a:lnSpc>
              <a:buFontTx/>
              <a:buAutoNum type="arabicPeriod"/>
            </a:pPr>
            <a:r>
              <a:rPr lang="ru-RU" sz="2200" b="1" smtClean="0">
                <a:latin typeface="Comic Sans MS" pitchFamily="66" charset="0"/>
              </a:rPr>
              <a:t>Адекватно реагируйте на все проявления своего организма! </a:t>
            </a:r>
          </a:p>
          <a:p>
            <a:pPr algn="ctr">
              <a:lnSpc>
                <a:spcPct val="90000"/>
              </a:lnSpc>
              <a:buFontTx/>
              <a:buAutoNum type="arabicPeriod"/>
            </a:pPr>
            <a:r>
              <a:rPr lang="ru-RU" sz="2200" b="1" smtClean="0">
                <a:latin typeface="Comic Sans MS" pitchFamily="66" charset="0"/>
              </a:rPr>
              <a:t>Старайтесь получать как можно больше положительных эмоций! </a:t>
            </a:r>
          </a:p>
          <a:p>
            <a:pPr algn="ctr">
              <a:lnSpc>
                <a:spcPct val="90000"/>
              </a:lnSpc>
              <a:buFontTx/>
              <a:buAutoNum type="arabicPeriod"/>
            </a:pPr>
            <a:r>
              <a:rPr lang="ru-RU" sz="2200" b="1" smtClean="0">
                <a:latin typeface="Comic Sans MS" pitchFamily="66" charset="0"/>
              </a:rPr>
              <a:t>Желайте себе и окружающим только добра!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2"/>
            <a:ext cx="8229600" cy="1206972"/>
          </a:xfrm>
        </p:spPr>
        <p:txBody>
          <a:bodyPr/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Спасибо за внимание!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 descr="C:\Users\Юлия\Desktop\работа\фотки\IMG_20151113_105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568952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357298"/>
            <a:ext cx="8229600" cy="4286280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Здоровый ребёнок </a:t>
            </a:r>
            <a:b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дошкольного возраста – жизнерадостный,</a:t>
            </a:r>
            <a:b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устойчивый к неблагоприятным внешним факторам,</a:t>
            </a:r>
            <a:b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с высоким уровнем выносливости и работоспособности</a:t>
            </a:r>
            <a:b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Ю.Ф. Змановский</a:t>
            </a:r>
            <a:endParaRPr lang="ru-RU" sz="28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" name="Блок-схема: карточка 3"/>
          <p:cNvSpPr/>
          <p:nvPr/>
        </p:nvSpPr>
        <p:spPr>
          <a:xfrm>
            <a:off x="571472" y="1500174"/>
            <a:ext cx="7500990" cy="4429156"/>
          </a:xfrm>
          <a:prstGeom prst="flowChartPunchedCard">
            <a:avLst/>
          </a:prstGeom>
          <a:noFill/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410" name="Picture 2" descr="http://mdou55-nsk.ucoz.ru/post-182234-1282941809_thum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0"/>
            <a:ext cx="2571736" cy="2571737"/>
          </a:xfrm>
          <a:prstGeom prst="rect">
            <a:avLst/>
          </a:prstGeom>
          <a:noFill/>
        </p:spPr>
      </p:pic>
      <p:pic>
        <p:nvPicPr>
          <p:cNvPr id="17412" name="Picture 4" descr="http://christmas.ucoz.ru/_tbkp/vmayf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500570"/>
            <a:ext cx="2071702" cy="219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chemeClr val="accent6"/>
                </a:solidFill>
                <a:latin typeface="Comic Sans MS" pitchFamily="66" charset="0"/>
              </a:rPr>
              <a:t>Компоненты здорового образа жизни</a:t>
            </a:r>
            <a:endParaRPr lang="ru-RU" sz="3600" b="1" dirty="0">
              <a:solidFill>
                <a:schemeClr val="accent6"/>
              </a:solidFill>
              <a:latin typeface="Comic Sans MS" pitchFamily="66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91880" y="1412776"/>
            <a:ext cx="2304256" cy="1368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mic Sans MS" pitchFamily="66" charset="0"/>
              </a:rPr>
              <a:t>Режим дня</a:t>
            </a:r>
            <a:endParaRPr lang="ru-RU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551648" y="2049800"/>
            <a:ext cx="2088232" cy="129614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omic Sans MS" pitchFamily="66" charset="0"/>
              </a:rPr>
              <a:t>Соблюдение гигиены</a:t>
            </a:r>
            <a:endParaRPr lang="ru-RU" sz="1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67544" y="2060848"/>
            <a:ext cx="2088232" cy="1224136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omic Sans MS" pitchFamily="66" charset="0"/>
              </a:rPr>
              <a:t>Закаливание</a:t>
            </a:r>
            <a:endParaRPr lang="ru-RU" sz="1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876256" y="3717032"/>
            <a:ext cx="2088232" cy="12961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omic Sans MS" pitchFamily="66" charset="0"/>
              </a:rPr>
              <a:t>Питание</a:t>
            </a:r>
            <a:endParaRPr lang="ru-RU" sz="20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860032" y="5229200"/>
            <a:ext cx="2088232" cy="129614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Физические занятия</a:t>
            </a:r>
            <a:endParaRPr lang="ru-RU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267744" y="5229200"/>
            <a:ext cx="2088232" cy="129614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Прогулка</a:t>
            </a:r>
            <a:endParaRPr lang="ru-RU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79512" y="3717032"/>
            <a:ext cx="2088232" cy="1296144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Comic Sans MS" pitchFamily="66" charset="0"/>
              </a:rPr>
              <a:t>Благоприятная психологическая обстановка в семье</a:t>
            </a:r>
            <a:endParaRPr lang="ru-RU" sz="13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Юлия\Desktop\k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140968"/>
            <a:ext cx="4680520" cy="1919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Здоровый образ жизни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1285852" y="428604"/>
            <a:ext cx="6715172" cy="714380"/>
          </a:xfrm>
          <a:prstGeom prst="homePlate">
            <a:avLst/>
          </a:prstGeom>
          <a:noFill/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1857356" y="1428736"/>
            <a:ext cx="5357850" cy="642942"/>
          </a:xfrm>
          <a:prstGeom prst="snip2DiagRect">
            <a:avLst/>
          </a:prstGeom>
          <a:noFill/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СПОСОБСТВУЕТ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034" y="2857496"/>
            <a:ext cx="2071702" cy="857256"/>
          </a:xfrm>
          <a:prstGeom prst="roundRect">
            <a:avLst/>
          </a:prstGeom>
          <a:noFill/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СОХРАНЕНИЮ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86116" y="2857496"/>
            <a:ext cx="2071702" cy="857256"/>
          </a:xfrm>
          <a:prstGeom prst="roundRect">
            <a:avLst/>
          </a:prstGeom>
          <a:noFill/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УКРЕПЛЕНИЮ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00760" y="2857496"/>
            <a:ext cx="2643206" cy="857256"/>
          </a:xfrm>
          <a:prstGeom prst="roundRect">
            <a:avLst/>
          </a:prstGeom>
          <a:noFill/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ВОССТАНОВЛЕНИЮ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2143108" y="4429132"/>
            <a:ext cx="4643470" cy="1357322"/>
          </a:xfrm>
          <a:prstGeom prst="notchedRightArrow">
            <a:avLst/>
          </a:prstGeom>
          <a:noFill/>
          <a:ln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ЗДОРОВЬЯ ЧЕЛОВЕКА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1643042" y="2214554"/>
            <a:ext cx="785818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4393405" y="2464587"/>
            <a:ext cx="500860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6500826" y="2143116"/>
            <a:ext cx="571504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000232" y="3786190"/>
            <a:ext cx="928694" cy="8572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3964777" y="4250537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 flipV="1">
            <a:off x="5286380" y="3857628"/>
            <a:ext cx="1143008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  <a:cs typeface="Consolas" pitchFamily="49" charset="0"/>
              </a:rPr>
              <a:t>Режим дня</a:t>
            </a:r>
            <a:endParaRPr lang="ru-RU" b="1" dirty="0">
              <a:solidFill>
                <a:srgbClr val="C00000"/>
              </a:solidFill>
              <a:latin typeface="Comic Sans MS" pitchFamily="66" charset="0"/>
              <a:cs typeface="Consolas" pitchFamily="49" charset="0"/>
            </a:endParaRPr>
          </a:p>
        </p:txBody>
      </p:sp>
      <p:pic>
        <p:nvPicPr>
          <p:cNvPr id="2050" name="Picture 2" descr="C:\Users\Юлия\Desktop\работа\фотки\средняя)\IMG_20151015_090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266429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Юлия\Desktop\работа\фотки\IMG_20151113_082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412776"/>
            <a:ext cx="2664296" cy="2311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Юлия\Desktop\работа\родительское собрание)\110NIKON\DSCN5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412776"/>
            <a:ext cx="265406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Юлия\Desktop\работа\фотки\младшая еще)\IMG_20150729_1126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080"/>
            <a:ext cx="266429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Юлия\Desktop\работа\фотки\IMG_20151113_1301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149080"/>
            <a:ext cx="273630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Юлия\Desktop\работа\фотки\IMG_20151113_1524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221088"/>
            <a:ext cx="270080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право 9"/>
          <p:cNvSpPr/>
          <p:nvPr/>
        </p:nvSpPr>
        <p:spPr>
          <a:xfrm>
            <a:off x="2915816" y="5085184"/>
            <a:ext cx="288032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5940152" y="2348880"/>
            <a:ext cx="288032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2987824" y="2276872"/>
            <a:ext cx="288032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5940152" y="5157192"/>
            <a:ext cx="288032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rgbClr val="C00000"/>
                </a:solidFill>
                <a:latin typeface="Comic Sans MS" pitchFamily="66" charset="0"/>
              </a:rPr>
              <a:t>Сон</a:t>
            </a:r>
            <a:endParaRPr lang="ru-RU" sz="4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03244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Юлия\Desktop\работа\фотки\IMG_20151113_132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340768"/>
            <a:ext cx="4572694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Юлия\Desktop\0_76b7a_70b831c1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0"/>
            <a:ext cx="1296144" cy="1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Гимнастика после сна </a:t>
            </a:r>
          </a:p>
        </p:txBody>
      </p:sp>
      <p:pic>
        <p:nvPicPr>
          <p:cNvPr id="18435" name="Picture 3" descr="C:\Users\Юлия\Desktop\IMG_20151026_145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572000" cy="285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Юлия\Desktop\IMG_20151026_15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432048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 descr="C:\Users\Юлия\Desktop\IMG_20151026_150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64400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C:\Users\Юлия\Desktop\IMG_20151026_150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861048"/>
            <a:ext cx="424847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  <a:latin typeface="Comic Sans MS" pitchFamily="66" charset="0"/>
              </a:rPr>
              <a:t>Чистота-залог здоровья!</a:t>
            </a:r>
            <a:endParaRPr lang="ru-RU" sz="4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Юлия\Desktop\работа\родительское собрание)\110NIKON\DSCN5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439248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Юлия\Desktop\работа\родительское собрание)\110NIKON\DSCN5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73016"/>
            <a:ext cx="4113047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5076056" y="1196752"/>
            <a:ext cx="3888432" cy="2160240"/>
          </a:xfrm>
          <a:prstGeom prst="cloudCallout">
            <a:avLst/>
          </a:prstGeom>
          <a:gradFill>
            <a:gsLst>
              <a:gs pos="0">
                <a:schemeClr val="accent2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«От простой воды и мыла у микробов тают силы!»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9" name="Picture 5" descr="C:\Users\Юлия\Desktop\4dd27c1b48ae7dfdd6d9e10b9c3c19f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268760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Правильно питайся!</a:t>
            </a:r>
            <a:endParaRPr lang="ru-RU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Юлия\Desktop\работа\родительское собрание)\110NIKON\DSCN5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2348880"/>
            <a:ext cx="5191756" cy="423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ыноска-облако 4"/>
          <p:cNvSpPr/>
          <p:nvPr/>
        </p:nvSpPr>
        <p:spPr>
          <a:xfrm>
            <a:off x="5796136" y="1268760"/>
            <a:ext cx="3024336" cy="2304256"/>
          </a:xfrm>
          <a:prstGeom prst="cloudCallout">
            <a:avLst/>
          </a:prstGeom>
          <a:gradFill>
            <a:gsLst>
              <a:gs pos="0">
                <a:schemeClr val="accent6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«Прежде, чем за стол мне сесть, я подумаю, что съесть!»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7" name="Picture 3" descr="C:\Users\Юлия\Desktop\0_87d7e_534f8ad9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437112"/>
            <a:ext cx="341987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5860</TotalTime>
  <Words>283</Words>
  <Application>Microsoft Office PowerPoint</Application>
  <PresentationFormat>Экран (4:3)</PresentationFormat>
  <Paragraphs>62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Diseño predeterminado</vt:lpstr>
      <vt:lpstr> Формирование привычки к здоровому образу жизни у дошкольников</vt:lpstr>
      <vt:lpstr>  Здоровый ребёнок  дошкольного возраста – жизнерадостный, устойчивый к неблагоприятным внешним факторам, с высоким уровнем выносливости и работоспособности Ю.Ф. Змановский</vt:lpstr>
      <vt:lpstr>Компоненты здорового образа жизни</vt:lpstr>
      <vt:lpstr>Здоровый образ жизни</vt:lpstr>
      <vt:lpstr>Режим дня</vt:lpstr>
      <vt:lpstr>Сон</vt:lpstr>
      <vt:lpstr>Гимнастика после сна </vt:lpstr>
      <vt:lpstr>Чистота-залог здоровья!</vt:lpstr>
      <vt:lpstr>Правильно питайся!</vt:lpstr>
      <vt:lpstr>Больше двигайтесь!</vt:lpstr>
      <vt:lpstr>Подвижные и спортивные игры </vt:lpstr>
      <vt:lpstr>Утренняя гимнастика </vt:lpstr>
      <vt:lpstr>Физкультурные занятия. Самомассаж.</vt:lpstr>
      <vt:lpstr>Динамические паузы</vt:lpstr>
      <vt:lpstr>Дыхательная гимнастика</vt:lpstr>
      <vt:lpstr>Пальчиковая гимнастика</vt:lpstr>
      <vt:lpstr>Существует десять золотых правил здоровьесбережения: </vt:lpstr>
      <vt:lpstr>Спасибо за внимание!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Юлия</cp:lastModifiedBy>
  <cp:revision>830</cp:revision>
  <dcterms:created xsi:type="dcterms:W3CDTF">2010-05-23T14:28:12Z</dcterms:created>
  <dcterms:modified xsi:type="dcterms:W3CDTF">2015-11-16T12:37:01Z</dcterms:modified>
</cp:coreProperties>
</file>