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notesMasterIdLst>
    <p:notesMasterId r:id="rId24"/>
  </p:notesMasterIdLst>
  <p:sldIdLst>
    <p:sldId id="421" r:id="rId2"/>
    <p:sldId id="348" r:id="rId3"/>
    <p:sldId id="409" r:id="rId4"/>
    <p:sldId id="403" r:id="rId5"/>
    <p:sldId id="385" r:id="rId6"/>
    <p:sldId id="415" r:id="rId7"/>
    <p:sldId id="356" r:id="rId8"/>
    <p:sldId id="354" r:id="rId9"/>
    <p:sldId id="374" r:id="rId10"/>
    <p:sldId id="350" r:id="rId11"/>
    <p:sldId id="416" r:id="rId12"/>
    <p:sldId id="405" r:id="rId13"/>
    <p:sldId id="376" r:id="rId14"/>
    <p:sldId id="417" r:id="rId15"/>
    <p:sldId id="358" r:id="rId16"/>
    <p:sldId id="359" r:id="rId17"/>
    <p:sldId id="360" r:id="rId18"/>
    <p:sldId id="361" r:id="rId19"/>
    <p:sldId id="362" r:id="rId20"/>
    <p:sldId id="402" r:id="rId21"/>
    <p:sldId id="419" r:id="rId22"/>
    <p:sldId id="420" r:id="rId2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66"/>
    <a:srgbClr val="000000"/>
    <a:srgbClr val="FF0066"/>
    <a:srgbClr val="FF0000"/>
    <a:srgbClr val="000099"/>
    <a:srgbClr val="FFCCFF"/>
    <a:srgbClr val="CC99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5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11F54D38-F2D1-4522-A5C1-C201D71055AD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EA79354A-7084-4C68-B65A-33E167F09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1A325C2-7181-41E8-85B1-193371895A0F}" type="slidenum">
              <a:rPr lang="ru-RU" sz="1200" b="0">
                <a:latin typeface="Times New Roman" pitchFamily="18" charset="0"/>
              </a:rPr>
              <a:pPr algn="r"/>
              <a:t>21</a:t>
            </a:fld>
            <a:endParaRPr lang="ru-RU" sz="1200" b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9994B68-0BDE-41B9-8AAB-970D2CE97D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C23068-BC9A-4C3C-9FFA-DA8E8B7D8545}" type="datetimeFigureOut">
              <a:rPr lang="ru-RU" smtClean="0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6093E17E-3B10-4639-889D-CA01FB4FCF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C490877-E130-4AD0-97E7-52185931ED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s://img.mail.ru/ru/btn/smile.gif" TargetMode="External"/><Relationship Id="rId7" Type="http://schemas.openxmlformats.org/officeDocument/2006/relationships/image" Target="https://img.mail.ru/ru/btn/dissapointed.gi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https://img.mail.ru/ru/btn/detzl.gif" TargetMode="Externa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00108"/>
            <a:ext cx="8458200" cy="1222375"/>
          </a:xfrm>
        </p:spPr>
        <p:txBody>
          <a:bodyPr/>
          <a:lstStyle/>
          <a:p>
            <a:pPr algn="ctr"/>
            <a:r>
              <a:rPr lang="ru-RU" dirty="0" smtClean="0"/>
              <a:t>Явление электромагнитной индукции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929066"/>
            <a:ext cx="4314796" cy="928694"/>
          </a:xfrm>
        </p:spPr>
        <p:txBody>
          <a:bodyPr/>
          <a:lstStyle/>
          <a:p>
            <a:r>
              <a:rPr lang="ru-RU" dirty="0" smtClean="0"/>
              <a:t>                                              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00496" y="4286256"/>
            <a:ext cx="421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 smtClean="0"/>
              <a:t>Составила: учитель физики.</a:t>
            </a:r>
          </a:p>
          <a:p>
            <a:r>
              <a:rPr lang="ru-RU" b="0" dirty="0" err="1" smtClean="0"/>
              <a:t>Завьяловской</a:t>
            </a:r>
            <a:r>
              <a:rPr lang="ru-RU" b="0" dirty="0" smtClean="0"/>
              <a:t>  СОШ с УИОП</a:t>
            </a:r>
          </a:p>
          <a:p>
            <a:r>
              <a:rPr lang="ru-RU" b="0" dirty="0" smtClean="0"/>
              <a:t>Ураева Надежда Васильевна</a:t>
            </a:r>
          </a:p>
          <a:p>
            <a:endParaRPr lang="ru-RU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500034" y="1214422"/>
            <a:ext cx="4040188" cy="639762"/>
          </a:xfrm>
        </p:spPr>
        <p:txBody>
          <a:bodyPr>
            <a:noAutofit/>
          </a:bodyPr>
          <a:lstStyle/>
          <a:p>
            <a:r>
              <a:rPr lang="ru-RU" dirty="0"/>
              <a:t>Регулирование реостатом  силы тока  в цепи </a:t>
            </a:r>
            <a:r>
              <a:rPr lang="ru-RU" dirty="0" smtClean="0"/>
              <a:t>катушки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half" idx="3"/>
          </p:nvPr>
        </p:nvSpPr>
        <p:spPr>
          <a:xfrm>
            <a:off x="4643438" y="857232"/>
            <a:ext cx="4041775" cy="1428760"/>
          </a:xfrm>
        </p:spPr>
        <p:txBody>
          <a:bodyPr>
            <a:noAutofit/>
          </a:bodyPr>
          <a:lstStyle/>
          <a:p>
            <a:r>
              <a:rPr lang="ru-RU" dirty="0"/>
              <a:t>Внесение (извлечение) катушки  с током из катушки, замкнутой на </a:t>
            </a:r>
            <a:r>
              <a:rPr lang="ru-RU" dirty="0" smtClean="0"/>
              <a:t>гальванометр</a:t>
            </a:r>
            <a:endParaRPr lang="ru-RU" dirty="0"/>
          </a:p>
        </p:txBody>
      </p:sp>
      <p:pic>
        <p:nvPicPr>
          <p:cNvPr id="18" name="Содержимое 17" descr="i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 l="48732" t="-2401"/>
          <a:stretch>
            <a:fillRect/>
          </a:stretch>
        </p:blipFill>
        <p:spPr>
          <a:xfrm>
            <a:off x="928662" y="2143116"/>
            <a:ext cx="2801960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Содержимое 18" descr="i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r="62593" b="662"/>
          <a:stretch>
            <a:fillRect/>
          </a:stretch>
        </p:blipFill>
        <p:spPr>
          <a:xfrm>
            <a:off x="5214942" y="2500306"/>
            <a:ext cx="1928826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Вращение  замкнутого контура в магнитном поле</a:t>
            </a:r>
            <a:endParaRPr lang="ru-RU" dirty="0"/>
          </a:p>
        </p:txBody>
      </p:sp>
      <p:pic>
        <p:nvPicPr>
          <p:cNvPr id="11" name="Содержимое 10" descr="2eeb67b1c350a3b23939dd106ceaaa6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143116"/>
            <a:ext cx="4470320" cy="40901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 anchor="b" anchorCtr="0">
            <a:normAutofit/>
          </a:bodyPr>
          <a:lstStyle/>
          <a:p>
            <a:pPr eaLnBrk="1" hangingPunct="1">
              <a:defRPr/>
            </a:pPr>
            <a:r>
              <a:rPr lang="ru-RU" sz="82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ВЫВОД:</a:t>
            </a:r>
          </a:p>
        </p:txBody>
      </p:sp>
      <p:sp>
        <p:nvSpPr>
          <p:cNvPr id="82947" name="Содержимое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229600" cy="4530725"/>
          </a:xfrm>
          <a:noFill/>
        </p:spPr>
        <p:txBody>
          <a:bodyPr>
            <a:normAutofit fontScale="92500" lnSpcReduction="10000"/>
          </a:bodyPr>
          <a:lstStyle/>
          <a:p>
            <a:pPr marL="273050" indent="-273050" eaLnBrk="1" hangingPunct="1"/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При всяком изменении магнитного потока, пронизывающего замкнутый контур, в этом контуре возникает электрический ток.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23850" y="-571528"/>
            <a:ext cx="8820150" cy="4464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endParaRPr lang="ru-RU" sz="3600" kern="10" dirty="0">
              <a:ln w="25400">
                <a:solidFill>
                  <a:srgbClr val="FF66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Рисунок 4" descr="25a5a9e6294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000504"/>
            <a:ext cx="2643206" cy="2574891"/>
          </a:xfrm>
          <a:prstGeom prst="rect">
            <a:avLst/>
          </a:prstGeom>
        </p:spPr>
      </p:pic>
      <p:pic>
        <p:nvPicPr>
          <p:cNvPr id="6" name="Рисунок 5" descr="c38040f7ce9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214942" y="785794"/>
            <a:ext cx="1785950" cy="2232438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8596" y="2786058"/>
            <a:ext cx="8458200" cy="1222375"/>
          </a:xfrm>
          <a:scene3d>
            <a:camera prst="orthographicFront">
              <a:rot lat="0" lon="0" rev="0"/>
            </a:camera>
            <a:lightRig rig="threePt" dir="t"/>
          </a:scene3d>
          <a:sp3d prstMaterial="translucentPowder"/>
        </p:spPr>
        <p:txBody>
          <a:bodyPr>
            <a:normAutofit/>
            <a:flatTx/>
          </a:bodyPr>
          <a:lstStyle/>
          <a:p>
            <a:pPr algn="ctr"/>
            <a:r>
              <a:rPr lang="ru-RU" dirty="0" smtClean="0">
                <a:ln>
                  <a:solidFill>
                    <a:schemeClr val="accent1"/>
                  </a:solidFill>
                </a:ln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Ответить на вопросы</a:t>
            </a:r>
            <a:endParaRPr lang="ru-RU" dirty="0">
              <a:ln>
                <a:solidFill>
                  <a:schemeClr val="accent1"/>
                </a:solidFill>
              </a:ln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37257 0.002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Когда возникает ток в катушке ?</a:t>
            </a:r>
          </a:p>
          <a:p>
            <a:r>
              <a:rPr lang="ru-RU" dirty="0" smtClean="0"/>
              <a:t>От чего зависит направление индукционного тока ?</a:t>
            </a:r>
          </a:p>
          <a:p>
            <a:r>
              <a:rPr lang="ru-RU" dirty="0" smtClean="0"/>
              <a:t>От чего зависит величина индукционного тока ?</a:t>
            </a:r>
          </a:p>
          <a:p>
            <a:r>
              <a:rPr lang="ru-RU" dirty="0" smtClean="0"/>
              <a:t>В чем заключается явление электромагнитной индукции ?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572528" cy="2439987"/>
          </a:xfrm>
          <a:noFill/>
        </p:spPr>
        <p:txBody>
          <a:bodyPr anchorCtr="0">
            <a:normAutofit fontScale="90000"/>
          </a:bodyPr>
          <a:lstStyle/>
          <a:p>
            <a:pPr eaLnBrk="1" hangingPunct="1"/>
            <a:r>
              <a:rPr lang="ru-RU" sz="32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1. При внесении южного полюса магнита в катушку амперметр фиксирует возникновение индукционного тока. Что необходимо сделать, чтобы увеличить силу индукционного тока?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type="subTitle" idx="1"/>
          </p:nvPr>
        </p:nvSpPr>
        <p:spPr>
          <a:xfrm>
            <a:off x="4857752" y="2786058"/>
            <a:ext cx="3857625" cy="3571871"/>
          </a:xfrm>
          <a:noFill/>
        </p:spPr>
        <p:txBody>
          <a:bodyPr/>
          <a:lstStyle/>
          <a:p>
            <a:pPr marL="457200" indent="-457200" eaLnBrk="1" hangingPunct="1">
              <a:lnSpc>
                <a:spcPct val="70000"/>
              </a:lnSpc>
              <a:buFontTx/>
              <a:buNone/>
            </a:pPr>
            <a:r>
              <a:rPr lang="ru-RU" sz="2600" b="1" dirty="0" smtClean="0">
                <a:solidFill>
                  <a:srgbClr val="000000"/>
                </a:solidFill>
                <a:effectLst/>
              </a:rPr>
              <a:t>1. </a:t>
            </a:r>
            <a:r>
              <a:rPr lang="ru-RU" sz="2400" b="1" dirty="0" smtClean="0">
                <a:solidFill>
                  <a:srgbClr val="000000"/>
                </a:solidFill>
                <a:effectLst/>
              </a:rPr>
              <a:t>увеличить скорость внесения магнита </a:t>
            </a:r>
          </a:p>
          <a:p>
            <a:pPr marL="457200" indent="-457200" eaLnBrk="1" hangingPunct="1">
              <a:lnSpc>
                <a:spcPct val="70000"/>
              </a:lnSpc>
              <a:buFontTx/>
              <a:buNone/>
            </a:pPr>
            <a:r>
              <a:rPr lang="ru-RU" sz="2400" b="1" dirty="0" smtClean="0">
                <a:solidFill>
                  <a:srgbClr val="000000"/>
                </a:solidFill>
                <a:effectLst/>
              </a:rPr>
              <a:t>2. вносить в катушку магнит северным полюсом </a:t>
            </a:r>
          </a:p>
          <a:p>
            <a:pPr marL="457200" indent="-457200" eaLnBrk="1" hangingPunct="1">
              <a:lnSpc>
                <a:spcPct val="70000"/>
              </a:lnSpc>
              <a:buFontTx/>
              <a:buNone/>
            </a:pPr>
            <a:r>
              <a:rPr lang="ru-RU" sz="2400" b="1" dirty="0" smtClean="0">
                <a:solidFill>
                  <a:srgbClr val="000000"/>
                </a:solidFill>
                <a:effectLst/>
              </a:rPr>
              <a:t>3. изменить полярность подключения амперметра </a:t>
            </a:r>
          </a:p>
          <a:p>
            <a:pPr marL="457200" indent="-457200" eaLnBrk="1" hangingPunct="1">
              <a:lnSpc>
                <a:spcPct val="70000"/>
              </a:lnSpc>
              <a:buFontTx/>
              <a:buNone/>
            </a:pPr>
            <a:r>
              <a:rPr lang="ru-RU" sz="2400" b="1" dirty="0" smtClean="0">
                <a:solidFill>
                  <a:srgbClr val="000000"/>
                </a:solidFill>
                <a:effectLst/>
              </a:rPr>
              <a:t>4. взять амперметр с меньшей ценой деления</a:t>
            </a:r>
            <a:r>
              <a:rPr lang="ru-RU" sz="2600" b="1" dirty="0" smtClean="0">
                <a:effectLst/>
              </a:rPr>
              <a:t> </a:t>
            </a:r>
            <a:endParaRPr lang="ru-RU" sz="2600" dirty="0" smtClean="0">
              <a:effectLst/>
            </a:endParaRPr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167063"/>
            <a:ext cx="4195763" cy="349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229600" cy="2725738"/>
          </a:xfrm>
          <a:noFill/>
        </p:spPr>
        <p:txBody>
          <a:bodyPr anchorCtr="0">
            <a:normAutofit/>
          </a:bodyPr>
          <a:lstStyle/>
          <a:p>
            <a:pPr algn="l" eaLnBrk="1" hangingPunct="1"/>
            <a:r>
              <a:rPr lang="ru-RU" sz="29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2. Катушка замкнута на гальванометр. В каких из перечисленных случаев в ней возникает электрический ток?</a:t>
            </a:r>
            <a:br>
              <a:rPr lang="ru-RU" sz="29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</a:br>
            <a:r>
              <a:rPr lang="ru-RU" sz="29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А) В катушку вдвигают электромагнит.</a:t>
            </a:r>
            <a:br>
              <a:rPr lang="ru-RU" sz="29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</a:br>
            <a:r>
              <a:rPr lang="ru-RU" sz="29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Б) В катушке находится электромагнит.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57200" y="2930525"/>
            <a:ext cx="8229600" cy="3200400"/>
          </a:xfrm>
          <a:noFill/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0000"/>
                </a:solidFill>
                <a:effectLst/>
              </a:rPr>
              <a:t>1</a:t>
            </a:r>
            <a:r>
              <a:rPr lang="ru-RU" dirty="0" smtClean="0">
                <a:solidFill>
                  <a:srgbClr val="000000"/>
                </a:solidFill>
                <a:effectLst/>
              </a:rPr>
              <a:t>. </a:t>
            </a:r>
            <a:r>
              <a:rPr lang="ru-RU" b="1" dirty="0" smtClean="0">
                <a:solidFill>
                  <a:srgbClr val="000000"/>
                </a:solidFill>
                <a:effectLst/>
              </a:rPr>
              <a:t>Только А.            </a:t>
            </a:r>
          </a:p>
          <a:p>
            <a:pPr eaLnBrk="1" hangingPunct="1"/>
            <a:r>
              <a:rPr lang="ru-RU" b="1" dirty="0" smtClean="0">
                <a:solidFill>
                  <a:srgbClr val="000000"/>
                </a:solidFill>
                <a:effectLst/>
              </a:rPr>
              <a:t>2. Только Б.             </a:t>
            </a:r>
          </a:p>
          <a:p>
            <a:pPr eaLnBrk="1" hangingPunct="1"/>
            <a:r>
              <a:rPr lang="ru-RU" b="1" dirty="0" smtClean="0">
                <a:solidFill>
                  <a:srgbClr val="000000"/>
                </a:solidFill>
                <a:effectLst/>
              </a:rPr>
              <a:t>3. В обоих случаях.</a:t>
            </a:r>
          </a:p>
          <a:p>
            <a:pPr eaLnBrk="1" hangingPunct="1"/>
            <a:r>
              <a:rPr lang="ru-RU" b="1" dirty="0" smtClean="0">
                <a:solidFill>
                  <a:srgbClr val="000000"/>
                </a:solidFill>
                <a:effectLst/>
              </a:rPr>
              <a:t>4. Ни в одном из перечисленных случаев.</a:t>
            </a:r>
          </a:p>
          <a:p>
            <a:pPr eaLnBrk="1" hangingPunct="1"/>
            <a:endParaRPr lang="ru-RU" dirty="0" smtClean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8215339" cy="2868610"/>
          </a:xfrm>
          <a:noFill/>
        </p:spPr>
        <p:txBody>
          <a:bodyPr anchorCtr="0">
            <a:normAutofit/>
          </a:bodyPr>
          <a:lstStyle/>
          <a:p>
            <a:pPr algn="l" eaLnBrk="1" hangingPunct="1"/>
            <a:r>
              <a:rPr lang="ru-RU" sz="28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3. Две одинаковые катушки А и Б замкнуты каждая на свой гальванометр. В катушку А вносят полосовой магнит, а из катушки Б вынимают такой же полосовой магнит. В каких катушках гальванометр зафиксирует индукционный ток?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785918" y="3857628"/>
            <a:ext cx="52863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Font typeface="Arial" charset="0"/>
              <a:buAutoNum type="arabicPeriod"/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ни в одной из </a:t>
            </a:r>
          </a:p>
          <a:p>
            <a:pPr marL="342900" indent="-342900" algn="l">
              <a:buFont typeface="Arial" charset="0"/>
              <a:buAutoNum type="arabicPeriod"/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в обеих катушках </a:t>
            </a:r>
          </a:p>
          <a:p>
            <a:pPr marL="342900" indent="-342900" algn="l">
              <a:buFont typeface="Arial" charset="0"/>
              <a:buAutoNum type="arabicPeriod"/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только в катушке А </a:t>
            </a:r>
          </a:p>
          <a:p>
            <a:pPr marL="342900" indent="-342900" algn="l">
              <a:buFont typeface="Arial" charset="0"/>
              <a:buAutoNum type="arabicPeriod"/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только в катушке Б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143932" cy="1928826"/>
          </a:xfrm>
          <a:noFill/>
        </p:spPr>
        <p:txBody>
          <a:bodyPr anchorCtr="0">
            <a:normAutofit/>
          </a:bodyPr>
          <a:lstStyle/>
          <a:p>
            <a:pPr algn="l" eaLnBrk="1" hangingPunct="1"/>
            <a:r>
              <a:rPr lang="ru-RU" sz="2800" b="1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4.</a:t>
            </a:r>
            <a:r>
              <a:rPr lang="ru-RU" sz="28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 </a:t>
            </a:r>
            <a:r>
              <a:rPr lang="ru-RU" sz="2800" b="1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Один раз плоский магнит падает сквозь неподвижное металлическое кольцо южным полюсом вниз, второй раз северным полюсом вниз. Ток в кольце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187450" y="2565400"/>
            <a:ext cx="73580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1) возникает в обоих случаях</a:t>
            </a:r>
          </a:p>
          <a:p>
            <a:pPr algn="l"/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2) не возникает ни в одном из случаев</a:t>
            </a:r>
          </a:p>
          <a:p>
            <a:pPr algn="l"/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3) возникает только в первом случае</a:t>
            </a:r>
          </a:p>
          <a:p>
            <a:pPr algn="l"/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4) возникает только во втором случае</a:t>
            </a:r>
            <a:endParaRPr lang="ru-RU" sz="2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ctrTitle"/>
          </p:nvPr>
        </p:nvSpPr>
        <p:spPr>
          <a:xfrm>
            <a:off x="214312" y="428604"/>
            <a:ext cx="8929688" cy="2940048"/>
          </a:xfrm>
          <a:noFill/>
        </p:spPr>
        <p:txBody>
          <a:bodyPr anchorCtr="0">
            <a:normAutofit/>
          </a:bodyPr>
          <a:lstStyle/>
          <a:p>
            <a:pPr eaLnBrk="1" hangingPunct="1"/>
            <a:r>
              <a:rPr lang="ru-RU" sz="2800" i="1" cap="none" dirty="0" smtClean="0">
                <a:solidFill>
                  <a:schemeClr val="tx1"/>
                </a:solidFill>
                <a:effectLst/>
                <a:latin typeface="Candara" pitchFamily="34" charset="0"/>
              </a:rPr>
              <a:t>5. В металлическое кольцо в течение первых двух секунд  вдвигают магнит, в течение следующих двух секунд магнит оставляют неподвижным внутри кольца, в течение последующих двух секунд его вынимают из кольца. В какие промежутки времени в катушке течет ток?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71472" y="3571876"/>
            <a:ext cx="79930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l">
              <a:buFont typeface="Arial" charset="0"/>
              <a:buAutoNum type="arabicPeriod"/>
            </a:pP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от 0 до 6 секунды</a:t>
            </a:r>
          </a:p>
          <a:p>
            <a:pPr marL="514350" indent="-514350" algn="l">
              <a:buFont typeface="Arial" charset="0"/>
              <a:buAutoNum type="arabicPeriod"/>
            </a:pP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от 0 до 2 секунды и от 4  до 6 секунды</a:t>
            </a:r>
          </a:p>
          <a:p>
            <a:pPr marL="514350" indent="-514350" algn="l">
              <a:buFont typeface="Arial" charset="0"/>
              <a:buAutoNum type="arabicPeriod"/>
            </a:pP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от 2 до 4 секунды</a:t>
            </a:r>
            <a:endParaRPr lang="ru-RU" sz="2800">
              <a:latin typeface="Times New Roman" pitchFamily="18" charset="0"/>
            </a:endParaRPr>
          </a:p>
          <a:p>
            <a:pPr marL="514350" indent="-514350" algn="l">
              <a:buFont typeface="Arial" charset="0"/>
              <a:buAutoNum type="arabicPeriod"/>
            </a:pP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только от 0 до 2 секунды</a:t>
            </a:r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ru-RU" sz="1800" b="0">
              <a:latin typeface="Times New Roman" pitchFamily="18" charset="0"/>
            </a:endParaRPr>
          </a:p>
        </p:txBody>
      </p:sp>
      <p:sp>
        <p:nvSpPr>
          <p:cNvPr id="4506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ru-RU" sz="1800" b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  <a:noFill/>
        </p:spPr>
        <p:txBody>
          <a:bodyPr>
            <a:noAutofit/>
          </a:bodyPr>
          <a:lstStyle/>
          <a:p>
            <a:pPr marL="273050" indent="-27305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В 1820г. </a:t>
            </a:r>
            <a:r>
              <a:rPr lang="ru-RU" sz="2400" b="1" dirty="0" err="1" smtClean="0">
                <a:effectLst/>
                <a:latin typeface="Times New Roman" pitchFamily="18" charset="0"/>
                <a:cs typeface="Times New Roman" pitchFamily="18" charset="0"/>
              </a:rPr>
              <a:t>Ганс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  Христиан Эрстед показал, что протекающий по цепи электрический ток вызывает отклонение магнитной стрелки. Если электрический ток порождает магнетизм, то с магнетизмом должно быть связано появление электрического тока.</a:t>
            </a:r>
          </a:p>
        </p:txBody>
      </p:sp>
      <p:pic>
        <p:nvPicPr>
          <p:cNvPr id="6" name="Рисунок 5" descr="exp_er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071810"/>
            <a:ext cx="2857500" cy="336232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214290"/>
            <a:ext cx="7772400" cy="1470025"/>
          </a:xfrm>
          <a:noFill/>
        </p:spPr>
        <p:txBody>
          <a:bodyPr/>
          <a:lstStyle/>
          <a:p>
            <a:r>
              <a:rPr lang="ru-RU" b="1" dirty="0" smtClean="0">
                <a:solidFill>
                  <a:srgbClr val="CC3300"/>
                </a:solidFill>
                <a:effectLst/>
              </a:rPr>
              <a:t>Оцени свою работу на уроке</a:t>
            </a:r>
          </a:p>
        </p:txBody>
      </p:sp>
      <p:pic>
        <p:nvPicPr>
          <p:cNvPr id="46083" name="Picture 7" descr="https://img.mail.ru/ru/btn/smile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003800" y="1628775"/>
            <a:ext cx="504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6" descr="https://img.mail.ru/ru/btn/detzl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372225" y="1628775"/>
            <a:ext cx="504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 descr="https://img.mail.ru/ru/btn/dissapointed.g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7451725" y="1628775"/>
            <a:ext cx="504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Rectangle 10"/>
          <p:cNvSpPr>
            <a:spLocks noChangeArrowheads="1"/>
          </p:cNvSpPr>
          <p:nvPr/>
        </p:nvSpPr>
        <p:spPr bwMode="auto">
          <a:xfrm>
            <a:off x="1206500" y="1617663"/>
            <a:ext cx="12461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6087" name="Rectangle 12"/>
          <p:cNvSpPr>
            <a:spLocks noChangeArrowheads="1"/>
          </p:cNvSpPr>
          <p:nvPr/>
        </p:nvSpPr>
        <p:spPr bwMode="auto">
          <a:xfrm>
            <a:off x="1206500" y="1617663"/>
            <a:ext cx="9318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6088" name="Rectangle 14"/>
          <p:cNvSpPr>
            <a:spLocks noChangeArrowheads="1"/>
          </p:cNvSpPr>
          <p:nvPr/>
        </p:nvSpPr>
        <p:spPr bwMode="auto">
          <a:xfrm>
            <a:off x="1206500" y="1617663"/>
            <a:ext cx="981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83116" name="Group 172"/>
          <p:cNvGraphicFramePr>
            <a:graphicFrameLocks noGrp="1"/>
          </p:cNvGraphicFramePr>
          <p:nvPr/>
        </p:nvGraphicFramePr>
        <p:xfrm>
          <a:off x="571472" y="1571612"/>
          <a:ext cx="7704138" cy="4786347"/>
        </p:xfrm>
        <a:graphic>
          <a:graphicData uri="http://schemas.openxmlformats.org/drawingml/2006/table">
            <a:tbl>
              <a:tblPr/>
              <a:tblGrid>
                <a:gridCol w="4089400"/>
                <a:gridCol w="1425575"/>
                <a:gridCol w="1066800"/>
                <a:gridCol w="1122363"/>
              </a:tblGrid>
              <a:tr h="825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Мои умения и навыки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7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Я умею проводить и объяснять опыты Фарадея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Я знаю, от чего зависит возникновение индукционного тока в проводнике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Я знаю, что такое индукционный ток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88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Общее впечатление от урока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</a:rPr>
              <a:t>Домашнее задание</a:t>
            </a:r>
            <a:endParaRPr lang="ru-RU" sz="6600" dirty="0">
              <a:solidFill>
                <a:srgbClr val="002060"/>
              </a:solidFill>
            </a:endParaRPr>
          </a:p>
        </p:txBody>
      </p:sp>
      <p:sp>
        <p:nvSpPr>
          <p:cNvPr id="38915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365125" indent="-255588" algn="ctr" eaLnBrk="1" hangingPunct="1">
              <a:buFont typeface="Wingdings" pitchFamily="2" charset="2"/>
              <a:buNone/>
            </a:pPr>
            <a:r>
              <a:rPr lang="en-US" sz="5400" b="1" dirty="0" smtClean="0">
                <a:solidFill>
                  <a:srgbClr val="002060"/>
                </a:solidFill>
                <a:effectLst/>
                <a:latin typeface="Verdana" pitchFamily="34" charset="0"/>
                <a:cs typeface="Times New Roman" pitchFamily="18" charset="0"/>
              </a:rPr>
              <a:t>§</a:t>
            </a:r>
            <a:r>
              <a:rPr lang="ru-RU" sz="5400" b="1" dirty="0" smtClean="0">
                <a:solidFill>
                  <a:srgbClr val="002060"/>
                </a:solidFill>
                <a:effectLst/>
                <a:latin typeface="Verdana" pitchFamily="34" charset="0"/>
                <a:cs typeface="Times New Roman" pitchFamily="18" charset="0"/>
              </a:rPr>
              <a:t>48</a:t>
            </a:r>
            <a:endParaRPr lang="ru-RU" sz="8000" b="1" dirty="0" smtClean="0">
              <a:solidFill>
                <a:srgbClr val="002060"/>
              </a:solidFill>
              <a:effectLst/>
              <a:latin typeface="Verdana" pitchFamily="34" charset="0"/>
              <a:cs typeface="Times New Roman" pitchFamily="18" charset="0"/>
            </a:endParaRPr>
          </a:p>
          <a:p>
            <a:pPr marL="365125" indent="-255588" algn="ctr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effectLst/>
                <a:latin typeface="Verdana" pitchFamily="34" charset="0"/>
                <a:cs typeface="Times New Roman" pitchFamily="18" charset="0"/>
              </a:rPr>
              <a:t>упражнение 39 устно</a:t>
            </a:r>
            <a:r>
              <a:rPr lang="ru-RU" sz="4800" b="1" dirty="0" smtClean="0">
                <a:solidFill>
                  <a:srgbClr val="002060"/>
                </a:solidFill>
                <a:effectLst/>
                <a:latin typeface="Verdana" pitchFamily="34" charset="0"/>
                <a:cs typeface="Times New Roman" pitchFamily="18" charset="0"/>
              </a:rPr>
              <a:t> </a:t>
            </a:r>
          </a:p>
          <a:p>
            <a:pPr marL="365125" indent="-255588" algn="ctr" eaLnBrk="1" hangingPunct="1">
              <a:buFont typeface="Wingdings" pitchFamily="2" charset="2"/>
              <a:buNone/>
            </a:pPr>
            <a:r>
              <a:rPr lang="ru-RU" b="1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Дополнительное  задание</a:t>
            </a:r>
            <a:r>
              <a:rPr lang="ru-RU" sz="2800" b="1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Подготовить сообщение или презентацию о значении явления электромагнитной индукции в современном мире.</a:t>
            </a:r>
            <a:r>
              <a:rPr lang="ru-RU" sz="2800" b="1" i="1" u="sng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effectLst/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ctrTitle"/>
          </p:nvPr>
        </p:nvSpPr>
        <p:spPr>
          <a:xfrm>
            <a:off x="395288" y="333375"/>
            <a:ext cx="8229600" cy="1350963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u="sng" dirty="0" smtClean="0">
                <a:solidFill>
                  <a:schemeClr val="accent1">
                    <a:lumMod val="50000"/>
                  </a:schemeClr>
                </a:solidFill>
              </a:rPr>
              <a:t>Тема урока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1752600"/>
          </a:xfrm>
        </p:spPr>
        <p:txBody>
          <a:bodyPr>
            <a:normAutofit fontScale="55000" lnSpcReduction="20000"/>
          </a:bodyPr>
          <a:lstStyle/>
          <a:p>
            <a:pPr algn="ctr" eaLnBrk="1" hangingPunct="1">
              <a:buFont typeface="Arial" pitchFamily="34" charset="0"/>
              <a:buNone/>
              <a:defRPr/>
            </a:pPr>
            <a:r>
              <a:rPr lang="ru-RU" sz="8000" b="1" dirty="0" smtClean="0">
                <a:solidFill>
                  <a:srgbClr val="FF0000"/>
                </a:solidFill>
                <a:latin typeface="Arial Black" pitchFamily="34" charset="0"/>
              </a:rPr>
              <a:t>«Явление электромагнитной индукции»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3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0" y="642918"/>
            <a:ext cx="9144000" cy="5367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7200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ru-RU" sz="7200" dirty="0">
                <a:solidFill>
                  <a:srgbClr val="FF0000"/>
                </a:solidFill>
                <a:latin typeface="+mj-lt"/>
              </a:rPr>
              <a:t>Цель </a:t>
            </a:r>
            <a:r>
              <a:rPr lang="ru-RU" sz="7200" dirty="0" smtClean="0">
                <a:solidFill>
                  <a:srgbClr val="FF0000"/>
                </a:solidFill>
                <a:latin typeface="+mj-lt"/>
              </a:rPr>
              <a:t>урока:</a:t>
            </a:r>
          </a:p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Изучить 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физические особенности явления электромагнитной индукции, установить связь между магнитным и электрическим полями, показать значение этого явления для физики и техники.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dirty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6072230" cy="91462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Майкл Фарадей</a:t>
            </a:r>
          </a:p>
        </p:txBody>
      </p:sp>
      <p:sp>
        <p:nvSpPr>
          <p:cNvPr id="6148" name="Содержимое 2"/>
          <p:cNvSpPr>
            <a:spLocks noGrp="1"/>
          </p:cNvSpPr>
          <p:nvPr>
            <p:ph type="subTitle" idx="1"/>
          </p:nvPr>
        </p:nvSpPr>
        <p:spPr>
          <a:xfrm>
            <a:off x="4071934" y="2643182"/>
            <a:ext cx="4714908" cy="392909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Английский физик, химик, основоположник учения об электромагнитном поле, член Лондонского королевского общества.</a:t>
            </a:r>
          </a:p>
          <a:p>
            <a:pPr marL="273050" indent="-273050"/>
            <a:endParaRPr lang="ru-RU" sz="2000" dirty="0" smtClean="0">
              <a:solidFill>
                <a:schemeClr val="tx1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273050" indent="-273050"/>
            <a:endParaRPr lang="ru-RU" sz="2000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  <a:p>
            <a:pPr marL="273050" indent="-273050"/>
            <a:r>
              <a:rPr lang="ru-RU" sz="2000" dirty="0" smtClean="0"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В 1822 г. Майкл Фарадей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поставил перед собой задачу с помощью магнитного поля получить электрический ток</a:t>
            </a:r>
            <a:endParaRPr lang="ru-RU" sz="2000" dirty="0" smtClean="0">
              <a:solidFill>
                <a:schemeClr val="tx1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273050" indent="-273050"/>
            <a:r>
              <a:rPr lang="ru-RU" sz="2000" dirty="0" smtClean="0"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Многие годы настойчиво ставил он различные опыты, но безуспешно, и только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29 августа 1831г.  наступил триумф.</a:t>
            </a:r>
          </a:p>
          <a:p>
            <a:pPr eaLnBrk="1" hangingPunct="1">
              <a:defRPr/>
            </a:pPr>
            <a:endParaRPr lang="ru-RU" sz="2400" dirty="0" smtClean="0">
              <a:solidFill>
                <a:srgbClr val="000066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179389" y="5300663"/>
            <a:ext cx="4035422" cy="700105"/>
          </a:xfrm>
          <a:prstGeom prst="round2Diag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Verdana" pitchFamily="34" charset="0"/>
              </a:rPr>
              <a:t>22 сентября 1791 —         25 августа 1867</a:t>
            </a:r>
          </a:p>
        </p:txBody>
      </p:sp>
      <p:sp>
        <p:nvSpPr>
          <p:cNvPr id="23561" name="AutoShape 9" descr="Картинки по запросу Майкл Фарадей"/>
          <p:cNvSpPr>
            <a:spLocks noChangeAspect="1" noChangeArrowheads="1"/>
          </p:cNvSpPr>
          <p:nvPr/>
        </p:nvSpPr>
        <p:spPr bwMode="auto">
          <a:xfrm>
            <a:off x="4530725" y="-1524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3" name="AutoShape 11" descr="Картинки по запросу Майкл Фарадей"/>
          <p:cNvSpPr>
            <a:spLocks noChangeAspect="1" noChangeArrowheads="1"/>
          </p:cNvSpPr>
          <p:nvPr/>
        </p:nvSpPr>
        <p:spPr bwMode="auto">
          <a:xfrm>
            <a:off x="4530725" y="-1524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5" name="AutoShape 13" descr="Картинки по запросу Майкл Фарадей"/>
          <p:cNvSpPr>
            <a:spLocks noChangeAspect="1" noChangeArrowheads="1"/>
          </p:cNvSpPr>
          <p:nvPr/>
        </p:nvSpPr>
        <p:spPr bwMode="auto">
          <a:xfrm>
            <a:off x="4530725" y="-1524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357298"/>
            <a:ext cx="2762250" cy="37814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7" grpId="1"/>
      <p:bldP spid="6148" grpId="0" build="p"/>
      <p:bldP spid="6148" grpId="1" build="p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Если магнит неподвижен относительно катушки , тока нет. При внесении магнита в катушку, соединенную с амперметром в цепи возникает ток. При удалении так же возникает ток, но другого направления. Видно, что направление тока зависит от направления движения магнита.</a:t>
            </a:r>
          </a:p>
          <a:p>
            <a:endParaRPr lang="ru-RU" dirty="0"/>
          </a:p>
        </p:txBody>
      </p:sp>
      <p:pic>
        <p:nvPicPr>
          <p:cNvPr id="18" name="Содержимое 17" descr="opyty-faradeya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5050" y="1327689"/>
            <a:ext cx="5340350" cy="336442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5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640762" cy="5616575"/>
          </a:xfrm>
          <a:noFill/>
        </p:spPr>
        <p:txBody>
          <a:bodyPr/>
          <a:lstStyle/>
          <a:p>
            <a:pPr marL="273050" indent="-273050" algn="ctr" eaLnBrk="1" hangingPunct="1"/>
            <a:r>
              <a:rPr lang="ru-RU" sz="4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Явление возникновения электрического тока в замкнутом контуре при любом изменении магнитного потока, пронизывающего этот контур, называется электромагнитной индукцией,                                    а ток – индукционным.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85720" y="2571744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0099"/>
                </a:solidFill>
                <a:effectLst/>
              </a:rPr>
              <a:t>ФАРАДЕЙ ПРЕДЛОЖИЛ И ДРУГИЕ РАЗНОВИДНОСТИ  ОПЫТА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Ctr="0">
            <a:normAutofit fontScale="90000"/>
          </a:bodyPr>
          <a:lstStyle/>
          <a:p>
            <a:r>
              <a:rPr lang="ru-RU" b="1" dirty="0" smtClean="0">
                <a:effectLst/>
              </a:rPr>
              <a:t>Замыкание (размыкание) цепи  катушки  с током</a:t>
            </a:r>
          </a:p>
        </p:txBody>
      </p:sp>
      <p:pic>
        <p:nvPicPr>
          <p:cNvPr id="12" name="Содержимое 11" descr="1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643182"/>
            <a:ext cx="5376747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5597</TotalTime>
  <Words>574</Words>
  <Application>Microsoft Office PowerPoint</Application>
  <PresentationFormat>Экран (4:3)</PresentationFormat>
  <Paragraphs>69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Явление электромагнитной индукции  </vt:lpstr>
      <vt:lpstr>Слайд 2</vt:lpstr>
      <vt:lpstr>Тема урока:</vt:lpstr>
      <vt:lpstr>Слайд 4</vt:lpstr>
      <vt:lpstr>Майкл Фарадей</vt:lpstr>
      <vt:lpstr>Слайд 6</vt:lpstr>
      <vt:lpstr>Слайд 7</vt:lpstr>
      <vt:lpstr>ФАРАДЕЙ ПРЕДЛОЖИЛ И ДРУГИЕ РАЗНОВИДНОСТИ  ОПЫТА</vt:lpstr>
      <vt:lpstr>Замыкание (размыкание) цепи  катушки  с током</vt:lpstr>
      <vt:lpstr>Слайд 10</vt:lpstr>
      <vt:lpstr>Вращение  замкнутого контура в магнитном поле</vt:lpstr>
      <vt:lpstr>ВЫВОД:</vt:lpstr>
      <vt:lpstr>Ответить на вопросы</vt:lpstr>
      <vt:lpstr>Слайд 14</vt:lpstr>
      <vt:lpstr>1. При внесении южного полюса магнита в катушку амперметр фиксирует возникновение индукционного тока. Что необходимо сделать, чтобы увеличить силу индукционного тока? </vt:lpstr>
      <vt:lpstr>2. Катушка замкнута на гальванометр. В каких из перечисленных случаев в ней возникает электрический ток? А) В катушку вдвигают электромагнит. Б) В катушке находится электромагнит.</vt:lpstr>
      <vt:lpstr>3. Две одинаковые катушки А и Б замкнуты каждая на свой гальванометр. В катушку А вносят полосовой магнит, а из катушки Б вынимают такой же полосовой магнит. В каких катушках гальванометр зафиксирует индукционный ток? </vt:lpstr>
      <vt:lpstr>4. Один раз плоский магнит падает сквозь неподвижное металлическое кольцо южным полюсом вниз, второй раз северным полюсом вниз. Ток в кольце</vt:lpstr>
      <vt:lpstr>5. В металлическое кольцо в течение первых двух секунд  вдвигают магнит, в течение следующих двух секунд магнит оставляют неподвижным внутри кольца, в течение последующих двух секунд его вынимают из кольца. В какие промежутки времени в катушке течет ток?</vt:lpstr>
      <vt:lpstr>Оцени свою работу на уроке</vt:lpstr>
      <vt:lpstr>Домашнее задание</vt:lpstr>
      <vt:lpstr>Слайд 22</vt:lpstr>
    </vt:vector>
  </TitlesOfParts>
  <Company>schul№1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1</cp:lastModifiedBy>
  <cp:revision>127</cp:revision>
  <dcterms:created xsi:type="dcterms:W3CDTF">2007-02-14T13:43:07Z</dcterms:created>
  <dcterms:modified xsi:type="dcterms:W3CDTF">2017-03-21T11:12:04Z</dcterms:modified>
</cp:coreProperties>
</file>