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58" r:id="rId3"/>
    <p:sldId id="261" r:id="rId4"/>
    <p:sldId id="295" r:id="rId5"/>
    <p:sldId id="266" r:id="rId6"/>
    <p:sldId id="264" r:id="rId7"/>
    <p:sldId id="294" r:id="rId8"/>
    <p:sldId id="262" r:id="rId9"/>
    <p:sldId id="268" r:id="rId10"/>
    <p:sldId id="267" r:id="rId11"/>
    <p:sldId id="270" r:id="rId12"/>
    <p:sldId id="272" r:id="rId13"/>
    <p:sldId id="281" r:id="rId14"/>
    <p:sldId id="275" r:id="rId15"/>
    <p:sldId id="274" r:id="rId16"/>
    <p:sldId id="282" r:id="rId17"/>
    <p:sldId id="285" r:id="rId18"/>
    <p:sldId id="297" r:id="rId19"/>
    <p:sldId id="286" r:id="rId20"/>
    <p:sldId id="289" r:id="rId21"/>
    <p:sldId id="26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5C6FF"/>
    <a:srgbClr val="13169F"/>
    <a:srgbClr val="E1F7FF"/>
    <a:srgbClr val="00823B"/>
    <a:srgbClr val="CDACE6"/>
    <a:srgbClr val="AFF96B"/>
    <a:srgbClr val="FFFF57"/>
    <a:srgbClr val="FFA7A7"/>
    <a:srgbClr val="B889DB"/>
    <a:srgbClr val="FFFF6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6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slide" Target="slide18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slide" Target="slide19.xml"/><Relationship Id="rId9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2500306"/>
            <a:ext cx="7066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 мудрой совы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Picture 1" descr="C:\Users\1\Downloads\25a5a9e6294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786190"/>
            <a:ext cx="3000396" cy="2922850"/>
          </a:xfrm>
          <a:prstGeom prst="rect">
            <a:avLst/>
          </a:prstGeom>
          <a:noFill/>
        </p:spPr>
      </p:pic>
      <p:pic>
        <p:nvPicPr>
          <p:cNvPr id="9" name="Picture 1" descr="C:\Users\1\Downloads\c38040f7ce9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853230" y="3857628"/>
            <a:ext cx="2290770" cy="286346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643174" y="5500702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Составила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Ураева Н.В.</a:t>
            </a:r>
          </a:p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Учитель физики 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МБОУ «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Завьяловская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СОШ с УИОП»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571480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Умница ! Правильно!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1" descr="C:\Users\1\Downloads\c38040f7ce9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143248"/>
            <a:ext cx="2290770" cy="28634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603155" y="6270520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Выбери верный перевод!</a:t>
            </a:r>
            <a:endParaRPr lang="ru-RU" sz="2000" dirty="0">
              <a:solidFill>
                <a:srgbClr val="00206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427615" y="3626215"/>
            <a:ext cx="1428760" cy="1395650"/>
            <a:chOff x="2143108" y="1571612"/>
            <a:chExt cx="1428760" cy="2103701"/>
          </a:xfrm>
          <a:solidFill>
            <a:srgbClr val="2CE21E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8" name="Блок-схема: процесс 17"/>
            <p:cNvSpPr/>
            <p:nvPr/>
          </p:nvSpPr>
          <p:spPr>
            <a:xfrm>
              <a:off x="2143108" y="1571612"/>
              <a:ext cx="1428760" cy="2071702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55461" y="1691045"/>
              <a:ext cx="1285884" cy="1984268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  <a:softEdge rad="12700"/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СИ:</a:t>
              </a:r>
            </a:p>
            <a:p>
              <a:pPr algn="ctr"/>
              <a:r>
                <a:rPr lang="en-US" sz="24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900</a:t>
              </a:r>
              <a:r>
                <a:rPr lang="ru-RU" sz="24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с</a:t>
              </a:r>
            </a:p>
            <a:p>
              <a:pPr algn="ctr"/>
              <a:r>
                <a:rPr lang="ru-RU" sz="24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2500 м</a:t>
              </a:r>
              <a:endPara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2214546" y="1643049"/>
            <a:ext cx="2300836" cy="2429284"/>
            <a:chOff x="428596" y="1571606"/>
            <a:chExt cx="1428760" cy="2429284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grpSp>
          <p:nvGrpSpPr>
            <p:cNvPr id="6" name="Группа 5"/>
            <p:cNvGrpSpPr/>
            <p:nvPr/>
          </p:nvGrpSpPr>
          <p:grpSpPr>
            <a:xfrm>
              <a:off x="428596" y="1571606"/>
              <a:ext cx="1428760" cy="2429284"/>
              <a:chOff x="428596" y="2353228"/>
              <a:chExt cx="1428760" cy="1947931"/>
            </a:xfrm>
          </p:grpSpPr>
          <p:sp>
            <p:nvSpPr>
              <p:cNvPr id="7" name="Блок-схема: процесс 6"/>
              <p:cNvSpPr/>
              <p:nvPr/>
            </p:nvSpPr>
            <p:spPr>
              <a:xfrm>
                <a:off x="428596" y="2353228"/>
                <a:ext cx="1428760" cy="164307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03140" y="2369595"/>
                <a:ext cx="1285884" cy="1931564"/>
              </a:xfrm>
              <a:prstGeom prst="round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Дано: </a:t>
                </a:r>
              </a:p>
              <a:p>
                <a:r>
                  <a:rPr lang="en-US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ru-RU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1,5</a:t>
                </a:r>
                <a:r>
                  <a:rPr lang="ru-RU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мин</a:t>
                </a:r>
              </a:p>
              <a:p>
                <a:r>
                  <a:rPr lang="en-US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ru-RU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ru-RU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25 км</a:t>
                </a:r>
              </a:p>
              <a:p>
                <a:endParaRPr lang="ru-RU" sz="20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Найти:</a:t>
                </a:r>
              </a:p>
              <a:p>
                <a:r>
                  <a:rPr lang="ru-RU" sz="2000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υ </a:t>
                </a:r>
                <a:r>
                  <a:rPr lang="ru-RU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- ?</a:t>
                </a:r>
              </a:p>
              <a:p>
                <a:endParaRPr lang="ru-RU" dirty="0"/>
              </a:p>
            </p:txBody>
          </p:sp>
        </p:grp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1035819" y="2464587"/>
              <a:ext cx="1357322" cy="0"/>
            </a:xfrm>
            <a:prstGeom prst="line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 flipH="1">
              <a:off x="428596" y="2643182"/>
              <a:ext cx="1285884" cy="0"/>
            </a:xfrm>
            <a:prstGeom prst="line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Содержимое 31"/>
          <p:cNvGrpSpPr>
            <a:grpSpLocks noGrp="1"/>
          </p:cNvGrpSpPr>
          <p:nvPr/>
        </p:nvGrpSpPr>
        <p:grpSpPr>
          <a:xfrm>
            <a:off x="2716940" y="4021195"/>
            <a:ext cx="1328718" cy="1347485"/>
            <a:chOff x="2143108" y="1571612"/>
            <a:chExt cx="1428760" cy="2071702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35" name="Блок-схема: процесс 34"/>
            <p:cNvSpPr/>
            <p:nvPr/>
          </p:nvSpPr>
          <p:spPr>
            <a:xfrm>
              <a:off x="2143108" y="1571612"/>
              <a:ext cx="1428760" cy="2071702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19925" y="1571612"/>
              <a:ext cx="1285884" cy="2023933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  <a:softEdge rad="12700"/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СИ:</a:t>
              </a:r>
            </a:p>
            <a:p>
              <a:pPr algn="ctr"/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r>
                <a:rPr lang="ru-RU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с</a:t>
              </a:r>
              <a:endPara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250 </a:t>
              </a:r>
              <a:r>
                <a:rPr lang="ru-RU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4803657" y="3691462"/>
            <a:ext cx="1443121" cy="1426140"/>
            <a:chOff x="4990074" y="1863487"/>
            <a:chExt cx="1428760" cy="1426140"/>
          </a:xfrm>
        </p:grpSpPr>
        <p:sp>
          <p:nvSpPr>
            <p:cNvPr id="40" name="Скругленный прямоугольник 39"/>
            <p:cNvSpPr/>
            <p:nvPr/>
          </p:nvSpPr>
          <p:spPr>
            <a:xfrm>
              <a:off x="4990074" y="1863487"/>
              <a:ext cx="1428760" cy="1426140"/>
            </a:xfrm>
            <a:prstGeom prst="roundRect">
              <a:avLst/>
            </a:prstGeom>
            <a:solidFill>
              <a:srgbClr val="FFA7A7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005366" y="2065256"/>
              <a:ext cx="12858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СИ:</a:t>
              </a:r>
            </a:p>
            <a:p>
              <a:pPr algn="ctr"/>
              <a:r>
                <a:rPr lang="en-US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90</a:t>
              </a:r>
              <a:r>
                <a:rPr lang="ru-RU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с</a:t>
              </a:r>
            </a:p>
            <a:p>
              <a:pPr algn="ctr"/>
              <a:r>
                <a:rPr lang="ru-RU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25000 м</a:t>
              </a:r>
              <a:endPara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652970" y="811209"/>
            <a:ext cx="1714512" cy="1214446"/>
            <a:chOff x="4929190" y="-71462"/>
            <a:chExt cx="1714512" cy="121444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4" name="Капля 13"/>
            <p:cNvSpPr/>
            <p:nvPr/>
          </p:nvSpPr>
          <p:spPr>
            <a:xfrm>
              <a:off x="4929190" y="-71462"/>
              <a:ext cx="1714512" cy="1214446"/>
            </a:xfrm>
            <a:prstGeom prst="teardrop">
              <a:avLst/>
            </a:prstGeom>
            <a:solidFill>
              <a:srgbClr val="FFD757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14942" y="-71462"/>
              <a:ext cx="1428760" cy="1200329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Давайте  введем систему СИ!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Стрелка вверх 11">
            <a:hlinkClick r:id="rId2" action="ppaction://hlinksldjump"/>
          </p:cNvPr>
          <p:cNvSpPr/>
          <p:nvPr/>
        </p:nvSpPr>
        <p:spPr>
          <a:xfrm rot="19672575">
            <a:off x="5643140" y="5168405"/>
            <a:ext cx="857256" cy="78581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>
            <a:hlinkClick r:id="" action="ppaction://noaction"/>
          </p:cNvPr>
          <p:cNvSpPr/>
          <p:nvPr/>
        </p:nvSpPr>
        <p:spPr>
          <a:xfrm>
            <a:off x="3015749" y="5613319"/>
            <a:ext cx="857256" cy="857256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>
            <a:hlinkClick r:id="" action="ppaction://noaction"/>
          </p:cNvPr>
          <p:cNvSpPr/>
          <p:nvPr/>
        </p:nvSpPr>
        <p:spPr>
          <a:xfrm rot="1845500">
            <a:off x="507970" y="5144895"/>
            <a:ext cx="857256" cy="78581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57158" y="285728"/>
            <a:ext cx="4429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Задача  </a:t>
            </a:r>
            <a:r>
              <a:rPr lang="ru-RU" sz="2000" b="1" dirty="0" smtClean="0">
                <a:solidFill>
                  <a:schemeClr val="bg1"/>
                </a:solidFill>
                <a:latin typeface="Comic Sans MS" pitchFamily="66" charset="0"/>
              </a:rPr>
              <a:t>Какова средняя скорость  реактивного самолета ( в м/с), если за 1,5 мин он пролетает расстояние в 25 км. </a:t>
            </a:r>
            <a:endParaRPr lang="ru-RU" sz="2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984224" y="2025655"/>
            <a:ext cx="0" cy="17427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345923" y="3015771"/>
            <a:ext cx="19557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1" descr="C:\Users\1\Downloads\25a5a9e6294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715140" y="642918"/>
            <a:ext cx="2166785" cy="211084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 animBg="1"/>
      <p:bldP spid="11" grpId="0" animBg="1"/>
      <p:bldP spid="10" grpId="0" animBg="1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4972056" cy="570549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Прежде чем решать задачу, обратите внимание на единицы измерения! </a:t>
            </a:r>
            <a:b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Секунда 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основная единица времени.</a:t>
            </a:r>
            <a:b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мин = 60 с</a:t>
            </a:r>
            <a:b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1,5 мин = 90 с</a:t>
            </a: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b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Метр</a:t>
            </a: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– основная единица расстояния.</a:t>
            </a:r>
            <a:b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 км = 1000 м</a:t>
            </a:r>
            <a:b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25 км = 25000 м</a:t>
            </a: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Picture 1" descr="C:\Users\1\Downloads\c38040f7ce9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286512" y="714356"/>
            <a:ext cx="2290770" cy="286346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2976" y="571480"/>
            <a:ext cx="7245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Замечательно! </a:t>
            </a:r>
          </a:p>
          <a:p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1" descr="C:\Users\1\Downloads\c38040f7ce9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000372"/>
            <a:ext cx="2290770" cy="286346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357158" y="142852"/>
            <a:ext cx="4214842" cy="1928826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500" b="0" i="0" u="none" strike="noStrike" kern="1200" cap="none" normalizeH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ea typeface="+mj-ea"/>
              <a:cs typeface="+mj-cs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4786314" y="857232"/>
            <a:ext cx="1714512" cy="1428760"/>
            <a:chOff x="4929190" y="-71462"/>
            <a:chExt cx="1714512" cy="1428760"/>
          </a:xfrm>
          <a:solidFill>
            <a:srgbClr val="FFD757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8" name="Капля 27"/>
            <p:cNvSpPr/>
            <p:nvPr/>
          </p:nvSpPr>
          <p:spPr>
            <a:xfrm>
              <a:off x="4929190" y="-71462"/>
              <a:ext cx="1714512" cy="1428760"/>
            </a:xfrm>
            <a:prstGeom prst="teardrop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214942" y="71415"/>
              <a:ext cx="1214446" cy="1077218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rgbClr val="FF0000"/>
                  </a:solidFill>
                </a:rPr>
                <a:t>Выберем формулу для решения!</a:t>
              </a:r>
              <a:endParaRPr lang="ru-RU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0" name="Стрелка вверх 29">
            <a:hlinkClick r:id="rId3" action="ppaction://hlinksldjump"/>
          </p:cNvPr>
          <p:cNvSpPr/>
          <p:nvPr/>
        </p:nvSpPr>
        <p:spPr>
          <a:xfrm rot="18983127">
            <a:off x="7500959" y="4973056"/>
            <a:ext cx="857256" cy="78581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верх 30">
            <a:hlinkClick r:id="rId4" action="ppaction://hlinksldjump"/>
          </p:cNvPr>
          <p:cNvSpPr/>
          <p:nvPr/>
        </p:nvSpPr>
        <p:spPr>
          <a:xfrm rot="19286065">
            <a:off x="4970318" y="5396010"/>
            <a:ext cx="857256" cy="890335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верх 9">
            <a:hlinkClick r:id="rId4" action="ppaction://hlinksldjump"/>
          </p:cNvPr>
          <p:cNvSpPr/>
          <p:nvPr/>
        </p:nvSpPr>
        <p:spPr>
          <a:xfrm rot="19311120">
            <a:off x="2570065" y="5758375"/>
            <a:ext cx="857256" cy="857256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866711" y="1416279"/>
            <a:ext cx="2552886" cy="2247424"/>
            <a:chOff x="133910" y="2642959"/>
            <a:chExt cx="2114084" cy="3282109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1" name="TextBox 20"/>
            <p:cNvSpPr txBox="1"/>
            <p:nvPr/>
          </p:nvSpPr>
          <p:spPr>
            <a:xfrm>
              <a:off x="133910" y="2642959"/>
              <a:ext cx="2114084" cy="3282109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Дано:             СИ</a:t>
              </a:r>
            </a:p>
            <a:p>
              <a:r>
                <a:rPr lang="en-US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1,5</a:t>
              </a:r>
              <a:r>
                <a:rPr lang="ru-RU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мин     90 с</a:t>
              </a:r>
            </a:p>
            <a:p>
              <a:r>
                <a:rPr lang="en-US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ru-RU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25 км        25000 м</a:t>
              </a:r>
            </a:p>
            <a:p>
              <a:endPara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Найти:</a:t>
              </a:r>
            </a:p>
            <a:p>
              <a:r>
                <a:rPr lang="ru-RU" dirty="0" err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υ </a:t>
              </a:r>
              <a:r>
                <a:rPr lang="ru-RU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 ?</a:t>
              </a:r>
            </a:p>
            <a:p>
              <a:endParaRPr lang="ru-RU" dirty="0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13923" y="4054140"/>
              <a:ext cx="1964545" cy="1"/>
            </a:xfrm>
            <a:prstGeom prst="line">
              <a:avLst/>
            </a:prstGeom>
            <a:ln w="25400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Группа 35"/>
          <p:cNvGrpSpPr/>
          <p:nvPr/>
        </p:nvGrpSpPr>
        <p:grpSpPr>
          <a:xfrm>
            <a:off x="662808" y="3887426"/>
            <a:ext cx="1941300" cy="1953751"/>
            <a:chOff x="3000364" y="2786058"/>
            <a:chExt cx="1714512" cy="1694155"/>
          </a:xfrm>
          <a:solidFill>
            <a:srgbClr val="FFFF57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grpSp>
          <p:nvGrpSpPr>
            <p:cNvPr id="10" name="Группа 9"/>
            <p:cNvGrpSpPr/>
            <p:nvPr/>
          </p:nvGrpSpPr>
          <p:grpSpPr>
            <a:xfrm>
              <a:off x="3000364" y="2786058"/>
              <a:ext cx="1714512" cy="1694155"/>
              <a:chOff x="2083576" y="1500174"/>
              <a:chExt cx="1428760" cy="1637683"/>
            </a:xfrm>
            <a:grpFill/>
          </p:grpSpPr>
          <p:sp>
            <p:nvSpPr>
              <p:cNvPr id="13" name="Блок-схема: процесс 12"/>
              <p:cNvSpPr/>
              <p:nvPr/>
            </p:nvSpPr>
            <p:spPr>
              <a:xfrm>
                <a:off x="2083576" y="1500174"/>
                <a:ext cx="1428760" cy="1637683"/>
              </a:xfrm>
              <a:prstGeom prst="roundRect">
                <a:avLst/>
              </a:prstGeom>
              <a:grp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116939" y="1764857"/>
                <a:ext cx="1285884" cy="856294"/>
              </a:xfrm>
              <a:prstGeom prst="roundRect">
                <a:avLst/>
              </a:prstGeom>
              <a:grp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  <a:softEdge rad="12700"/>
              </a:effectLst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rgbClr val="C00000"/>
                    </a:solidFill>
                  </a:rPr>
                  <a:t>Решение:</a:t>
                </a:r>
              </a:p>
              <a:p>
                <a:endParaRPr lang="ru-RU" dirty="0" smtClean="0"/>
              </a:p>
              <a:p>
                <a:endParaRPr lang="ru-RU" dirty="0"/>
              </a:p>
            </p:txBody>
          </p:sp>
        </p:grpSp>
        <p:graphicFrame>
          <p:nvGraphicFramePr>
            <p:cNvPr id="43" name="Объект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6001202"/>
                </p:ext>
              </p:extLst>
            </p:nvPr>
          </p:nvGraphicFramePr>
          <p:xfrm>
            <a:off x="3108975" y="3767864"/>
            <a:ext cx="1577310" cy="390945"/>
          </p:xfrm>
          <a:graphic>
            <a:graphicData uri="http://schemas.openxmlformats.org/presentationml/2006/ole">
              <p:oleObj spid="_x0000_s1050" name="Формула" r:id="rId5" imgW="469800" imgH="152280" progId="Equation.3">
                <p:embed/>
              </p:oleObj>
            </a:graphicData>
          </a:graphic>
        </p:graphicFrame>
      </p:grpSp>
      <p:grpSp>
        <p:nvGrpSpPr>
          <p:cNvPr id="39" name="Группа 38"/>
          <p:cNvGrpSpPr/>
          <p:nvPr/>
        </p:nvGrpSpPr>
        <p:grpSpPr>
          <a:xfrm>
            <a:off x="3499125" y="3465079"/>
            <a:ext cx="1899823" cy="1900884"/>
            <a:chOff x="3014062" y="1893081"/>
            <a:chExt cx="1647200" cy="1900884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3014062" y="1893081"/>
              <a:ext cx="1647200" cy="1900884"/>
              <a:chOff x="3341786" y="1851057"/>
              <a:chExt cx="1428760" cy="1900884"/>
            </a:xfrm>
          </p:grpSpPr>
          <p:sp>
            <p:nvSpPr>
              <p:cNvPr id="25" name="Скругленный прямоугольник 24"/>
              <p:cNvSpPr/>
              <p:nvPr/>
            </p:nvSpPr>
            <p:spPr>
              <a:xfrm>
                <a:off x="3341786" y="1851057"/>
                <a:ext cx="1428760" cy="1900884"/>
              </a:xfrm>
              <a:prstGeom prst="roundRect">
                <a:avLst/>
              </a:prstGeom>
              <a:solidFill>
                <a:srgbClr val="FF7575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13223" y="2130357"/>
                <a:ext cx="128588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Решение:</a:t>
                </a:r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</p:txBody>
          </p:sp>
        </p:grpSp>
        <p:graphicFrame>
          <p:nvGraphicFramePr>
            <p:cNvPr id="102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35561896"/>
                </p:ext>
              </p:extLst>
            </p:nvPr>
          </p:nvGraphicFramePr>
          <p:xfrm>
            <a:off x="3107893" y="2528089"/>
            <a:ext cx="1539875" cy="1124661"/>
          </p:xfrm>
          <a:graphic>
            <a:graphicData uri="http://schemas.openxmlformats.org/presentationml/2006/ole">
              <p:oleObj spid="_x0000_s1051" name="Формула" r:id="rId6" imgW="380880" imgH="393480" progId="Equation.3">
                <p:embed/>
              </p:oleObj>
            </a:graphicData>
          </a:graphic>
        </p:graphicFrame>
      </p:grpSp>
      <p:grpSp>
        <p:nvGrpSpPr>
          <p:cNvPr id="45" name="Группа 44"/>
          <p:cNvGrpSpPr/>
          <p:nvPr/>
        </p:nvGrpSpPr>
        <p:grpSpPr>
          <a:xfrm>
            <a:off x="5905885" y="2928935"/>
            <a:ext cx="1917976" cy="1856896"/>
            <a:chOff x="6750051" y="2857496"/>
            <a:chExt cx="1917976" cy="1674795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grpSp>
          <p:nvGrpSpPr>
            <p:cNvPr id="44" name="Группа 43"/>
            <p:cNvGrpSpPr/>
            <p:nvPr/>
          </p:nvGrpSpPr>
          <p:grpSpPr>
            <a:xfrm>
              <a:off x="6750051" y="2857496"/>
              <a:ext cx="1917976" cy="1674795"/>
              <a:chOff x="2228187" y="1500174"/>
              <a:chExt cx="1534381" cy="1674795"/>
            </a:xfrm>
          </p:grpSpPr>
          <p:sp>
            <p:nvSpPr>
              <p:cNvPr id="47" name="Блок-схема: процесс 46"/>
              <p:cNvSpPr/>
              <p:nvPr/>
            </p:nvSpPr>
            <p:spPr>
              <a:xfrm>
                <a:off x="2228187" y="1500174"/>
                <a:ext cx="1534381" cy="1674795"/>
              </a:xfrm>
              <a:prstGeom prst="roundRect">
                <a:avLst/>
              </a:prstGeom>
              <a:solidFill>
                <a:srgbClr val="AFF96B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352435" y="1782133"/>
                <a:ext cx="1285884" cy="1197787"/>
              </a:xfrm>
              <a:prstGeom prst="roundRect">
                <a:avLst/>
              </a:prstGeom>
              <a:solidFill>
                <a:srgbClr val="AFF96B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  <a:softEdge rad="12700"/>
              </a:effectLst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rgbClr val="005024"/>
                    </a:solidFill>
                  </a:rPr>
                  <a:t>Решение:</a:t>
                </a:r>
              </a:p>
              <a:p>
                <a:endParaRPr lang="ru-RU" dirty="0" smtClean="0"/>
              </a:p>
              <a:p>
                <a:endParaRPr lang="ru-RU" dirty="0" smtClean="0"/>
              </a:p>
              <a:p>
                <a:endParaRPr lang="ru-RU" dirty="0"/>
              </a:p>
            </p:txBody>
          </p:sp>
        </p:grpSp>
        <p:graphicFrame>
          <p:nvGraphicFramePr>
            <p:cNvPr id="102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878132193"/>
                </p:ext>
              </p:extLst>
            </p:nvPr>
          </p:nvGraphicFramePr>
          <p:xfrm>
            <a:off x="6844926" y="3501818"/>
            <a:ext cx="1785950" cy="876349"/>
          </p:xfrm>
          <a:graphic>
            <a:graphicData uri="http://schemas.openxmlformats.org/presentationml/2006/ole">
              <p:oleObj spid="_x0000_s1052" name="Формула" r:id="rId7" imgW="380880" imgH="393480" progId="Equation.3">
                <p:embed/>
              </p:oleObj>
            </a:graphicData>
          </a:graphic>
        </p:graphicFrame>
      </p:grpSp>
      <p:sp>
        <p:nvSpPr>
          <p:cNvPr id="40" name="TextBox 39"/>
          <p:cNvSpPr txBox="1"/>
          <p:nvPr/>
        </p:nvSpPr>
        <p:spPr>
          <a:xfrm>
            <a:off x="3995936" y="6340552"/>
            <a:ext cx="4933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Выбери верную формулу  для расчета!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4348" y="78579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14282" y="4286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Задача  Какова средняя скорость реактивного самолета ( в м/с ), если за 1,5 мин он пролетел расстояние в 25 км.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189831" y="1525160"/>
            <a:ext cx="0" cy="1890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909653" y="2584728"/>
            <a:ext cx="23729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1" descr="C:\Users\1\Downloads\25a5a9e62947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6715140" y="285728"/>
            <a:ext cx="2166785" cy="211084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40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51920" y="1412776"/>
            <a:ext cx="428628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70C0"/>
                </a:solidFill>
              </a:rPr>
              <a:t>    Чтобы определить скорость, путь пройденный телом, нужно разделить на время движения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           </a:t>
            </a:r>
          </a:p>
          <a:p>
            <a:pPr algn="just"/>
            <a:endParaRPr lang="ru-RU" sz="2000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0070C0"/>
              </a:solidFill>
            </a:endParaRPr>
          </a:p>
          <a:p>
            <a:pPr algn="just"/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Путь – это физическая величина. Ее обозначают буквой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ru-RU" dirty="0" smtClean="0">
                <a:solidFill>
                  <a:srgbClr val="0070C0"/>
                </a:solidFill>
              </a:rPr>
              <a:t>, скорость – </a:t>
            </a:r>
            <a:r>
              <a:rPr lang="el-GR" dirty="0" smtClean="0">
                <a:solidFill>
                  <a:srgbClr val="C00000"/>
                </a:solidFill>
              </a:rPr>
              <a:t>υ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smtClean="0">
                <a:solidFill>
                  <a:srgbClr val="0070C0"/>
                </a:solidFill>
              </a:rPr>
              <a:t>время – </a:t>
            </a:r>
            <a:r>
              <a:rPr lang="en-US" dirty="0" smtClean="0">
                <a:solidFill>
                  <a:srgbClr val="C00000"/>
                </a:solidFill>
              </a:rPr>
              <a:t>t</a:t>
            </a:r>
            <a:r>
              <a:rPr lang="ru-RU" dirty="0" smtClean="0">
                <a:solidFill>
                  <a:srgbClr val="0070C0"/>
                </a:solidFill>
              </a:rPr>
              <a:t>. Следовательно можно записать формулу для нахождения пути:</a:t>
            </a:r>
          </a:p>
          <a:p>
            <a:pPr algn="just"/>
            <a:endParaRPr lang="ru-RU" dirty="0" smtClean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214810" y="2285992"/>
          <a:ext cx="3311255" cy="1138244"/>
        </p:xfrm>
        <a:graphic>
          <a:graphicData uri="http://schemas.openxmlformats.org/presentationml/2006/ole">
            <p:oleObj spid="_x0000_s33793" name="Формула" r:id="rId3" imgW="1218960" imgH="41904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286380" y="4714885"/>
          <a:ext cx="1357322" cy="1402566"/>
        </p:xfrm>
        <a:graphic>
          <a:graphicData uri="http://schemas.openxmlformats.org/presentationml/2006/ole">
            <p:oleObj spid="_x0000_s33794" name="Формула" r:id="rId4" imgW="380880" imgH="393480" progId="Equation.3">
              <p:embed/>
            </p:oleObj>
          </a:graphicData>
        </a:graphic>
      </p:graphicFrame>
      <p:pic>
        <p:nvPicPr>
          <p:cNvPr id="9" name="Picture 1" descr="C:\Users\1\Downloads\25a5a9e6294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2143116"/>
            <a:ext cx="2745831" cy="267494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2976" y="571480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Молодец, так держать! </a:t>
            </a:r>
          </a:p>
          <a:p>
            <a:pPr algn="ctr"/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1" descr="C:\Users\1\Downloads\c38040f7ce9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000372"/>
            <a:ext cx="2290770" cy="28634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357158" y="142852"/>
            <a:ext cx="4214842" cy="1928826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500" b="0" i="0" u="none" strike="noStrike" kern="1200" cap="none" normalizeH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ea typeface="+mj-ea"/>
              <a:cs typeface="+mj-cs"/>
            </a:endParaRPr>
          </a:p>
        </p:txBody>
      </p:sp>
      <p:grpSp>
        <p:nvGrpSpPr>
          <p:cNvPr id="5" name="Группа 26"/>
          <p:cNvGrpSpPr/>
          <p:nvPr/>
        </p:nvGrpSpPr>
        <p:grpSpPr>
          <a:xfrm rot="991486">
            <a:off x="4786314" y="857232"/>
            <a:ext cx="1714512" cy="1714512"/>
            <a:chOff x="4929190" y="-71462"/>
            <a:chExt cx="1714512" cy="1214446"/>
          </a:xfrm>
          <a:solidFill>
            <a:srgbClr val="FFD757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8" name="Капля 27"/>
            <p:cNvSpPr/>
            <p:nvPr/>
          </p:nvSpPr>
          <p:spPr>
            <a:xfrm>
              <a:off x="4929190" y="-71462"/>
              <a:ext cx="1714512" cy="1214446"/>
            </a:xfrm>
            <a:prstGeom prst="teardrop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 rot="20608514">
              <a:off x="5214942" y="71415"/>
              <a:ext cx="1285884" cy="588623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rgbClr val="FF0000"/>
                  </a:solidFill>
                </a:rPr>
                <a:t>Осталось выполнить расчеты!</a:t>
              </a:r>
              <a:endParaRPr lang="ru-RU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0" name="Стрелка вверх 29">
            <a:hlinkClick r:id="rId3" action="ppaction://hlinksldjump"/>
          </p:cNvPr>
          <p:cNvSpPr/>
          <p:nvPr/>
        </p:nvSpPr>
        <p:spPr>
          <a:xfrm rot="19014437">
            <a:off x="7423358" y="5061868"/>
            <a:ext cx="857256" cy="78581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верх 30">
            <a:hlinkClick r:id="rId4" action="ppaction://hlinksldjump"/>
          </p:cNvPr>
          <p:cNvSpPr/>
          <p:nvPr/>
        </p:nvSpPr>
        <p:spPr>
          <a:xfrm>
            <a:off x="3929058" y="5733256"/>
            <a:ext cx="857256" cy="928694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верх 9">
            <a:hlinkClick r:id="rId3" action="ppaction://hlinksldjump"/>
          </p:cNvPr>
          <p:cNvSpPr/>
          <p:nvPr/>
        </p:nvSpPr>
        <p:spPr>
          <a:xfrm rot="2605296">
            <a:off x="441938" y="5052338"/>
            <a:ext cx="857256" cy="857256"/>
          </a:xfrm>
          <a:prstGeom prst="upArrow">
            <a:avLst>
              <a:gd name="adj1" fmla="val 46444"/>
              <a:gd name="adj2" fmla="val 50000"/>
            </a:avLst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15"/>
          <p:cNvGrpSpPr/>
          <p:nvPr/>
        </p:nvGrpSpPr>
        <p:grpSpPr>
          <a:xfrm>
            <a:off x="397081" y="1500174"/>
            <a:ext cx="4237948" cy="2247424"/>
            <a:chOff x="541436" y="1744937"/>
            <a:chExt cx="3184924" cy="2976879"/>
          </a:xfrm>
          <a:solidFill>
            <a:srgbClr val="FFA7A7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1" name="TextBox 20"/>
            <p:cNvSpPr txBox="1"/>
            <p:nvPr/>
          </p:nvSpPr>
          <p:spPr>
            <a:xfrm>
              <a:off x="618808" y="1744937"/>
              <a:ext cx="3107552" cy="2976879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</a:rPr>
                <a:t>Дано:              СИ:          Решение:</a:t>
              </a:r>
            </a:p>
            <a:p>
              <a:r>
                <a:rPr lang="en-US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1,5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мин     90 с</a:t>
              </a:r>
            </a:p>
            <a:p>
              <a:r>
                <a:rPr lang="en-US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25 км        25000 м</a:t>
              </a:r>
            </a:p>
            <a:p>
              <a:endPara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Найти:</a:t>
              </a:r>
            </a:p>
            <a:p>
              <a:r>
                <a:rPr lang="ru-RU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υ 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?</a:t>
              </a:r>
            </a:p>
            <a:p>
              <a:endParaRPr lang="ru-RU" dirty="0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41436" y="3093523"/>
              <a:ext cx="3107552" cy="0"/>
            </a:xfrm>
            <a:prstGeom prst="line">
              <a:avLst/>
            </a:prstGeom>
            <a:grpFill/>
            <a:ln w="25400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035951" y="5168196"/>
            <a:ext cx="4673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Выбери верную формулу  для расчета!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4348" y="78579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14282" y="42860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</a:rPr>
              <a:t>Задача  </a:t>
            </a:r>
            <a:r>
              <a:rPr lang="ru-RU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</a:rPr>
              <a:t>Какова средняя скорость реактивного самолета ( в м/с), если за 1,5 мин он пролетел расстояние в 25 км. </a:t>
            </a:r>
            <a:endParaRPr lang="ru-RU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107141" y="3845785"/>
            <a:ext cx="8929717" cy="1071570"/>
            <a:chOff x="642910" y="4286256"/>
            <a:chExt cx="5739887" cy="1071570"/>
          </a:xfrm>
        </p:grpSpPr>
        <p:grpSp>
          <p:nvGrpSpPr>
            <p:cNvPr id="2" name="Группа 9"/>
            <p:cNvGrpSpPr/>
            <p:nvPr/>
          </p:nvGrpSpPr>
          <p:grpSpPr>
            <a:xfrm>
              <a:off x="2508373" y="4286256"/>
              <a:ext cx="1817631" cy="1071569"/>
              <a:chOff x="2030774" y="1500174"/>
              <a:chExt cx="1514693" cy="2071702"/>
            </a:xfrm>
          </p:grpSpPr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2030774" y="1500174"/>
                <a:ext cx="1514693" cy="2071702"/>
              </a:xfrm>
              <a:prstGeom prst="roundRect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070635" y="1638288"/>
                <a:ext cx="1434973" cy="124957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>
                <a:softEdge rad="12700"/>
              </a:effectLst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solidFill>
                      <a:srgbClr val="C00000"/>
                    </a:solidFill>
                  </a:rPr>
                  <a:t>Вычисление:</a:t>
                </a:r>
              </a:p>
              <a:p>
                <a:endParaRPr lang="ru-RU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3" name="Группа 21"/>
            <p:cNvGrpSpPr/>
            <p:nvPr/>
          </p:nvGrpSpPr>
          <p:grpSpPr>
            <a:xfrm>
              <a:off x="4429123" y="4286256"/>
              <a:ext cx="1953674" cy="1071570"/>
              <a:chOff x="4991104" y="2776535"/>
              <a:chExt cx="1628062" cy="2071702"/>
            </a:xfrm>
          </p:grpSpPr>
          <p:sp>
            <p:nvSpPr>
              <p:cNvPr id="25" name="Скругленный прямоугольник 24"/>
              <p:cNvSpPr/>
              <p:nvPr/>
            </p:nvSpPr>
            <p:spPr>
              <a:xfrm>
                <a:off x="4991104" y="2776535"/>
                <a:ext cx="1628062" cy="2071702"/>
              </a:xfrm>
              <a:prstGeom prst="roundRect">
                <a:avLst/>
              </a:prstGeom>
              <a:solidFill>
                <a:srgbClr val="CDACE6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072067" y="2886911"/>
                <a:ext cx="1285885" cy="1785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Вычисление:</a:t>
                </a:r>
              </a:p>
              <a:p>
                <a:endParaRPr lang="ru-RU" dirty="0" smtClean="0"/>
              </a:p>
              <a:p>
                <a:endParaRPr lang="ru-RU" dirty="0"/>
              </a:p>
            </p:txBody>
          </p:sp>
        </p:grpSp>
        <p:grpSp>
          <p:nvGrpSpPr>
            <p:cNvPr id="35" name="Группа 43"/>
            <p:cNvGrpSpPr/>
            <p:nvPr/>
          </p:nvGrpSpPr>
          <p:grpSpPr>
            <a:xfrm>
              <a:off x="642910" y="4286256"/>
              <a:ext cx="1785950" cy="1071569"/>
              <a:chOff x="2143107" y="1500174"/>
              <a:chExt cx="1428760" cy="2071702"/>
            </a:xfrm>
          </p:grpSpPr>
          <p:sp>
            <p:nvSpPr>
              <p:cNvPr id="36" name="Скругленный прямоугольник 35"/>
              <p:cNvSpPr/>
              <p:nvPr/>
            </p:nvSpPr>
            <p:spPr>
              <a:xfrm>
                <a:off x="2143107" y="1500174"/>
                <a:ext cx="1428760" cy="2071702"/>
              </a:xfrm>
              <a:prstGeom prst="roundRect">
                <a:avLst/>
              </a:prstGeom>
              <a:solidFill>
                <a:srgbClr val="AFF96B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200258" y="1571613"/>
                <a:ext cx="1358688" cy="714043"/>
              </a:xfrm>
              <a:prstGeom prst="rect">
                <a:avLst/>
              </a:prstGeom>
              <a:solidFill>
                <a:srgbClr val="AFF96B"/>
              </a:solidFill>
              <a:ln>
                <a:noFill/>
              </a:ln>
              <a:effectLst>
                <a:softEdge rad="12700"/>
              </a:effectLst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solidFill>
                      <a:srgbClr val="00823B"/>
                    </a:solidFill>
                  </a:rPr>
                  <a:t>Вычисление:</a:t>
                </a:r>
              </a:p>
            </p:txBody>
          </p:sp>
        </p:grpSp>
      </p:grpSp>
      <p:cxnSp>
        <p:nvCxnSpPr>
          <p:cNvPr id="16" name="Прямая соединительная линия 15"/>
          <p:cNvCxnSpPr/>
          <p:nvPr/>
        </p:nvCxnSpPr>
        <p:spPr>
          <a:xfrm>
            <a:off x="1763688" y="1504673"/>
            <a:ext cx="19392" cy="1985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857488" y="1571612"/>
            <a:ext cx="0" cy="20187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37005" y="2575125"/>
            <a:ext cx="40950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782" name="Object 14"/>
          <p:cNvGraphicFramePr>
            <a:graphicFrameLocks noChangeAspect="1"/>
          </p:cNvGraphicFramePr>
          <p:nvPr/>
        </p:nvGraphicFramePr>
        <p:xfrm>
          <a:off x="3143240" y="1785926"/>
          <a:ext cx="714380" cy="738610"/>
        </p:xfrm>
        <a:graphic>
          <a:graphicData uri="http://schemas.openxmlformats.org/presentationml/2006/ole">
            <p:oleObj spid="_x0000_s32782" name="Формула" r:id="rId5" imgW="380880" imgH="393480" progId="Equation.3">
              <p:embed/>
            </p:oleObj>
          </a:graphicData>
        </a:graphic>
      </p:graphicFrame>
      <p:graphicFrame>
        <p:nvGraphicFramePr>
          <p:cNvPr id="32783" name="Object 15"/>
          <p:cNvGraphicFramePr>
            <a:graphicFrameLocks noChangeAspect="1"/>
          </p:cNvGraphicFramePr>
          <p:nvPr/>
        </p:nvGraphicFramePr>
        <p:xfrm>
          <a:off x="3286116" y="4214818"/>
          <a:ext cx="2133623" cy="630093"/>
        </p:xfrm>
        <a:graphic>
          <a:graphicData uri="http://schemas.openxmlformats.org/presentationml/2006/ole">
            <p:oleObj spid="_x0000_s32783" name="Формула" r:id="rId6" imgW="1333440" imgH="393480" progId="Equation.3">
              <p:embed/>
            </p:oleObj>
          </a:graphicData>
        </a:graphic>
      </p:graphicFrame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296863" y="4214813"/>
          <a:ext cx="2255837" cy="630237"/>
        </p:xfrm>
        <a:graphic>
          <a:graphicData uri="http://schemas.openxmlformats.org/presentationml/2006/ole">
            <p:oleObj spid="_x0000_s32785" name="Формула" r:id="rId7" imgW="1409400" imgH="393480" progId="Equation.3">
              <p:embed/>
            </p:oleObj>
          </a:graphicData>
        </a:graphic>
      </p:graphicFrame>
      <p:graphicFrame>
        <p:nvGraphicFramePr>
          <p:cNvPr id="32786" name="Object 18"/>
          <p:cNvGraphicFramePr>
            <a:graphicFrameLocks noChangeAspect="1"/>
          </p:cNvGraphicFramePr>
          <p:nvPr/>
        </p:nvGraphicFramePr>
        <p:xfrm>
          <a:off x="6327775" y="4214813"/>
          <a:ext cx="2195513" cy="630237"/>
        </p:xfrm>
        <a:graphic>
          <a:graphicData uri="http://schemas.openxmlformats.org/presentationml/2006/ole">
            <p:oleObj spid="_x0000_s32786" name="Формула" r:id="rId8" imgW="1371600" imgH="393480" progId="Equation.3">
              <p:embed/>
            </p:oleObj>
          </a:graphicData>
        </a:graphic>
      </p:graphicFrame>
      <p:pic>
        <p:nvPicPr>
          <p:cNvPr id="33" name="Picture 1" descr="C:\Users\1\Downloads\25a5a9e62947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6500826" y="214290"/>
            <a:ext cx="2419905" cy="235743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40" grpId="0"/>
      <p:bldP spid="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85918" y="428604"/>
            <a:ext cx="5214974" cy="12192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600" dirty="0" smtClean="0">
                <a:solidFill>
                  <a:srgbClr val="FF0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Неправильно</a:t>
            </a:r>
            <a:endParaRPr lang="ru-RU" sz="6600" dirty="0">
              <a:solidFill>
                <a:srgbClr val="FF0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4" name="Picture 1" descr="C:\Users\1\Downloads\c38040f7ce9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214554"/>
            <a:ext cx="2290770" cy="286346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ьная выноска 18"/>
          <p:cNvSpPr/>
          <p:nvPr/>
        </p:nvSpPr>
        <p:spPr>
          <a:xfrm>
            <a:off x="2357422" y="2428868"/>
            <a:ext cx="2357454" cy="1571636"/>
          </a:xfrm>
          <a:prstGeom prst="wedgeEllipseCallout">
            <a:avLst>
              <a:gd name="adj1" fmla="val -48164"/>
              <a:gd name="adj2" fmla="val 6453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 ты просто кладезь премудрости !</a:t>
            </a:r>
            <a:endParaRPr lang="ru-RU" dirty="0"/>
          </a:p>
        </p:txBody>
      </p:sp>
      <p:pic>
        <p:nvPicPr>
          <p:cNvPr id="22" name="Picture 1" descr="C:\Users\1\Downloads\25a5a9e6294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929066"/>
            <a:ext cx="2745831" cy="267494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41434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Задача</a:t>
            </a:r>
            <a:r>
              <a:rPr lang="en-US" sz="2000" b="1" dirty="0" smtClean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:</a:t>
            </a:r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  <a:latin typeface="Comic Sans MS" pitchFamily="66" charset="0"/>
              </a:rPr>
              <a:t> Какова средняя скорость реактивного самолета (в м/с), если за 1,5 мин он пролетел расстояние в 25 км?</a:t>
            </a:r>
            <a:endParaRPr lang="ru-RU" sz="2000" b="1" dirty="0">
              <a:solidFill>
                <a:schemeClr val="tx2">
                  <a:lumMod val="25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647667" y="3267086"/>
            <a:ext cx="1965548" cy="1643074"/>
            <a:chOff x="428596" y="2643182"/>
            <a:chExt cx="1428760" cy="1643074"/>
          </a:xfrm>
          <a:solidFill>
            <a:srgbClr val="FFFF57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5" name="Блок-схема: процесс 4"/>
            <p:cNvSpPr/>
            <p:nvPr/>
          </p:nvSpPr>
          <p:spPr>
            <a:xfrm>
              <a:off x="428596" y="2643182"/>
              <a:ext cx="1428760" cy="164307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88269" y="2983221"/>
              <a:ext cx="1285884" cy="98750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Дано</a:t>
              </a:r>
              <a:r>
                <a:rPr lang="ru-RU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</a:p>
            <a:p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 </a:t>
              </a:r>
              <a:r>
                <a:rPr lang="ru-RU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 1,5 мин</a:t>
              </a:r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853450" y="3251795"/>
            <a:ext cx="1902350" cy="1643074"/>
            <a:chOff x="3786182" y="2643182"/>
            <a:chExt cx="1428760" cy="1643074"/>
          </a:xfrm>
          <a:solidFill>
            <a:srgbClr val="05FF76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7" name="Блок-схема: процесс 6"/>
            <p:cNvSpPr/>
            <p:nvPr/>
          </p:nvSpPr>
          <p:spPr>
            <a:xfrm>
              <a:off x="3786182" y="2643182"/>
              <a:ext cx="1428760" cy="164307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789512" y="2814295"/>
              <a:ext cx="1394991" cy="9194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/>
              <a:r>
                <a:rPr lang="ru-RU" sz="2400" dirty="0" smtClean="0">
                  <a:solidFill>
                    <a:srgbClr val="005024"/>
                  </a:solidFill>
                  <a:latin typeface="Times New Roman" pitchFamily="18" charset="0"/>
                  <a:cs typeface="Times New Roman" pitchFamily="18" charset="0"/>
                </a:rPr>
                <a:t>Дано: </a:t>
              </a:r>
            </a:p>
            <a:p>
              <a:pPr lvl="0"/>
              <a:r>
                <a:rPr lang="ru-RU" sz="2400" dirty="0" err="1" smtClean="0">
                  <a:solidFill>
                    <a:schemeClr val="bg1"/>
                  </a:solidFill>
                </a:rPr>
                <a:t>υ</a:t>
              </a:r>
              <a:r>
                <a:rPr lang="en-US" sz="2400" dirty="0" smtClean="0">
                  <a:solidFill>
                    <a:srgbClr val="005024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dirty="0" smtClean="0">
                  <a:solidFill>
                    <a:srgbClr val="005024"/>
                  </a:solidFill>
                  <a:latin typeface="Times New Roman" pitchFamily="18" charset="0"/>
                  <a:cs typeface="Times New Roman" pitchFamily="18" charset="0"/>
                </a:rPr>
                <a:t>= 1,</a:t>
              </a:r>
              <a:r>
                <a:rPr lang="en-US" sz="2400" dirty="0" smtClean="0">
                  <a:solidFill>
                    <a:srgbClr val="005024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ru-RU" sz="2400" dirty="0" smtClean="0">
                  <a:solidFill>
                    <a:srgbClr val="005024"/>
                  </a:solidFill>
                  <a:latin typeface="Times New Roman" pitchFamily="18" charset="0"/>
                  <a:cs typeface="Times New Roman" pitchFamily="18" charset="0"/>
                </a:rPr>
                <a:t> мин</a:t>
              </a:r>
              <a:endParaRPr lang="ru-RU" sz="2400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3143240" y="2637090"/>
            <a:ext cx="1948943" cy="1643074"/>
            <a:chOff x="2071670" y="2643182"/>
            <a:chExt cx="1428760" cy="1643074"/>
          </a:xfrm>
          <a:solidFill>
            <a:srgbClr val="FB7843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0" name="Блок-схема: процесс 9"/>
            <p:cNvSpPr/>
            <p:nvPr/>
          </p:nvSpPr>
          <p:spPr>
            <a:xfrm>
              <a:off x="2071670" y="2643182"/>
              <a:ext cx="1428760" cy="164307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71670" y="3000372"/>
              <a:ext cx="1414012" cy="9194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Дано: </a:t>
              </a:r>
            </a:p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= 1,5 мин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885665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Выбери верную запись условия задачи!</a:t>
            </a:r>
            <a:endParaRPr lang="ru-RU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6" name="Стрелка вверх 15">
            <a:hlinkClick r:id="rId2" action="ppaction://hlinksldjump"/>
          </p:cNvPr>
          <p:cNvSpPr/>
          <p:nvPr/>
        </p:nvSpPr>
        <p:spPr>
          <a:xfrm rot="19369637">
            <a:off x="2687084" y="4857751"/>
            <a:ext cx="857256" cy="114300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>
            <a:hlinkClick r:id="rId3" action="ppaction://hlinksldjump"/>
          </p:cNvPr>
          <p:cNvSpPr/>
          <p:nvPr/>
        </p:nvSpPr>
        <p:spPr>
          <a:xfrm>
            <a:off x="3809441" y="4423042"/>
            <a:ext cx="857256" cy="114300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>
            <a:hlinkClick r:id="rId3" action="ppaction://hlinksldjump"/>
          </p:cNvPr>
          <p:cNvSpPr/>
          <p:nvPr/>
        </p:nvSpPr>
        <p:spPr>
          <a:xfrm rot="2383216">
            <a:off x="4857197" y="4809165"/>
            <a:ext cx="857256" cy="114300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 rot="1342514">
            <a:off x="4335511" y="535922"/>
            <a:ext cx="1812645" cy="1648660"/>
            <a:chOff x="4572000" y="1357298"/>
            <a:chExt cx="1714512" cy="1000132"/>
          </a:xfrm>
          <a:solidFill>
            <a:srgbClr val="FFD757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9" name="Капля 18"/>
            <p:cNvSpPr/>
            <p:nvPr/>
          </p:nvSpPr>
          <p:spPr>
            <a:xfrm>
              <a:off x="4572000" y="1357298"/>
              <a:ext cx="1714512" cy="1000132"/>
            </a:xfrm>
            <a:prstGeom prst="teardrop">
              <a:avLst/>
            </a:pr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 rot="20257486">
              <a:off x="4883647" y="1510109"/>
              <a:ext cx="1136044" cy="56012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</a:rPr>
                <a:t>Давайте решим задачу!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14348" y="2137024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Запишем дано:</a:t>
            </a:r>
            <a:endParaRPr lang="ru-RU" b="1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7409" name="Picture 1" descr="C:\Users\1\Downloads\25a5a9e6294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357950" y="428604"/>
            <a:ext cx="2572873" cy="2286017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 animBg="1"/>
      <p:bldP spid="17" grpId="0" animBg="1"/>
      <p:bldP spid="18" grpId="0" animBg="1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357158" y="142852"/>
            <a:ext cx="4214842" cy="1928826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500" b="0" i="0" u="none" strike="noStrike" kern="1200" cap="none" normalizeH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ea typeface="+mj-ea"/>
              <a:cs typeface="+mj-cs"/>
            </a:endParaRPr>
          </a:p>
        </p:txBody>
      </p:sp>
      <p:grpSp>
        <p:nvGrpSpPr>
          <p:cNvPr id="2" name="Группа 26"/>
          <p:cNvGrpSpPr/>
          <p:nvPr/>
        </p:nvGrpSpPr>
        <p:grpSpPr>
          <a:xfrm>
            <a:off x="5145384" y="3967608"/>
            <a:ext cx="1571636" cy="1428760"/>
            <a:chOff x="5286380" y="3357562"/>
            <a:chExt cx="1571636" cy="1734922"/>
          </a:xfrm>
          <a:solidFill>
            <a:srgbClr val="FFD757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8" name="Капля 27"/>
            <p:cNvSpPr/>
            <p:nvPr/>
          </p:nvSpPr>
          <p:spPr>
            <a:xfrm rot="901365">
              <a:off x="5286380" y="3357562"/>
              <a:ext cx="1571636" cy="1734922"/>
            </a:xfrm>
            <a:prstGeom prst="teardrop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572132" y="3531053"/>
              <a:ext cx="1143008" cy="1308050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rgbClr val="FF0000"/>
                  </a:solidFill>
                </a:rPr>
                <a:t>Ой, чуть не забыли добавить  ответ !</a:t>
              </a:r>
              <a:endParaRPr lang="ru-RU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714348" y="78579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14282" y="428604"/>
            <a:ext cx="50006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</a:rPr>
              <a:t>Задача  </a:t>
            </a:r>
            <a:r>
              <a:rPr lang="ru-RU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</a:rPr>
              <a:t>Какова  средняя  скорость реактивного  самолета  ( в м/с), если за 1,5 мин он пролетает расстояние в 25 км.</a:t>
            </a:r>
            <a:endParaRPr lang="ru-RU" dirty="0">
              <a:solidFill>
                <a:schemeClr val="bg2"/>
              </a:solidFill>
              <a:latin typeface="Comic Sans MS" pitchFamily="66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221947" y="1571612"/>
            <a:ext cx="6993258" cy="2891208"/>
            <a:chOff x="74462" y="1125061"/>
            <a:chExt cx="6993253" cy="2891208"/>
          </a:xfrm>
        </p:grpSpPr>
        <p:grpSp>
          <p:nvGrpSpPr>
            <p:cNvPr id="3" name="Группа 51"/>
            <p:cNvGrpSpPr/>
            <p:nvPr/>
          </p:nvGrpSpPr>
          <p:grpSpPr>
            <a:xfrm>
              <a:off x="74462" y="1768003"/>
              <a:ext cx="2992731" cy="2248266"/>
              <a:chOff x="74462" y="1768003"/>
              <a:chExt cx="2992731" cy="2248266"/>
            </a:xfrm>
          </p:grpSpPr>
          <p:grpSp>
            <p:nvGrpSpPr>
              <p:cNvPr id="4" name="Группа 15"/>
              <p:cNvGrpSpPr/>
              <p:nvPr/>
            </p:nvGrpSpPr>
            <p:grpSpPr>
              <a:xfrm>
                <a:off x="74462" y="1827781"/>
                <a:ext cx="1801943" cy="2188488"/>
                <a:chOff x="503058" y="2070422"/>
                <a:chExt cx="1801943" cy="2430499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530442" y="2070422"/>
                  <a:ext cx="1774559" cy="2430499"/>
                </a:xfrm>
                <a:prstGeom prst="roundRect">
                  <a:avLst/>
                </a:prstGeom>
                <a:solidFill>
                  <a:srgbClr val="FFA7A7"/>
                </a:solidFill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ru-RU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Дано: </a:t>
                  </a:r>
                </a:p>
                <a:p>
                  <a:r>
                    <a:rPr lang="en-US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ru-RU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1,5</a:t>
                  </a:r>
                  <a:r>
                    <a:rPr lang="ru-RU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 мин</a:t>
                  </a:r>
                </a:p>
                <a:p>
                  <a:r>
                    <a:rPr lang="en-US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ru-RU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= </a:t>
                  </a:r>
                  <a:r>
                    <a:rPr lang="ru-RU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25 км</a:t>
                  </a:r>
                </a:p>
                <a:p>
                  <a:endParaRPr lang="ru-RU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ru-RU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Найти:</a:t>
                  </a:r>
                </a:p>
                <a:p>
                  <a:r>
                    <a:rPr lang="ru-RU" dirty="0" err="1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υ </a:t>
                  </a:r>
                  <a:r>
                    <a:rPr lang="ru-RU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- ?</a:t>
                  </a:r>
                </a:p>
                <a:p>
                  <a:endParaRPr lang="ru-RU" dirty="0"/>
                </a:p>
              </p:txBody>
            </p:sp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 flipV="1">
                  <a:off x="503058" y="3320105"/>
                  <a:ext cx="1801943" cy="2486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Группа 34"/>
              <p:cNvGrpSpPr/>
              <p:nvPr/>
            </p:nvGrpSpPr>
            <p:grpSpPr>
              <a:xfrm>
                <a:off x="1638433" y="1768003"/>
                <a:ext cx="1428760" cy="1206907"/>
                <a:chOff x="5138895" y="2368922"/>
                <a:chExt cx="1428760" cy="1206907"/>
              </a:xfrm>
            </p:grpSpPr>
            <p:sp>
              <p:nvSpPr>
                <p:cNvPr id="38" name="Блок-схема: процесс 37"/>
                <p:cNvSpPr/>
                <p:nvPr/>
              </p:nvSpPr>
              <p:spPr>
                <a:xfrm>
                  <a:off x="5138895" y="2368922"/>
                  <a:ext cx="1428760" cy="1206907"/>
                </a:xfrm>
                <a:prstGeom prst="roundRect">
                  <a:avLst/>
                </a:prstGeom>
                <a:solidFill>
                  <a:srgbClr val="FFFF57"/>
                </a:solidFill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5138895" y="2440360"/>
                  <a:ext cx="1285884" cy="1021556"/>
                </a:xfrm>
                <a:prstGeom prst="roundRect">
                  <a:avLst/>
                </a:prstGeom>
                <a:solidFill>
                  <a:srgbClr val="FFFF57"/>
                </a:solidFill>
                <a:ln>
                  <a:noFill/>
                </a:ln>
                <a:effectLst>
                  <a:softEdge rad="12700"/>
                </a:effectLst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dirty="0" smtClean="0">
                      <a:solidFill>
                        <a:srgbClr val="7030A0"/>
                      </a:solidFill>
                      <a:latin typeface="Times New Roman" pitchFamily="18" charset="0"/>
                      <a:cs typeface="Times New Roman" pitchFamily="18" charset="0"/>
                    </a:rPr>
                    <a:t>СИ:</a:t>
                  </a:r>
                </a:p>
                <a:p>
                  <a:pPr algn="ctr"/>
                  <a:r>
                    <a:rPr lang="en-US" dirty="0" smtClean="0">
                      <a:solidFill>
                        <a:srgbClr val="7030A0"/>
                      </a:solidFill>
                      <a:latin typeface="Times New Roman" pitchFamily="18" charset="0"/>
                      <a:cs typeface="Times New Roman" pitchFamily="18" charset="0"/>
                    </a:rPr>
                    <a:t>90</a:t>
                  </a:r>
                  <a:r>
                    <a:rPr lang="ru-RU" dirty="0" smtClean="0">
                      <a:solidFill>
                        <a:srgbClr val="7030A0"/>
                      </a:solidFill>
                      <a:latin typeface="Times New Roman" pitchFamily="18" charset="0"/>
                      <a:cs typeface="Times New Roman" pitchFamily="18" charset="0"/>
                    </a:rPr>
                    <a:t> с</a:t>
                  </a:r>
                </a:p>
                <a:p>
                  <a:pPr algn="ctr"/>
                  <a:r>
                    <a:rPr lang="ru-RU" dirty="0" smtClean="0">
                      <a:solidFill>
                        <a:srgbClr val="7030A0"/>
                      </a:solidFill>
                      <a:latin typeface="Times New Roman" pitchFamily="18" charset="0"/>
                      <a:cs typeface="Times New Roman" pitchFamily="18" charset="0"/>
                    </a:rPr>
                    <a:t>25000 м</a:t>
                  </a:r>
                  <a:endParaRPr lang="ru-RU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6" name="Группа 43"/>
            <p:cNvGrpSpPr/>
            <p:nvPr/>
          </p:nvGrpSpPr>
          <p:grpSpPr>
            <a:xfrm>
              <a:off x="2781441" y="1482251"/>
              <a:ext cx="2075123" cy="1500728"/>
              <a:chOff x="2539472" y="1482251"/>
              <a:chExt cx="1660098" cy="1500728"/>
            </a:xfrm>
          </p:grpSpPr>
          <p:sp>
            <p:nvSpPr>
              <p:cNvPr id="47" name="Блок-схема: процесс 46"/>
              <p:cNvSpPr/>
              <p:nvPr/>
            </p:nvSpPr>
            <p:spPr>
              <a:xfrm>
                <a:off x="2539472" y="1482251"/>
                <a:ext cx="1660098" cy="1500728"/>
              </a:xfrm>
              <a:prstGeom prst="roundRect">
                <a:avLst/>
              </a:prstGeom>
              <a:solidFill>
                <a:srgbClr val="AFF96B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710923" y="1553689"/>
                <a:ext cx="1282048" cy="1328023"/>
              </a:xfrm>
              <a:prstGeom prst="roundRect">
                <a:avLst/>
              </a:prstGeom>
              <a:solidFill>
                <a:srgbClr val="AFF96B"/>
              </a:solidFill>
              <a:ln>
                <a:noFill/>
              </a:ln>
              <a:effectLst>
                <a:softEdge rad="12700"/>
              </a:effectLst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solidFill>
                      <a:srgbClr val="00823B"/>
                    </a:solidFill>
                  </a:rPr>
                  <a:t>Решение:</a:t>
                </a:r>
              </a:p>
              <a:p>
                <a:endParaRPr lang="ru-RU" dirty="0" smtClean="0"/>
              </a:p>
              <a:p>
                <a:endParaRPr lang="ru-RU" dirty="0" smtClean="0"/>
              </a:p>
              <a:p>
                <a:endParaRPr lang="ru-RU" dirty="0"/>
              </a:p>
            </p:txBody>
          </p:sp>
        </p:grpSp>
        <p:grpSp>
          <p:nvGrpSpPr>
            <p:cNvPr id="9" name="Группа 9"/>
            <p:cNvGrpSpPr/>
            <p:nvPr/>
          </p:nvGrpSpPr>
          <p:grpSpPr>
            <a:xfrm>
              <a:off x="4353074" y="1125061"/>
              <a:ext cx="2714641" cy="1035851"/>
              <a:chOff x="4061079" y="-4473363"/>
              <a:chExt cx="1514692" cy="2002647"/>
            </a:xfrm>
          </p:grpSpPr>
          <p:sp>
            <p:nvSpPr>
              <p:cNvPr id="13" name="Блок-схема: процесс 12"/>
              <p:cNvSpPr/>
              <p:nvPr/>
            </p:nvSpPr>
            <p:spPr>
              <a:xfrm>
                <a:off x="4061079" y="-4473363"/>
                <a:ext cx="1514692" cy="2002647"/>
              </a:xfrm>
              <a:prstGeom prst="roundRect">
                <a:avLst/>
              </a:prstGeom>
              <a:solidFill>
                <a:srgbClr val="CDACE6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00939" y="-4335249"/>
                <a:ext cx="1434973" cy="790005"/>
              </a:xfrm>
              <a:prstGeom prst="roundRect">
                <a:avLst/>
              </a:prstGeom>
              <a:solidFill>
                <a:srgbClr val="CDACE6"/>
              </a:solidFill>
              <a:ln>
                <a:noFill/>
              </a:ln>
              <a:effectLst>
                <a:softEdge rad="12700"/>
              </a:effectLst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Вычисление:</a:t>
                </a:r>
              </a:p>
            </p:txBody>
          </p:sp>
        </p:grpSp>
      </p:grpSp>
      <p:grpSp>
        <p:nvGrpSpPr>
          <p:cNvPr id="45" name="Группа 44"/>
          <p:cNvGrpSpPr/>
          <p:nvPr/>
        </p:nvGrpSpPr>
        <p:grpSpPr>
          <a:xfrm>
            <a:off x="541645" y="4916760"/>
            <a:ext cx="3654174" cy="1137984"/>
            <a:chOff x="1571604" y="4143380"/>
            <a:chExt cx="3357586" cy="857256"/>
          </a:xfrm>
          <a:solidFill>
            <a:srgbClr val="25C6FF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43" name="Прямоугольник 42"/>
            <p:cNvSpPr/>
            <p:nvPr/>
          </p:nvSpPr>
          <p:spPr>
            <a:xfrm>
              <a:off x="1571604" y="4143380"/>
              <a:ext cx="3357586" cy="857256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14480" y="4214818"/>
              <a:ext cx="3143272" cy="589988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Ответ: скорость самолета 278</a:t>
              </a:r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3428992" y="2285992"/>
          <a:ext cx="1037004" cy="1071570"/>
        </p:xfrm>
        <a:graphic>
          <a:graphicData uri="http://schemas.openxmlformats.org/presentationml/2006/ole">
            <p:oleObj spid="_x0000_s37898" name="Формула" r:id="rId3" imgW="380880" imgH="393480" progId="Equation.3">
              <p:embed/>
            </p:oleObj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4786314" y="1928802"/>
          <a:ext cx="2133600" cy="630237"/>
        </p:xfrm>
        <a:graphic>
          <a:graphicData uri="http://schemas.openxmlformats.org/presentationml/2006/ole">
            <p:oleObj spid="_x0000_s37899" name="Формула" r:id="rId4" imgW="1333440" imgH="393480" progId="Equation.3">
              <p:embed/>
            </p:oleObj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1214414" y="5357827"/>
          <a:ext cx="142876" cy="316367"/>
        </p:xfrm>
        <a:graphic>
          <a:graphicData uri="http://schemas.openxmlformats.org/presentationml/2006/ole">
            <p:oleObj spid="_x0000_s37900" name="Формула" r:id="rId5" imgW="177480" imgH="393480" progId="Equation.3">
              <p:embed/>
            </p:oleObj>
          </a:graphicData>
        </a:graphic>
      </p:graphicFrame>
      <p:pic>
        <p:nvPicPr>
          <p:cNvPr id="35" name="Picture 1" descr="C:\Users\1\Downloads\25a5a9e62947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6715140" y="3500438"/>
            <a:ext cx="2273268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76402"/>
          </a:xfrm>
        </p:spPr>
        <p:txBody>
          <a:bodyPr>
            <a:prstTxWarp prst="textDeflate">
              <a:avLst/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Молодец!</a:t>
            </a:r>
            <a:endParaRPr lang="ru-RU" sz="8000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Picture 1" descr="C:\Users\1\Downloads\c38040f7ce9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496"/>
            <a:ext cx="2290770" cy="2863463"/>
          </a:xfrm>
          <a:prstGeom prst="rect">
            <a:avLst/>
          </a:prstGeom>
          <a:noFill/>
        </p:spPr>
      </p:pic>
      <p:pic>
        <p:nvPicPr>
          <p:cNvPr id="9" name="Picture 1" descr="C:\Users\1\Downloads\25a5a9e6294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643570" y="2500306"/>
            <a:ext cx="2745831" cy="267494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643042" y="714356"/>
            <a:ext cx="62151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</a:rPr>
              <a:t>Время</a:t>
            </a:r>
            <a:r>
              <a:rPr lang="ru-RU" sz="2800" dirty="0" smtClean="0">
                <a:solidFill>
                  <a:schemeClr val="bg1"/>
                </a:solidFill>
              </a:rPr>
              <a:t> – это физическая величина.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Ёе обозначают буквой –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t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Основной единицей времени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является секунда (</a:t>
            </a:r>
            <a:r>
              <a:rPr lang="ru-RU" sz="2800" dirty="0" smtClean="0">
                <a:solidFill>
                  <a:schemeClr val="accent2"/>
                </a:solidFill>
              </a:rPr>
              <a:t>с</a:t>
            </a:r>
            <a:r>
              <a:rPr lang="ru-RU" sz="2800" dirty="0" smtClean="0">
                <a:solidFill>
                  <a:schemeClr val="bg1"/>
                </a:solidFill>
              </a:rPr>
              <a:t>).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endParaRPr lang="ru-RU" sz="2800" dirty="0">
              <a:solidFill>
                <a:schemeClr val="accent2"/>
              </a:solidFill>
            </a:endParaRPr>
          </a:p>
        </p:txBody>
      </p:sp>
      <p:pic>
        <p:nvPicPr>
          <p:cNvPr id="14337" name="Picture 1" descr="C:\Users\1\Downloads\25a5a9e62947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069870"/>
            <a:ext cx="3000396" cy="292285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071546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Молодец ! Правильно! </a:t>
            </a:r>
          </a:p>
          <a:p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41" name="Picture 1" descr="C:\Users\1\Downloads\c38040f7ce9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286124"/>
            <a:ext cx="2290770" cy="286346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30488" y="1595198"/>
            <a:ext cx="3000396" cy="1113721"/>
            <a:chOff x="428596" y="2341152"/>
            <a:chExt cx="1428760" cy="2040474"/>
          </a:xfrm>
          <a:solidFill>
            <a:srgbClr val="2CE21E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5" name="Блок-схема: процесс 4"/>
            <p:cNvSpPr/>
            <p:nvPr/>
          </p:nvSpPr>
          <p:spPr>
            <a:xfrm>
              <a:off x="428596" y="2353226"/>
              <a:ext cx="1428760" cy="2028400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0034" y="2341152"/>
              <a:ext cx="1285884" cy="193400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Дано: </a:t>
              </a:r>
            </a:p>
            <a:p>
              <a:pPr algn="ctr"/>
              <a:r>
                <a:rPr lang="en-US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 = 1</a:t>
              </a:r>
              <a:r>
                <a:rPr lang="ru-RU" sz="28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,5 мин</a:t>
              </a:r>
              <a:endPara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76559" y="2867380"/>
            <a:ext cx="5490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У нас есть уже одно данное в условии задачи! Продолжим записывать дано: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4" name="Стрелка вверх 13">
            <a:hlinkClick r:id="rId2" action="ppaction://hlinksldjump"/>
          </p:cNvPr>
          <p:cNvSpPr/>
          <p:nvPr/>
        </p:nvSpPr>
        <p:spPr>
          <a:xfrm rot="19389624">
            <a:off x="1395787" y="5008098"/>
            <a:ext cx="857256" cy="78581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>
            <a:hlinkClick r:id="rId3" action="ppaction://hlinksldjump"/>
          </p:cNvPr>
          <p:cNvSpPr/>
          <p:nvPr/>
        </p:nvSpPr>
        <p:spPr>
          <a:xfrm>
            <a:off x="3891336" y="4895103"/>
            <a:ext cx="857256" cy="857256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>
            <a:hlinkClick r:id="rId2" action="ppaction://hlinksldjump"/>
          </p:cNvPr>
          <p:cNvSpPr/>
          <p:nvPr/>
        </p:nvSpPr>
        <p:spPr>
          <a:xfrm rot="1717254">
            <a:off x="6417285" y="5029329"/>
            <a:ext cx="857256" cy="78581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6"/>
          <p:cNvGrpSpPr/>
          <p:nvPr/>
        </p:nvGrpSpPr>
        <p:grpSpPr>
          <a:xfrm>
            <a:off x="4714876" y="1357298"/>
            <a:ext cx="1714512" cy="1214446"/>
            <a:chOff x="4929190" y="642918"/>
            <a:chExt cx="1714512" cy="121444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8" name="Капля 17"/>
            <p:cNvSpPr/>
            <p:nvPr/>
          </p:nvSpPr>
          <p:spPr>
            <a:xfrm>
              <a:off x="4929190" y="642918"/>
              <a:ext cx="1714512" cy="1214446"/>
            </a:xfrm>
            <a:prstGeom prst="teardrop">
              <a:avLst/>
            </a:prstGeom>
            <a:solidFill>
              <a:srgbClr val="FFD757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14942" y="642918"/>
              <a:ext cx="1428760" cy="1200329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Давайте продолжим решать задачу!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3313" name="Picture 1" descr="C:\Users\1\Downloads\25a5a9e62947.pn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 flipH="1">
            <a:off x="6500826" y="285728"/>
            <a:ext cx="2419999" cy="2357454"/>
          </a:xfrm>
          <a:prstGeom prst="rect">
            <a:avLst/>
          </a:prstGeom>
          <a:noFill/>
        </p:spPr>
      </p:pic>
      <p:sp>
        <p:nvSpPr>
          <p:cNvPr id="22" name="Заголовок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4686304" cy="1500198"/>
          </a:xfrm>
        </p:spPr>
        <p:txBody>
          <a:bodyPr>
            <a:norm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pSp>
        <p:nvGrpSpPr>
          <p:cNvPr id="23" name="Группа 22"/>
          <p:cNvGrpSpPr/>
          <p:nvPr/>
        </p:nvGrpSpPr>
        <p:grpSpPr>
          <a:xfrm rot="811720">
            <a:off x="6315013" y="4047332"/>
            <a:ext cx="2369424" cy="958186"/>
            <a:chOff x="428596" y="3029788"/>
            <a:chExt cx="1428760" cy="1643074"/>
          </a:xfrm>
          <a:solidFill>
            <a:srgbClr val="FF7575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4" name="Блок-схема: процесс 23"/>
            <p:cNvSpPr/>
            <p:nvPr/>
          </p:nvSpPr>
          <p:spPr>
            <a:xfrm>
              <a:off x="428596" y="3029788"/>
              <a:ext cx="1428760" cy="164307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0034" y="3487075"/>
              <a:ext cx="1285884" cy="992653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  <a:softEdge rad="12700"/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</a:rPr>
                <a:t>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= 25 км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3297769" y="3709644"/>
            <a:ext cx="2369424" cy="972549"/>
            <a:chOff x="1919270" y="4949931"/>
            <a:chExt cx="1428760" cy="1643074"/>
          </a:xfrm>
          <a:solidFill>
            <a:srgbClr val="FFFF57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7" name="Блок-схема: процесс 26"/>
            <p:cNvSpPr/>
            <p:nvPr/>
          </p:nvSpPr>
          <p:spPr>
            <a:xfrm>
              <a:off x="1919270" y="4949931"/>
              <a:ext cx="1428760" cy="164307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90707" y="5143231"/>
              <a:ext cx="1285884" cy="977993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  <a:softEdge rad="12700"/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= 25 км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 rot="20579017">
            <a:off x="89143" y="3993789"/>
            <a:ext cx="2365094" cy="963027"/>
            <a:chOff x="428596" y="2643182"/>
            <a:chExt cx="1428760" cy="1643074"/>
          </a:xfrm>
          <a:solidFill>
            <a:srgbClr val="B889DB"/>
          </a:solidFill>
        </p:grpSpPr>
        <p:sp>
          <p:nvSpPr>
            <p:cNvPr id="30" name="Блок-схема: процесс 29"/>
            <p:cNvSpPr/>
            <p:nvPr/>
          </p:nvSpPr>
          <p:spPr>
            <a:xfrm>
              <a:off x="428596" y="2643182"/>
              <a:ext cx="1428760" cy="164307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0034" y="3006313"/>
              <a:ext cx="1285884" cy="987663"/>
            </a:xfrm>
            <a:prstGeom prst="roundRect">
              <a:avLst/>
            </a:prstGeom>
            <a:grpFill/>
            <a:ln>
              <a:noFill/>
            </a:ln>
            <a:effectLst>
              <a:softEdge rad="12700"/>
            </a:effectLst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800" dirty="0" err="1" smtClean="0">
                  <a:solidFill>
                    <a:srgbClr val="005024"/>
                  </a:solidFill>
                  <a:latin typeface="Times New Roman" pitchFamily="18" charset="0"/>
                  <a:cs typeface="Times New Roman" pitchFamily="18" charset="0"/>
                </a:rPr>
                <a:t>υ </a:t>
              </a:r>
              <a:r>
                <a:rPr lang="ru-RU" sz="2800" dirty="0" smtClean="0">
                  <a:solidFill>
                    <a:srgbClr val="005024"/>
                  </a:solidFill>
                  <a:latin typeface="Times New Roman" pitchFamily="18" charset="0"/>
                  <a:cs typeface="Times New Roman" pitchFamily="18" charset="0"/>
                </a:rPr>
                <a:t>= 25 км</a:t>
              </a:r>
              <a:endParaRPr lang="ru-RU" sz="2800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098682" y="6140439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Выбери верное  дополнение к условию задачи!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5720" y="428604"/>
            <a:ext cx="6072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Задача</a:t>
            </a:r>
            <a:r>
              <a:rPr lang="en-US" sz="2000" b="1" kern="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:</a:t>
            </a:r>
            <a:r>
              <a:rPr lang="ru-RU" sz="2000" b="1" kern="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kern="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Какова средняя скорость реактивного</a:t>
            </a:r>
          </a:p>
          <a:p>
            <a:r>
              <a:rPr lang="ru-RU" sz="2000" b="1" kern="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самолета ( в м/с ), если за 1,5 мин он пролетел расстояние в 25 км.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 animBg="1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214414" y="571480"/>
            <a:ext cx="6643734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Расстояние</a:t>
            </a:r>
            <a:r>
              <a:rPr lang="ru-RU" sz="3200" dirty="0" smtClean="0">
                <a:solidFill>
                  <a:srgbClr val="0070C0"/>
                </a:solidFill>
              </a:rPr>
              <a:t> – это физическая величина. 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Её обозначают буквой  - </a:t>
            </a:r>
            <a:r>
              <a:rPr sz="3200" b="1" smtClean="0">
                <a:solidFill>
                  <a:srgbClr val="C00000"/>
                </a:solidFill>
              </a:rPr>
              <a:t>s</a:t>
            </a:r>
            <a:r>
              <a:rPr lang="ru-RU" sz="3200" b="1" dirty="0" smtClean="0">
                <a:solidFill>
                  <a:srgbClr val="0070C0"/>
                </a:solidFill>
              </a:rPr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0070C0"/>
                </a:solidFill>
              </a:rPr>
              <a:t>Основной единицей </a:t>
            </a:r>
            <a:r>
              <a:rPr sz="3200" smtClean="0">
                <a:solidFill>
                  <a:srgbClr val="0070C0"/>
                </a:solidFill>
              </a:rPr>
              <a:t> </a:t>
            </a:r>
            <a:r>
              <a:rPr lang="ru-RU" sz="3200" dirty="0" smtClean="0">
                <a:solidFill>
                  <a:srgbClr val="0070C0"/>
                </a:solidFill>
              </a:rPr>
              <a:t>расстояния  является  </a:t>
            </a:r>
            <a:r>
              <a:rPr lang="ru-RU" sz="3200" i="1" dirty="0" smtClean="0">
                <a:solidFill>
                  <a:srgbClr val="0070C0"/>
                </a:solidFill>
              </a:rPr>
              <a:t> метр (</a:t>
            </a:r>
            <a:r>
              <a:rPr lang="ru-RU" sz="3200" b="1" i="1" dirty="0" smtClean="0">
                <a:solidFill>
                  <a:srgbClr val="C00000"/>
                </a:solidFill>
              </a:rPr>
              <a:t>м</a:t>
            </a:r>
            <a:r>
              <a:rPr sz="3200" i="1" smtClean="0">
                <a:solidFill>
                  <a:srgbClr val="0070C0"/>
                </a:solidFill>
              </a:rPr>
              <a:t>)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11265" name="Picture 1" descr="C:\Users\1\Downloads\25a5a9e6294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86124"/>
            <a:ext cx="3039156" cy="296069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071546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Молодец ! Правильно! </a:t>
            </a:r>
          </a:p>
          <a:p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41" name="Picture 1" descr="C:\Users\1\Downloads\c38040f7ce9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214685"/>
            <a:ext cx="2290770" cy="286346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071538" y="1643050"/>
            <a:ext cx="3000396" cy="1328023"/>
            <a:chOff x="428596" y="2353227"/>
            <a:chExt cx="1428760" cy="2157379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5" name="Блок-схема: процесс 4"/>
            <p:cNvSpPr/>
            <p:nvPr/>
          </p:nvSpPr>
          <p:spPr>
            <a:xfrm>
              <a:off x="428596" y="2353227"/>
              <a:ext cx="1428760" cy="214733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6632" y="2353227"/>
              <a:ext cx="1285884" cy="2157379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  <a:softEdge rad="12700"/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Дано: </a:t>
              </a:r>
            </a:p>
            <a:p>
              <a:pPr algn="ctr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 = 1,5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мин</a:t>
              </a:r>
            </a:p>
            <a:p>
              <a:pPr algn="ctr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25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км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57158" y="3089236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У нас есть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условие задачи!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4" name="Стрелка вверх 13">
            <a:hlinkClick r:id="rId2" action="ppaction://hlinksldjump"/>
          </p:cNvPr>
          <p:cNvSpPr/>
          <p:nvPr/>
        </p:nvSpPr>
        <p:spPr>
          <a:xfrm rot="19802505">
            <a:off x="2510951" y="5220350"/>
            <a:ext cx="857256" cy="78581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>
            <a:hlinkClick r:id="rId2" action="ppaction://hlinksldjump"/>
          </p:cNvPr>
          <p:cNvSpPr/>
          <p:nvPr/>
        </p:nvSpPr>
        <p:spPr>
          <a:xfrm>
            <a:off x="3871662" y="5036355"/>
            <a:ext cx="857256" cy="857256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>
            <a:hlinkClick r:id="rId3" action="ppaction://hlinksldjump"/>
          </p:cNvPr>
          <p:cNvSpPr/>
          <p:nvPr/>
        </p:nvSpPr>
        <p:spPr>
          <a:xfrm rot="1874499">
            <a:off x="5286379" y="5206627"/>
            <a:ext cx="857256" cy="785818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2"/>
          <p:cNvSpPr txBox="1">
            <a:spLocks/>
          </p:cNvSpPr>
          <p:nvPr/>
        </p:nvSpPr>
        <p:spPr>
          <a:xfrm>
            <a:off x="500034" y="357166"/>
            <a:ext cx="4686304" cy="1214446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0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29190" y="421481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974598" y="3844358"/>
            <a:ext cx="1864763" cy="1214446"/>
            <a:chOff x="1919270" y="4949931"/>
            <a:chExt cx="1428760" cy="1643074"/>
          </a:xfrm>
          <a:solidFill>
            <a:srgbClr val="B889DB"/>
          </a:solidFill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5" name="Блок-схема: процесс 24"/>
            <p:cNvSpPr/>
            <p:nvPr/>
          </p:nvSpPr>
          <p:spPr>
            <a:xfrm>
              <a:off x="1919270" y="4949931"/>
              <a:ext cx="1428760" cy="164307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90708" y="5143232"/>
              <a:ext cx="1285884" cy="1243895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  <a:softEdge rad="12700"/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/>
                <a:t>Найти:</a:t>
              </a:r>
            </a:p>
            <a:p>
              <a:pPr algn="ctr"/>
              <a:r>
                <a:rPr lang="en-US" sz="2400" dirty="0" smtClean="0"/>
                <a:t>s-</a:t>
              </a:r>
              <a:r>
                <a:rPr lang="ru-RU" sz="2400" dirty="0" smtClean="0"/>
                <a:t>?</a:t>
              </a:r>
              <a:endParaRPr lang="ru-RU" sz="24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662190" y="628519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Выбери верное !</a:t>
            </a:r>
            <a:endParaRPr lang="ru-RU" sz="2400" dirty="0">
              <a:solidFill>
                <a:srgbClr val="002060"/>
              </a:solidFill>
            </a:endParaRPr>
          </a:p>
        </p:txBody>
      </p:sp>
      <p:grpSp>
        <p:nvGrpSpPr>
          <p:cNvPr id="34" name="Содержимое 33"/>
          <p:cNvGrpSpPr>
            <a:grpSpLocks noGrp="1"/>
          </p:cNvGrpSpPr>
          <p:nvPr/>
        </p:nvGrpSpPr>
        <p:grpSpPr>
          <a:xfrm>
            <a:off x="3367908" y="3607595"/>
            <a:ext cx="1864763" cy="1214446"/>
            <a:chOff x="1851234" y="4949931"/>
            <a:chExt cx="1428760" cy="1643074"/>
          </a:xfrm>
          <a:solidFill>
            <a:srgbClr val="FF7575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35" name="Блок-схема: процесс 34"/>
            <p:cNvSpPr/>
            <p:nvPr/>
          </p:nvSpPr>
          <p:spPr>
            <a:xfrm>
              <a:off x="1851234" y="4949931"/>
              <a:ext cx="1428760" cy="164307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990708" y="5143232"/>
              <a:ext cx="1285884" cy="1243895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solidFill>
                    <a:srgbClr val="C00000"/>
                  </a:solidFill>
                </a:rPr>
                <a:t>Найти:</a:t>
              </a:r>
            </a:p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t-</a:t>
              </a:r>
              <a:r>
                <a:rPr lang="ru-RU" sz="2400" dirty="0" smtClean="0">
                  <a:solidFill>
                    <a:srgbClr val="C00000"/>
                  </a:solidFill>
                </a:rPr>
                <a:t>?</a:t>
              </a:r>
              <a:endParaRPr lang="ru-RU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5777587" y="3792261"/>
            <a:ext cx="1860323" cy="1214446"/>
            <a:chOff x="1919270" y="4949931"/>
            <a:chExt cx="1428760" cy="1643074"/>
          </a:xfrm>
          <a:solidFill>
            <a:srgbClr val="AFF96B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38" name="Блок-схема: процесс 37"/>
            <p:cNvSpPr/>
            <p:nvPr/>
          </p:nvSpPr>
          <p:spPr>
            <a:xfrm>
              <a:off x="1919270" y="4949931"/>
              <a:ext cx="1428760" cy="1643074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955594" y="5143232"/>
              <a:ext cx="1285884" cy="1243895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solidFill>
                    <a:srgbClr val="005024"/>
                  </a:solidFill>
                </a:rPr>
                <a:t>Найти:</a:t>
              </a:r>
            </a:p>
            <a:p>
              <a:pPr algn="ctr"/>
              <a:r>
                <a:rPr lang="en-US" sz="2400" dirty="0" smtClean="0">
                  <a:solidFill>
                    <a:srgbClr val="005024"/>
                  </a:solidFill>
                </a:rPr>
                <a:t>υ-</a:t>
              </a:r>
              <a:r>
                <a:rPr lang="ru-RU" sz="2400" dirty="0" smtClean="0">
                  <a:solidFill>
                    <a:srgbClr val="005024"/>
                  </a:solidFill>
                </a:rPr>
                <a:t>?</a:t>
              </a:r>
              <a:endParaRPr lang="ru-RU" sz="2400" dirty="0">
                <a:solidFill>
                  <a:srgbClr val="005024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4929190" y="1643050"/>
            <a:ext cx="1714512" cy="1357322"/>
            <a:chOff x="4929190" y="500042"/>
            <a:chExt cx="1714512" cy="1643074"/>
          </a:xfrm>
          <a:solidFill>
            <a:srgbClr val="FFD757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8" name="Капля 17"/>
            <p:cNvSpPr/>
            <p:nvPr/>
          </p:nvSpPr>
          <p:spPr>
            <a:xfrm>
              <a:off x="4929190" y="500042"/>
              <a:ext cx="1714512" cy="1643074"/>
            </a:xfrm>
            <a:prstGeom prst="teardrop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57818" y="672997"/>
              <a:ext cx="1143008" cy="1077218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rgbClr val="FF0000"/>
                  </a:solidFill>
                </a:rPr>
                <a:t>Давайте запишем, что надо найти!</a:t>
              </a:r>
              <a:endParaRPr lang="ru-RU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71472" y="357166"/>
            <a:ext cx="51435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  <a:cs typeface="Times New Roman" pitchFamily="18" charset="0"/>
              </a:rPr>
              <a:t>Задача</a:t>
            </a:r>
            <a:r>
              <a:rPr lang="en-US" sz="2000" b="1" kern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  <a:cs typeface="Times New Roman" pitchFamily="18" charset="0"/>
              </a:rPr>
              <a:t>:</a:t>
            </a:r>
            <a:r>
              <a:rPr lang="ru-RU" sz="2000" b="1" kern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kern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  <a:cs typeface="Times New Roman" pitchFamily="18" charset="0"/>
              </a:rPr>
              <a:t>Какова средняя скорость реактивного самолета ( в м/с ), если за 1,5 мин он пролетел расстояние в 25 </a:t>
            </a:r>
            <a:r>
              <a:rPr lang="ru-RU" sz="2000" kern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  <a:cs typeface="Times New Roman" pitchFamily="18" charset="0"/>
              </a:rPr>
              <a:t>км.</a:t>
            </a:r>
            <a:r>
              <a:rPr lang="ru-RU" sz="2000" kern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9217" name="Picture 1" descr="C:\Users\1\Downloads\25a5a9e6294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858016" y="928670"/>
            <a:ext cx="2166785" cy="211084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 animBg="1"/>
      <p:bldP spid="27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66" y="500042"/>
            <a:ext cx="6143668" cy="235745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Скорость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smtClean="0">
                <a:solidFill>
                  <a:schemeClr val="accent4"/>
                </a:solidFill>
              </a:rPr>
              <a:t>– это физическая величина. </a:t>
            </a:r>
            <a:br>
              <a:rPr lang="ru-RU" sz="2800" dirty="0" smtClean="0">
                <a:solidFill>
                  <a:schemeClr val="accent4"/>
                </a:solidFill>
              </a:rPr>
            </a:br>
            <a:r>
              <a:rPr lang="ru-RU" sz="2800" dirty="0" smtClean="0">
                <a:solidFill>
                  <a:schemeClr val="accent4"/>
                </a:solidFill>
              </a:rPr>
              <a:t>Её обозначают буквой  -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</a:rPr>
              <a:t>υ</a:t>
            </a:r>
            <a:r>
              <a:rPr lang="ru-RU" sz="2800" b="1" dirty="0" smtClean="0">
                <a:solidFill>
                  <a:schemeClr val="accent4"/>
                </a:solidFill>
              </a:rPr>
              <a:t>.</a:t>
            </a:r>
            <a:r>
              <a:rPr lang="ru-RU" sz="2800" dirty="0" smtClean="0">
                <a:solidFill>
                  <a:schemeClr val="accent4"/>
                </a:solidFill>
              </a:rPr>
              <a:t/>
            </a:r>
            <a:br>
              <a:rPr lang="ru-RU" sz="2800" dirty="0" smtClean="0">
                <a:solidFill>
                  <a:schemeClr val="accent4"/>
                </a:solidFill>
              </a:rPr>
            </a:br>
            <a:r>
              <a:rPr lang="ru-RU" sz="2800" dirty="0" smtClean="0">
                <a:solidFill>
                  <a:schemeClr val="accent4"/>
                </a:solidFill>
              </a:rPr>
              <a:t>Основной единицей </a:t>
            </a:r>
            <a:r>
              <a:rPr lang="ru-RU" sz="2800" dirty="0" smtClean="0">
                <a:solidFill>
                  <a:schemeClr val="accent4"/>
                </a:solidFill>
              </a:rPr>
              <a:t> </a:t>
            </a:r>
            <a:r>
              <a:rPr lang="ru-RU" sz="2800" dirty="0" smtClean="0">
                <a:solidFill>
                  <a:schemeClr val="accent4"/>
                </a:solidFill>
              </a:rPr>
              <a:t>скорости </a:t>
            </a:r>
            <a:r>
              <a:rPr lang="ru-RU" sz="2800" dirty="0" smtClean="0">
                <a:solidFill>
                  <a:schemeClr val="accent4"/>
                </a:solidFill>
              </a:rPr>
              <a:t>является  </a:t>
            </a:r>
            <a:r>
              <a:rPr lang="ru-RU" sz="2800" i="1" dirty="0" smtClean="0">
                <a:solidFill>
                  <a:schemeClr val="accent4"/>
                </a:solidFill>
              </a:rPr>
              <a:t> метр в секунду  </a:t>
            </a:r>
            <a:r>
              <a:rPr lang="ru-RU" sz="2800" i="1" dirty="0" smtClean="0">
                <a:solidFill>
                  <a:schemeClr val="accent4"/>
                </a:solidFill>
              </a:rPr>
              <a:t>(</a:t>
            </a:r>
            <a:r>
              <a:rPr lang="ru-RU" sz="2800" b="1" i="1" dirty="0" smtClean="0">
                <a:solidFill>
                  <a:srgbClr val="C00000"/>
                </a:solidFill>
              </a:rPr>
              <a:t>м/с</a:t>
            </a:r>
            <a:r>
              <a:rPr lang="ru-RU" sz="2800" i="1" dirty="0" smtClean="0">
                <a:solidFill>
                  <a:schemeClr val="accent4"/>
                </a:solidFill>
              </a:rPr>
              <a:t>)</a:t>
            </a:r>
            <a:endParaRPr lang="ru-RU" sz="2800" dirty="0">
              <a:solidFill>
                <a:schemeClr val="accent4"/>
              </a:solidFill>
            </a:endParaRPr>
          </a:p>
        </p:txBody>
      </p:sp>
      <p:pic>
        <p:nvPicPr>
          <p:cNvPr id="7169" name="Picture 1" descr="C:\Users\1\Downloads\25a5a9e6294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643314"/>
            <a:ext cx="2745831" cy="267494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</TotalTime>
  <Words>555</Words>
  <Application>Microsoft Office PowerPoint</Application>
  <PresentationFormat>Экран (4:3)</PresentationFormat>
  <Paragraphs>121</Paragraphs>
  <Slides>21</Slides>
  <Notes>0</Notes>
  <HiddenSlides>6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Бумажная</vt:lpstr>
      <vt:lpstr>Формула</vt:lpstr>
      <vt:lpstr>Слайд 1</vt:lpstr>
      <vt:lpstr>Слайд 2</vt:lpstr>
      <vt:lpstr>Слайд 3</vt:lpstr>
      <vt:lpstr>Слайд 4</vt:lpstr>
      <vt:lpstr> </vt:lpstr>
      <vt:lpstr>Расстояние – это физическая величина.  Её обозначают буквой  - s. Основной единицей  расстояния  является   метр (м)</vt:lpstr>
      <vt:lpstr>Слайд 7</vt:lpstr>
      <vt:lpstr>Слайд 8</vt:lpstr>
      <vt:lpstr> Скорость – это физическая величина.  Её обозначают буквой  - υ. Основной единицей  скорости является   метр в секунду  (м/с)</vt:lpstr>
      <vt:lpstr>Слайд 10</vt:lpstr>
      <vt:lpstr>Слайд 11</vt:lpstr>
      <vt:lpstr>Прежде чем решать задачу, обратите внимание на единицы измерения!  Секунда – основная единица времени. 1 мин = 60 с 1,5 мин = 90 с . Метр – основная единица расстояния. 1 км = 1000 м 25 км = 25000 м. </vt:lpstr>
      <vt:lpstr>Слайд 13</vt:lpstr>
      <vt:lpstr>Слайд 14</vt:lpstr>
      <vt:lpstr>Слайд 15</vt:lpstr>
      <vt:lpstr>Слайд 16</vt:lpstr>
      <vt:lpstr>Слайд 17</vt:lpstr>
      <vt:lpstr>Неправильно</vt:lpstr>
      <vt:lpstr>Слайд 19</vt:lpstr>
      <vt:lpstr>Слайд 20</vt:lpstr>
      <vt:lpstr>Молодец!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shvechihina</dc:creator>
  <cp:lastModifiedBy>1</cp:lastModifiedBy>
  <cp:revision>268</cp:revision>
  <dcterms:modified xsi:type="dcterms:W3CDTF">2017-03-19T13:12:02Z</dcterms:modified>
</cp:coreProperties>
</file>