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7" r:id="rId5"/>
    <p:sldId id="277" r:id="rId6"/>
    <p:sldId id="258" r:id="rId7"/>
    <p:sldId id="267" r:id="rId8"/>
    <p:sldId id="272" r:id="rId9"/>
    <p:sldId id="278" r:id="rId10"/>
    <p:sldId id="265" r:id="rId11"/>
    <p:sldId id="273" r:id="rId12"/>
    <p:sldId id="264" r:id="rId13"/>
    <p:sldId id="276" r:id="rId14"/>
    <p:sldId id="269" r:id="rId15"/>
    <p:sldId id="279" r:id="rId16"/>
    <p:sldId id="275" r:id="rId17"/>
    <p:sldId id="280" r:id="rId18"/>
    <p:sldId id="284" r:id="rId19"/>
    <p:sldId id="262" r:id="rId20"/>
    <p:sldId id="285" r:id="rId21"/>
    <p:sldId id="281" r:id="rId22"/>
    <p:sldId id="282" r:id="rId23"/>
    <p:sldId id="283" r:id="rId24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280" autoAdjust="0"/>
  </p:normalViewPr>
  <p:slideViewPr>
    <p:cSldViewPr>
      <p:cViewPr varScale="1">
        <p:scale>
          <a:sx n="68" d="100"/>
          <a:sy n="68" d="100"/>
        </p:scale>
        <p:origin x="1458" y="4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4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5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2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3" y="2516459"/>
            <a:ext cx="3526775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4645025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16459"/>
            <a:ext cx="3528363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6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3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6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970613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BBKJXqF7w" TargetMode="External"/><Relationship Id="rId2" Type="http://schemas.openxmlformats.org/officeDocument/2006/relationships/hyperlink" Target="https://yandex.ru/search/?text=%20&#1089;&#1090;&#1088;&#1086;&#1080;&#1090;&#1077;&#1083;&#1100;&#1089;&#1090;&#1074;&#1086;%20&#1084;&#1086;&#1089;&#1090;&#1072;%20&#1088;&#1099;&#1073;&#1080;&#1085;&#1089;&#1082;&amp;lr=16&amp;clid=2270455&amp;win=256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990600"/>
            <a:ext cx="6984776" cy="1430288"/>
          </a:xfrm>
        </p:spPr>
        <p:txBody>
          <a:bodyPr rtlCol="0">
            <a:normAutofit/>
          </a:bodyPr>
          <a:lstStyle/>
          <a:p>
            <a:pPr rtl="0"/>
            <a:r>
              <a:rPr lang="ru" b="1" dirty="0" smtClean="0"/>
              <a:t>«Бетонная чайка»</a:t>
            </a:r>
            <a:endParaRPr lang="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16932"/>
            <a:ext cx="8065883" cy="648072"/>
          </a:xfrm>
        </p:spPr>
        <p:txBody>
          <a:bodyPr rtlCol="0"/>
          <a:lstStyle/>
          <a:p>
            <a:pPr lvl="0" algn="ctr">
              <a:lnSpc>
                <a:spcPct val="85000"/>
              </a:lnSpc>
              <a:spcBef>
                <a:spcPts val="400"/>
              </a:spcBef>
              <a:buClr>
                <a:srgbClr val="00ADDC">
                  <a:lumMod val="20000"/>
                  <a:lumOff val="80000"/>
                </a:srgbClr>
              </a:buClr>
            </a:pPr>
            <a:r>
              <a:rPr lang="ru-RU" altLang="ru-RU" sz="2800" dirty="0" smtClean="0">
                <a:latin typeface="Monotype Corsiva" panose="03010101010201010101" pitchFamily="66" charset="0"/>
              </a:rPr>
              <a:t>В рамках проекта «Мосты в жизни города и человека»</a:t>
            </a:r>
            <a:endParaRPr lang="ru-RU" sz="2800" dirty="0" smtClean="0">
              <a:latin typeface="Trebuchet MS"/>
            </a:endParaRPr>
          </a:p>
          <a:p>
            <a:pPr rtl="0"/>
            <a:endParaRPr lang="ru" dirty="0"/>
          </a:p>
        </p:txBody>
      </p:sp>
      <p:sp>
        <p:nvSpPr>
          <p:cNvPr id="4" name="TextBox 3"/>
          <p:cNvSpPr txBox="1"/>
          <p:nvPr/>
        </p:nvSpPr>
        <p:spPr>
          <a:xfrm>
            <a:off x="4175248" y="4692843"/>
            <a:ext cx="4776268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16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©МУ ДПО «Информационный образовательный Центр»</a:t>
            </a:r>
          </a:p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1600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©</a:t>
            </a:r>
            <a:r>
              <a:rPr lang="ru-RU" sz="16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Детский сад № </a:t>
            </a:r>
            <a:r>
              <a:rPr lang="ru-RU" sz="1600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104</a:t>
            </a:r>
            <a:r>
              <a:rPr lang="ru-RU" sz="1600" dirty="0" smtClean="0">
                <a:solidFill>
                  <a:srgbClr val="4E3B30">
                    <a:shade val="75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rgbClr val="4E3B30">
                  <a:shade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1600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Автор: ©Алина </a:t>
            </a:r>
            <a:r>
              <a:rPr lang="ru-RU" sz="16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Ш., </a:t>
            </a:r>
            <a:r>
              <a:rPr lang="ru-RU" sz="1600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6 </a:t>
            </a:r>
            <a:r>
              <a:rPr lang="ru-RU" sz="160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лет</a:t>
            </a:r>
            <a:r>
              <a:rPr lang="ru-RU" sz="160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,  </a:t>
            </a:r>
            <a:r>
              <a:rPr lang="ru-RU" sz="16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с родителями</a:t>
            </a:r>
          </a:p>
          <a:p>
            <a:pPr lvl="0" algn="just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16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Воспитатели</a:t>
            </a:r>
            <a:r>
              <a:rPr lang="ru-RU" sz="1600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: ©Грачева М.Р., </a:t>
            </a:r>
            <a:r>
              <a:rPr lang="ru-RU" sz="1600" dirty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Юдина </a:t>
            </a:r>
            <a:r>
              <a:rPr lang="ru-RU" sz="1600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Г.В. </a:t>
            </a:r>
            <a:endParaRPr lang="ru-RU" sz="1600" dirty="0">
              <a:solidFill>
                <a:srgbClr val="4E3B30">
                  <a:shade val="75000"/>
                </a:srgbClr>
              </a:solidFill>
              <a:latin typeface="Franklin Gothic Book"/>
            </a:endParaRPr>
          </a:p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  <a:defRPr/>
            </a:pPr>
            <a:r>
              <a:rPr lang="ru-RU" sz="1600" dirty="0" smtClean="0">
                <a:solidFill>
                  <a:srgbClr val="4E3B30">
                    <a:shade val="75000"/>
                  </a:srgbClr>
                </a:solidFill>
                <a:latin typeface="Franklin Gothic Book"/>
              </a:rPr>
              <a:t>Рыбинск  2017</a:t>
            </a:r>
            <a:endParaRPr lang="ru-RU" sz="1100" cap="all" dirty="0">
              <a:solidFill>
                <a:srgbClr val="3691AA"/>
              </a:solidFill>
              <a:latin typeface="Georgia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377" r="-4550" b="-29567"/>
          <a:stretch/>
        </p:blipFill>
        <p:spPr>
          <a:xfrm>
            <a:off x="11757" y="3122265"/>
            <a:ext cx="4176464" cy="46085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Rybinsk_-_YA_tak_lyublyu_gorod_moj_(iPlayer.fm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14">
        <p:fade/>
      </p:transition>
    </mc:Choice>
    <mc:Fallback xmlns="">
      <p:transition spd="med" advTm="92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Спустя </a:t>
            </a:r>
            <a:r>
              <a:rPr lang="ru-RU" sz="2400" dirty="0" smtClean="0"/>
              <a:t>годы (</a:t>
            </a:r>
            <a:r>
              <a:rPr lang="ru-RU" sz="2400" dirty="0"/>
              <a:t>в 1950-х годах) </a:t>
            </a:r>
            <a:r>
              <a:rPr lang="ru-RU" sz="2400" dirty="0" smtClean="0"/>
              <a:t>мост </a:t>
            </a:r>
            <a:r>
              <a:rPr lang="ru-RU" sz="2400" dirty="0"/>
              <a:t>решили поставить чуть ниже по течению и это спасло главный храм </a:t>
            </a:r>
            <a:r>
              <a:rPr lang="ru-RU" sz="2400" dirty="0" smtClean="0"/>
              <a:t>города. Строили мост 6 </a:t>
            </a:r>
            <a:r>
              <a:rPr lang="ru-RU" sz="2400" dirty="0"/>
              <a:t>лет. Мост стоит на 7-ми опорах и имеет 6 пролётов, 2 из них арочные, под которыми проходят </a:t>
            </a:r>
            <a:r>
              <a:rPr lang="ru-RU" sz="2400" dirty="0" smtClean="0"/>
              <a:t>корабли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276872"/>
            <a:ext cx="6300192" cy="438060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7">
        <p:fade/>
      </p:transition>
    </mc:Choice>
    <mc:Fallback xmlns="">
      <p:transition spd="med" advTm="67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416824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9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+mj-cs"/>
              </a:rPr>
              <a:t>В беседе с папой я узнала </a:t>
            </a:r>
            <a:endParaRPr lang="ru-RU" sz="4900" b="1" dirty="0">
              <a:solidFill>
                <a:srgbClr val="7030A0"/>
              </a:solidFill>
              <a:latin typeface="Monotype Corsiva" panose="03010101010201010101" pitchFamily="66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18070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Что волжский мост создавали архитекторы, инженеры, а строили мостостроители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2348880"/>
            <a:ext cx="3528392" cy="43553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40">
        <p:fade/>
      </p:transition>
    </mc:Choice>
    <mc:Fallback xmlns="">
      <p:transition spd="med" advTm="59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47302"/>
            <a:ext cx="8337091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Сначала строились опоры. Забивали в воду плиты, которые образовывали коробку. Из неё насосами откачивали воду. Затем забивали сваи (железобетонные столбы) и к ним приваривали железные конструкции. Потом в коробку заливали бетон и так получались крепкие </a:t>
            </a:r>
            <a:r>
              <a:rPr lang="ru-RU" sz="2400" dirty="0" smtClean="0"/>
              <a:t>опоры.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060889"/>
            <a:ext cx="4304643" cy="3729377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053754"/>
            <a:ext cx="3626968" cy="3757723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226753"/>
            <a:ext cx="5832648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интернете я нашла</a:t>
            </a:r>
          </a:p>
        </p:txBody>
      </p:sp>
    </p:spTree>
    <p:extLst>
      <p:ext uri="{BB962C8B-B14F-4D97-AF65-F5344CB8AC3E}">
        <p14:creationId xmlns:p14="http://schemas.microsoft.com/office/powerpoint/2010/main" val="33712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22">
        <p:fade/>
      </p:transition>
    </mc:Choice>
    <mc:Fallback xmlns="">
      <p:transition spd="med" advTm="81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35114" y="403395"/>
            <a:ext cx="792088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/>
              <a:t>Для строительства моста собрали </a:t>
            </a:r>
            <a:r>
              <a:rPr lang="ru-RU" sz="2400" dirty="0"/>
              <a:t>гигантский кран. Бетонные опоры, на которых стоял кран, сохранились до наших </a:t>
            </a:r>
            <a:r>
              <a:rPr lang="ru-RU" sz="2400" dirty="0" smtClean="0"/>
              <a:t>дней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844824"/>
            <a:ext cx="4194920" cy="4725358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844824"/>
            <a:ext cx="4372026" cy="470636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7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56">
        <p:fade/>
      </p:transition>
    </mc:Choice>
    <mc:Fallback xmlns="">
      <p:transition spd="med" advTm="67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Затем мост строился над водой – собирались металлические конструкции и заливались бетоном. 5-я опора представляла собой </a:t>
            </a:r>
            <a:r>
              <a:rPr lang="ru-RU" sz="2400" dirty="0" smtClean="0"/>
              <a:t>красивый </a:t>
            </a:r>
            <a:r>
              <a:rPr lang="ru-RU" sz="2400" dirty="0"/>
              <a:t>и </a:t>
            </a:r>
            <a:r>
              <a:rPr lang="ru-RU" sz="2400" dirty="0" smtClean="0"/>
              <a:t>необычный вид, </a:t>
            </a:r>
            <a:r>
              <a:rPr lang="ru-RU" sz="2400" dirty="0"/>
              <a:t>точно чайка присела на воду и вскинула в обе стороны  огромные  крылья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2402781"/>
            <a:ext cx="5472608" cy="3968441"/>
          </a:xfrm>
          <a:prstGeom prst="round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347246"/>
            <a:ext cx="5114481" cy="4023976"/>
          </a:xfrm>
          <a:prstGeom prst="round2Diag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25209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07">
        <p:fade/>
      </p:transition>
    </mc:Choice>
    <mc:Fallback xmlns="">
      <p:transition spd="med" advTm="810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590" y="309177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25 августа у рыбинского моста день рождения. В этот день в 1963 году здесь торжественно была разрезана красная лента, и с правого на левый берег Волги проехала первая </a:t>
            </a:r>
            <a:r>
              <a:rPr lang="ru-RU" sz="2400" dirty="0" smtClean="0"/>
              <a:t>машина 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694" y="2116679"/>
            <a:ext cx="6408712" cy="46348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75">
        <p:fade/>
      </p:transition>
    </mc:Choice>
    <mc:Fallback xmlns="">
      <p:transition spd="med" advTm="67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9992" y="1484784"/>
            <a:ext cx="4355976" cy="509680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83568" y="260648"/>
            <a:ext cx="7920880" cy="1080120"/>
          </a:xfrm>
        </p:spPr>
        <p:txBody>
          <a:bodyPr rtlCol="0">
            <a:normAutofit/>
          </a:bodyPr>
          <a:lstStyle/>
          <a:p>
            <a:pPr algn="just" rtl="0"/>
            <a:r>
              <a:rPr lang="ru-RU" sz="2400" dirty="0" smtClean="0"/>
              <a:t>Я придумала свой мост, а с мамой нарисовали «Бетонную чайку» и участвовали в выставке рисунков в группе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383864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94">
        <p:fade/>
      </p:transition>
    </mc:Choice>
    <mc:Fallback xmlns="">
      <p:transition spd="med" advTm="70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381000"/>
            <a:ext cx="7202776" cy="959768"/>
          </a:xfrm>
        </p:spPr>
        <p:txBody>
          <a:bodyPr>
            <a:normAutofit/>
          </a:bodyPr>
          <a:lstStyle/>
          <a:p>
            <a:pPr algn="ctr"/>
            <a:r>
              <a:rPr lang="ru-RU" sz="49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Выставка в группе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281" y="1484784"/>
            <a:ext cx="7525986" cy="5153156"/>
          </a:xfrm>
        </p:spPr>
      </p:pic>
    </p:spTree>
    <p:extLst>
      <p:ext uri="{BB962C8B-B14F-4D97-AF65-F5344CB8AC3E}">
        <p14:creationId xmlns:p14="http://schemas.microsoft.com/office/powerpoint/2010/main" val="408487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7272808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900" b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+mj-cs"/>
              </a:rPr>
              <a:t>Теперь я знаю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556792"/>
            <a:ext cx="8064896" cy="266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Рыбинск расположен на правом и левом берегу </a:t>
            </a:r>
            <a:r>
              <a:rPr lang="ru-RU" sz="2400" dirty="0" smtClean="0"/>
              <a:t>Волги. Людям </a:t>
            </a:r>
            <a:r>
              <a:rPr lang="ru-RU" sz="2400" dirty="0"/>
              <a:t>было тяжело добираться с берега на берег и построили мост. Он  строился 6 лет. Мост стоит на 7-ми опорах и имеет 6 пролётов, 2 из них арочные, под которыми проходят </a:t>
            </a:r>
            <a:r>
              <a:rPr lang="ru-RU" sz="2400" dirty="0" smtClean="0"/>
              <a:t>корабли. Его </a:t>
            </a:r>
            <a:r>
              <a:rPr lang="ru-RU" sz="2400" dirty="0"/>
              <a:t>создавали архитекторы, инженеры, а строили </a:t>
            </a:r>
            <a:r>
              <a:rPr lang="ru-RU" sz="2400" dirty="0" smtClean="0"/>
              <a:t>мостостроители. </a:t>
            </a:r>
            <a:endParaRPr lang="ru-RU" sz="2400" dirty="0"/>
          </a:p>
          <a:p>
            <a:pPr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89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40">
        <p:fade/>
      </p:transition>
    </mc:Choice>
    <mc:Fallback xmlns="">
      <p:transition spd="med" advTm="71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404664"/>
            <a:ext cx="7056784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900" b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+mj-cs"/>
              </a:rPr>
              <a:t>Таким образом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1389437"/>
            <a:ext cx="388843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/>
              <a:t>Рыбинский мост — один из самых длинных и </a:t>
            </a:r>
            <a:r>
              <a:rPr lang="ru-RU" sz="2400" dirty="0" smtClean="0"/>
              <a:t>необычных на </a:t>
            </a:r>
            <a:r>
              <a:rPr lang="ru-RU" sz="2400" dirty="0"/>
              <a:t>Волге. Вместе со </a:t>
            </a:r>
            <a:r>
              <a:rPr lang="ru-RU" sz="2400" dirty="0" err="1"/>
              <a:t>Спасо</a:t>
            </a:r>
            <a:r>
              <a:rPr lang="ru-RU" sz="2400" dirty="0"/>
              <a:t>-Преображенским собором они считаются </a:t>
            </a:r>
            <a:r>
              <a:rPr lang="ru-RU" sz="2400" dirty="0" smtClean="0"/>
              <a:t>достопримечательностью города</a:t>
            </a:r>
            <a:r>
              <a:rPr lang="ru-RU" sz="2400" dirty="0"/>
              <a:t>. И сегодня мы уже не представляем себе город без огромных бетонных арок, так похожих на крылья </a:t>
            </a:r>
            <a:r>
              <a:rPr lang="ru-RU" sz="2400" dirty="0" smtClean="0"/>
              <a:t>чайки.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389437"/>
            <a:ext cx="466906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1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409">
        <p:fade/>
      </p:transition>
    </mc:Choice>
    <mc:Fallback xmlns="">
      <p:transition spd="med" advTm="204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132604"/>
            <a:ext cx="7704856" cy="409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4800" dirty="0" smtClean="0">
                <a:latin typeface="Monotype Corsiva" panose="03010101010201010101" pitchFamily="66" charset="0"/>
              </a:rPr>
              <a:t>Красивой архитектурной постройкой в Рыбинске является самый большой и длинный мост города, который перекинулся с одного берега Волги на другой</a:t>
            </a:r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47">
        <p:fade/>
      </p:transition>
    </mc:Choice>
    <mc:Fallback xmlns="">
      <p:transition spd="med" advTm="54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632848" cy="78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900" b="1" dirty="0">
                <a:solidFill>
                  <a:srgbClr val="7030A0"/>
                </a:solidFill>
                <a:latin typeface="Monotype Corsiva" panose="03010101010201010101" pitchFamily="66" charset="0"/>
                <a:ea typeface="+mj-ea"/>
                <a:cs typeface="+mj-cs"/>
              </a:rPr>
              <a:t>Использованные ресурсы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844824"/>
            <a:ext cx="835292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Орлова А.А. «Рыбинск –город у реки», изд.: </a:t>
            </a:r>
            <a:r>
              <a:rPr lang="ru-RU" dirty="0" err="1" smtClean="0"/>
              <a:t>Медиарост</a:t>
            </a:r>
            <a:r>
              <a:rPr lang="ru-RU" dirty="0" smtClean="0"/>
              <a:t>, 2016 г.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Хробыстова</a:t>
            </a:r>
            <a:r>
              <a:rPr lang="ru-RU" dirty="0" smtClean="0"/>
              <a:t> О.В. «Рыбинск</a:t>
            </a:r>
            <a:r>
              <a:rPr lang="ru-RU" dirty="0"/>
              <a:t>. Истории для детей</a:t>
            </a:r>
            <a:r>
              <a:rPr lang="ru-RU" dirty="0" smtClean="0"/>
              <a:t>», изд.: </a:t>
            </a:r>
            <a:r>
              <a:rPr lang="ru-RU" dirty="0" err="1" smtClean="0"/>
              <a:t>Медиарост</a:t>
            </a:r>
            <a:r>
              <a:rPr lang="ru-RU" dirty="0" smtClean="0"/>
              <a:t>, 2016 г.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Хробыстова</a:t>
            </a:r>
            <a:r>
              <a:rPr lang="ru-RU" dirty="0" smtClean="0"/>
              <a:t> О.В.</a:t>
            </a:r>
            <a:r>
              <a:rPr lang="en-US" dirty="0" smtClean="0"/>
              <a:t>«</a:t>
            </a:r>
            <a:r>
              <a:rPr lang="ru-RU" dirty="0"/>
              <a:t>Рыбинск. Восемь любимых маршрутов</a:t>
            </a:r>
            <a:r>
              <a:rPr lang="ru-RU" dirty="0" smtClean="0"/>
              <a:t>», </a:t>
            </a:r>
            <a:r>
              <a:rPr lang="ru-RU" dirty="0"/>
              <a:t>изд.: </a:t>
            </a:r>
            <a:r>
              <a:rPr lang="ru-RU" dirty="0" err="1"/>
              <a:t>Медиарост</a:t>
            </a:r>
            <a:r>
              <a:rPr lang="ru-RU" dirty="0"/>
              <a:t>, 2016 г</a:t>
            </a:r>
            <a:r>
              <a:rPr lang="ru-RU" dirty="0" smtClean="0"/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dirty="0" err="1" smtClean="0"/>
              <a:t>Хробыстова</a:t>
            </a:r>
            <a:r>
              <a:rPr lang="ru-RU" dirty="0" smtClean="0"/>
              <a:t> О.В. «Твой город – </a:t>
            </a:r>
            <a:r>
              <a:rPr lang="ru-RU" dirty="0"/>
              <a:t>Рыбинск</a:t>
            </a:r>
            <a:r>
              <a:rPr lang="ru-RU" dirty="0" smtClean="0"/>
              <a:t>», </a:t>
            </a:r>
            <a:r>
              <a:rPr lang="ru-RU" dirty="0"/>
              <a:t>изд.: </a:t>
            </a:r>
            <a:r>
              <a:rPr lang="ru-RU" dirty="0" err="1"/>
              <a:t>Медиарост</a:t>
            </a:r>
            <a:r>
              <a:rPr lang="ru-RU" dirty="0"/>
              <a:t>, 2016 г</a:t>
            </a:r>
            <a:r>
              <a:rPr lang="ru-RU" dirty="0" smtClean="0"/>
              <a:t>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https://yandex.ru/search/?text=%20</a:t>
            </a:r>
            <a:r>
              <a:rPr lang="ru-RU" dirty="0">
                <a:hlinkClick r:id="rId2"/>
              </a:rPr>
              <a:t>строительство%20моста%20рыбинск&amp;</a:t>
            </a:r>
            <a:r>
              <a:rPr lang="en-US" dirty="0" err="1" smtClean="0">
                <a:hlinkClick r:id="rId2"/>
              </a:rPr>
              <a:t>lr</a:t>
            </a:r>
            <a:r>
              <a:rPr lang="en-US" dirty="0" smtClean="0">
                <a:hlinkClick r:id="rId2"/>
              </a:rPr>
              <a:t>=16&amp;clid=2270455&amp;win=256</a:t>
            </a:r>
            <a:endParaRPr lang="ru-RU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www.youtube.com/watch?v=ztBBKJXqF7w</a:t>
            </a:r>
            <a:endParaRPr lang="ru-RU" dirty="0" smtClean="0"/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16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630">
        <p:fade/>
      </p:transition>
    </mc:Choice>
    <mc:Fallback xmlns="">
      <p:transition spd="med" advTm="146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76" y="620688"/>
            <a:ext cx="8991599" cy="1152129"/>
          </a:xfrm>
        </p:spPr>
        <p:txBody>
          <a:bodyPr rtlCol="0">
            <a:normAutofit/>
          </a:bodyPr>
          <a:lstStyle/>
          <a:p>
            <a:pPr algn="ctr" rtl="0"/>
            <a:r>
              <a:rPr lang="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Я хочу выяснить </a:t>
            </a:r>
            <a:endParaRPr lang="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564904"/>
            <a:ext cx="8223449" cy="3454896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5400" dirty="0" smtClean="0">
                <a:latin typeface="Monotype Corsiva" panose="03010101010201010101" pitchFamily="66" charset="0"/>
              </a:rPr>
              <a:t>Кем </a:t>
            </a:r>
            <a:r>
              <a:rPr lang="ru-RU" sz="5400" dirty="0">
                <a:latin typeface="Monotype Corsiva" panose="03010101010201010101" pitchFamily="66" charset="0"/>
              </a:rPr>
              <a:t>и как был построен мост через </a:t>
            </a:r>
            <a:r>
              <a:rPr lang="ru-RU" sz="5400" dirty="0" smtClean="0">
                <a:latin typeface="Monotype Corsiva" panose="03010101010201010101" pitchFamily="66" charset="0"/>
              </a:rPr>
              <a:t>Волгу в городе Рыбинске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577">
        <p:fade/>
      </p:transition>
    </mc:Choice>
    <mc:Fallback xmlns="">
      <p:transition spd="med" advTm="457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68760"/>
            <a:ext cx="7992888" cy="3984848"/>
          </a:xfrm>
        </p:spPr>
        <p:txBody>
          <a:bodyPr rtlCol="0"/>
          <a:lstStyle/>
          <a:p>
            <a:pPr algn="just" rtl="0"/>
            <a:r>
              <a:rPr lang="ru-RU" sz="5400" dirty="0" smtClean="0">
                <a:latin typeface="Monotype Corsiva" panose="03010101010201010101" pitchFamily="66" charset="0"/>
              </a:rPr>
              <a:t>Чтобы построить такой мост нужно </a:t>
            </a:r>
            <a:r>
              <a:rPr lang="ru-RU" sz="5400" dirty="0">
                <a:latin typeface="Monotype Corsiva" panose="03010101010201010101" pitchFamily="66" charset="0"/>
              </a:rPr>
              <a:t>очень много времени и разных строителей</a:t>
            </a:r>
            <a:endParaRPr lang="en-US" sz="5400" dirty="0">
              <a:latin typeface="Monotype Corsiva" panose="03010101010201010101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970613" y="404664"/>
            <a:ext cx="7202776" cy="127173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Я думаю</a:t>
            </a:r>
          </a:p>
        </p:txBody>
      </p:sp>
    </p:spTree>
    <p:extLst>
      <p:ext uri="{BB962C8B-B14F-4D97-AF65-F5344CB8AC3E}">
        <p14:creationId xmlns:p14="http://schemas.microsoft.com/office/powerpoint/2010/main" val="9426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94">
        <p:fade/>
      </p:transition>
    </mc:Choice>
    <mc:Fallback xmlns="">
      <p:transition spd="med" advTm="49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971600" y="260648"/>
            <a:ext cx="7202776" cy="1143000"/>
          </a:xfrm>
        </p:spPr>
        <p:txBody>
          <a:bodyPr rtlCol="0">
            <a:norm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Что я хочу сделать </a:t>
            </a:r>
            <a:endParaRPr lang="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79874" y="1772816"/>
            <a:ext cx="8136904" cy="2880320"/>
          </a:xfrm>
        </p:spPr>
        <p:txBody>
          <a:bodyPr rtlCol="0">
            <a:normAutofit/>
          </a:bodyPr>
          <a:lstStyle/>
          <a:p>
            <a:pPr marL="257175" lvl="0" indent="-257175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Blip>
                <a:blip r:embed="rId2"/>
              </a:buBlip>
            </a:pPr>
            <a:r>
              <a:rPr lang="ru-RU" altLang="ru-RU" dirty="0"/>
              <a:t>Я спрошу у мамы, как люди жили без моста?</a:t>
            </a:r>
          </a:p>
          <a:p>
            <a:pPr marL="257175" lvl="0" indent="-257175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Blip>
                <a:blip r:embed="rId2"/>
              </a:buBlip>
            </a:pPr>
            <a:r>
              <a:rPr lang="ru-RU" altLang="ru-RU" dirty="0"/>
              <a:t>Я почитаю с мамой в книгах рассказы о «Бетонной чайке» </a:t>
            </a:r>
          </a:p>
          <a:p>
            <a:pPr marL="257175" indent="-257175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Blip>
                <a:blip r:embed="rId2"/>
              </a:buBlip>
            </a:pPr>
            <a:r>
              <a:rPr lang="ru-RU" altLang="ru-RU" dirty="0"/>
              <a:t>Я спрошу у папы, кто строит мосты?</a:t>
            </a:r>
          </a:p>
          <a:p>
            <a:pPr marL="257175" lvl="0" indent="-257175"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Blip>
                <a:blip r:embed="rId2"/>
              </a:buBlip>
            </a:pPr>
            <a:r>
              <a:rPr lang="ru-RU" altLang="ru-RU" dirty="0"/>
              <a:t>Я посмотрю с мамой в интернете, как строили мост в Рыбинске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83122" y="4948233"/>
            <a:ext cx="1704213" cy="1536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94633" y="5042935"/>
            <a:ext cx="1707386" cy="13438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80388" y="5128833"/>
            <a:ext cx="1679604" cy="119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319">
        <p:fade/>
      </p:transition>
    </mc:Choice>
    <mc:Fallback xmlns="">
      <p:transition spd="med" advTm="63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60648"/>
            <a:ext cx="7202776" cy="88776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Мама рассказала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5576" y="1196752"/>
            <a:ext cx="8136904" cy="1730897"/>
          </a:xfrm>
        </p:spPr>
        <p:txBody>
          <a:bodyPr/>
          <a:lstStyle/>
          <a:p>
            <a:pPr algn="just"/>
            <a:r>
              <a:rPr lang="ru-RU" dirty="0" smtClean="0"/>
              <a:t>Что давно город </a:t>
            </a:r>
            <a:r>
              <a:rPr lang="ru-RU" dirty="0"/>
              <a:t>располагался только на правом берегу Волги. На левом берегу  вдоль берега находились различные села:  Петровское, Старый и Новый Ерш, Александровское, </a:t>
            </a:r>
            <a:r>
              <a:rPr lang="ru-RU" dirty="0" err="1"/>
              <a:t>Лосево</a:t>
            </a:r>
            <a:r>
              <a:rPr lang="ru-RU" dirty="0"/>
              <a:t> и др.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001914"/>
            <a:ext cx="6072370" cy="3508232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83869" y="3284984"/>
            <a:ext cx="2376264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>
                <a:latin typeface="Monotype Corsiva" panose="03010101010201010101" pitchFamily="66" charset="0"/>
              </a:rPr>
              <a:t>Заволжье</a:t>
            </a:r>
            <a:endParaRPr lang="ru-RU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6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15">
        <p:fade/>
      </p:transition>
    </mc:Choice>
    <mc:Fallback xmlns="">
      <p:transition spd="med" advTm="44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04664"/>
            <a:ext cx="84969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dirty="0"/>
              <a:t>Через Волгу люди переправлялись </a:t>
            </a:r>
            <a:r>
              <a:rPr lang="ru-RU" sz="2400" dirty="0" smtClean="0"/>
              <a:t>на </a:t>
            </a:r>
            <a:r>
              <a:rPr lang="ru-RU" sz="2400" dirty="0"/>
              <a:t>лодках и </a:t>
            </a:r>
            <a:r>
              <a:rPr lang="ru-RU" sz="2400" dirty="0" smtClean="0"/>
              <a:t>пароходах, это было не удобно и опасно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409775"/>
            <a:ext cx="3938556" cy="2443716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8" y="1414359"/>
            <a:ext cx="3985675" cy="2447454"/>
          </a:xfrm>
          <a:prstGeom prst="round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9" y="4001915"/>
            <a:ext cx="3985674" cy="2683366"/>
          </a:xfrm>
          <a:prstGeom prst="round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001915"/>
            <a:ext cx="3938556" cy="26833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37">
        <p:fade/>
      </p:transition>
    </mc:Choice>
    <mc:Fallback xmlns="">
      <p:transition spd="med" advTm="67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7851" cy="11430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 книгах </a:t>
            </a:r>
            <a:r>
              <a:rPr lang="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о Рыбинске я </a:t>
            </a:r>
            <a:r>
              <a:rPr lang="ru" sz="5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узнала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1561" y="1556792"/>
            <a:ext cx="8208912" cy="43517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Позже Заволжье вошло в </a:t>
            </a:r>
            <a:r>
              <a:rPr lang="ru-RU" dirty="0"/>
              <a:t>состав Рыбинска </a:t>
            </a:r>
            <a:r>
              <a:rPr lang="ru-RU" dirty="0" smtClean="0"/>
              <a:t>(в </a:t>
            </a:r>
            <a:r>
              <a:rPr lang="ru-RU" dirty="0"/>
              <a:t>1929 </a:t>
            </a:r>
            <a:r>
              <a:rPr lang="ru-RU" dirty="0" smtClean="0"/>
              <a:t>году) </a:t>
            </a:r>
            <a:r>
              <a:rPr lang="ru-RU" dirty="0"/>
              <a:t>. </a:t>
            </a:r>
            <a:r>
              <a:rPr lang="ru-RU" dirty="0" smtClean="0"/>
              <a:t>Для </a:t>
            </a:r>
            <a:r>
              <a:rPr lang="ru-RU" dirty="0"/>
              <a:t>доставки людей </a:t>
            </a:r>
            <a:r>
              <a:rPr lang="ru-RU" dirty="0" smtClean="0"/>
              <a:t>на другой берег работал перевоз. </a:t>
            </a:r>
            <a:r>
              <a:rPr lang="ru-RU" dirty="0"/>
              <a:t>Купец Расторгуев </a:t>
            </a:r>
            <a:r>
              <a:rPr lang="ru-RU" dirty="0" smtClean="0"/>
              <a:t>наладил паромное </a:t>
            </a:r>
            <a:r>
              <a:rPr lang="ru-RU" dirty="0"/>
              <a:t>сообщение между городом и </a:t>
            </a:r>
            <a:r>
              <a:rPr lang="ru-RU" dirty="0" smtClean="0"/>
              <a:t>Заволжьем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553" y="3505616"/>
            <a:ext cx="3954016" cy="2911882"/>
          </a:xfrm>
          <a:prstGeom prst="round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466797"/>
            <a:ext cx="4438252" cy="292024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79">
        <p:fade/>
      </p:transition>
    </mc:Choice>
    <mc:Fallback xmlns="">
      <p:transition spd="med" advTm="44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/>
              <a:t>Когда было </a:t>
            </a:r>
            <a:r>
              <a:rPr lang="ru-RU" sz="2400" dirty="0"/>
              <a:t>решено  </a:t>
            </a:r>
            <a:r>
              <a:rPr lang="ru-RU" sz="2400" dirty="0" smtClean="0"/>
              <a:t>создать </a:t>
            </a:r>
            <a:r>
              <a:rPr lang="ru-RU" sz="2400" dirty="0"/>
              <a:t>мост в </a:t>
            </a:r>
            <a:r>
              <a:rPr lang="ru-RU" sz="2400" dirty="0" smtClean="0"/>
              <a:t>Рыбинске (в </a:t>
            </a:r>
            <a:r>
              <a:rPr lang="ru-RU" sz="2400" dirty="0"/>
              <a:t>1938 </a:t>
            </a:r>
            <a:r>
              <a:rPr lang="ru-RU" sz="2400" dirty="0" smtClean="0"/>
              <a:t>году), </a:t>
            </a:r>
            <a:r>
              <a:rPr lang="ru-RU" sz="2400" dirty="0"/>
              <a:t>который должен был </a:t>
            </a:r>
            <a:r>
              <a:rPr lang="ru-RU" sz="2400" dirty="0" smtClean="0"/>
              <a:t>соединить </a:t>
            </a:r>
            <a:r>
              <a:rPr lang="ru-RU" sz="2400" dirty="0"/>
              <a:t>центр города и </a:t>
            </a:r>
            <a:r>
              <a:rPr lang="ru-RU" sz="2400" dirty="0" smtClean="0"/>
              <a:t>Заволжье, собирались снести собор, который будто бы мешал строительству моста. Но, из-за войны стройку отложили…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636912"/>
            <a:ext cx="6523285" cy="384690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48">
        <p:fade/>
      </p:transition>
    </mc:Choice>
    <mc:Fallback xmlns="">
      <p:transition spd="med" advTm="73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4873beb7-5857-4685-be1f-d57550cc96c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874</TotalTime>
  <Words>672</Words>
  <Application>Microsoft Office PowerPoint</Application>
  <PresentationFormat>Экран (4:3)</PresentationFormat>
  <Paragraphs>47</Paragraphs>
  <Slides>20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Euphemia</vt:lpstr>
      <vt:lpstr>Franklin Gothic Book</vt:lpstr>
      <vt:lpstr>Georgia</vt:lpstr>
      <vt:lpstr>Monotype Corsiva</vt:lpstr>
      <vt:lpstr>Trebuchet MS</vt:lpstr>
      <vt:lpstr>Безмятежность 16 х 9</vt:lpstr>
      <vt:lpstr>«Бетонная чайка»</vt:lpstr>
      <vt:lpstr>Презентация PowerPoint</vt:lpstr>
      <vt:lpstr>Я хочу выяснить </vt:lpstr>
      <vt:lpstr>Я думаю</vt:lpstr>
      <vt:lpstr>Что я хочу сделать </vt:lpstr>
      <vt:lpstr>Мама рассказала</vt:lpstr>
      <vt:lpstr>Презентация PowerPoint</vt:lpstr>
      <vt:lpstr>В книгах  о Рыбинске я узнала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Выставка в группе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«Бетонная чайка»</dc:title>
  <dc:creator>Admin</dc:creator>
  <cp:lastModifiedBy>Admin</cp:lastModifiedBy>
  <cp:revision>95</cp:revision>
  <dcterms:created xsi:type="dcterms:W3CDTF">2017-04-28T05:56:58Z</dcterms:created>
  <dcterms:modified xsi:type="dcterms:W3CDTF">2018-02-01T17:26:15Z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