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9E25-7624-433C-AECE-F7FDD5A955A2}" type="datetimeFigureOut">
              <a:rPr lang="ru-RU" smtClean="0"/>
              <a:pPr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8B83-AF0C-4C4D-8715-C46DE8128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katysha20.ru/wp-content/uploads/2013/12/deti-igraut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 «Формирование основ безопасности жизнедеятельности у детей дошкольного</a:t>
            </a:r>
            <a:br>
              <a:rPr lang="ru-RU" dirty="0" smtClean="0"/>
            </a:br>
            <a:r>
              <a:rPr lang="en-US" dirty="0" smtClean="0"/>
              <a:t>                      </a:t>
            </a:r>
            <a:r>
              <a:rPr lang="ru-RU" dirty="0" smtClean="0"/>
              <a:t>возраста»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</a:t>
            </a:r>
            <a:r>
              <a:rPr lang="ru-RU" sz="8000" dirty="0" smtClean="0">
                <a:latin typeface="Comic Sans MS" pitchFamily="66" charset="0"/>
              </a:rPr>
              <a:t>Выполнила Гусева Н.С</a:t>
            </a:r>
            <a:r>
              <a:rPr lang="ru-RU" sz="6200" dirty="0" smtClean="0">
                <a:latin typeface="Comic Sans MS" pitchFamily="66" charset="0"/>
              </a:rPr>
              <a:t>.</a:t>
            </a:r>
            <a:endParaRPr lang="ru-RU" sz="6200" dirty="0">
              <a:latin typeface="Comic Sans MS" pitchFamily="66" charset="0"/>
            </a:endParaRPr>
          </a:p>
        </p:txBody>
      </p:sp>
      <p:pic>
        <p:nvPicPr>
          <p:cNvPr id="4" name="Picture 6" descr="D:\РАБОТА\2\М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97152"/>
            <a:ext cx="2682369" cy="1844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5" descr="C:\Users\Kolibri\Desktop\86491586_large_rebenok_na_kuh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88224" y="5013176"/>
            <a:ext cx="2220403" cy="1700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250" y="188641"/>
            <a:ext cx="7273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Comic Sans MS" pitchFamily="66" charset="0"/>
              </a:rPr>
              <a:t>Этапы организации воспитательно-образовательного процесса в ДОУ по формированию основ безопасного поведения в быту, социуме, природе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5616" y="1125538"/>
            <a:ext cx="7777559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Первый этап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-  это диагностика уточнение представлений детей о правилах поведения в быту, социуме, природе.,  есть ли у них личный опыт на который в дальнейшем может опереться воспитатель: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Второй этап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- это расширение первоначальных представлений детей, накопление новых знаний;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Третий эта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п- закрепление полученных знаний и формирование сознательного отношения к соблюдению правил безопасности в быту, социуме, природе;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Четвертый этап-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формирование у детей чувства ответственности и предпосылок готовности отвечать за свои поступки: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Пятый этап-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развитие у детей чувства контроля и самоконтроля, при  обучении правилам безопасности в быту, социуме, природе. Эти качества во многом помогают ребенку правильно ориентироваться в создавшейся ситуации.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400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Евгений\Downloads\торент\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320675"/>
            <a:ext cx="1297623" cy="12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Евгений\Downloads\торент\090572b36aa3feb7c6fda2210daa05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229200"/>
            <a:ext cx="9921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33375"/>
            <a:ext cx="8640068" cy="388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Планирование работы по формированию навыков безопасного поведения </a:t>
            </a: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в быту, социуме, природе</a:t>
            </a: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Планирование воспитательно-образовательной работы основывается на следующих </a:t>
            </a: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принципах:</a:t>
            </a:r>
            <a:endParaRPr lang="ru-RU" sz="1400" dirty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Развивающего образования, целью которого является развитие каждого ребенка.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      Комплексно-тематического построения образовательного процесса;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 Интеграции образовательных областей в соответствии с возрастными возможностями  и контингентом детей.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Единства воспитательных, развивающих и обучающих целей и задач образования воспитанников, в процессе реализации которых формируются знания, умения и навыки.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Соответствия планируемого содержания и формы организации детей возрастным и психолого-педагогическим основам дошкольной педагогики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3528" y="4221088"/>
            <a:ext cx="71294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В основе организации образовательного процесса  по разделу формирование основ безопасности в быту, социуме, природе находится программа 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«Формирование основ безопасности у дошкольников» (К.Ю.Белая)  разработанная по ФГОС. </a:t>
            </a:r>
            <a:endParaRPr lang="ru-RU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P_20160619_192737_1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653136"/>
            <a:ext cx="1296144" cy="20116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50" y="476250"/>
            <a:ext cx="7416800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/>
                </a:solidFill>
              </a:rPr>
              <a:t> </a:t>
            </a:r>
          </a:p>
          <a:p>
            <a:pPr>
              <a:defRPr/>
            </a:pP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В соответствии с программным содержанием в нашем ДОУ реализуются </a:t>
            </a:r>
            <a:r>
              <a:rPr lang="ru-RU" sz="2000" dirty="0" smtClean="0">
                <a:solidFill>
                  <a:schemeClr val="tx2"/>
                </a:solidFill>
                <a:latin typeface="Comic Sans MS" pitchFamily="66" charset="0"/>
              </a:rPr>
              <a:t>четыре основных направления программы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:</a:t>
            </a:r>
          </a:p>
          <a:p>
            <a:pPr>
              <a:defRPr/>
            </a:pPr>
            <a:endParaRPr lang="ru-RU" sz="14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Безопасность собственной жизни;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Бережем свое здоровье;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Безопасность на дорогах и улицах;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Безопасный отдых на природе;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defRPr/>
            </a:pPr>
            <a:endParaRPr lang="ru-RU" sz="1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Деятельность </a:t>
            </a: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особенно совместная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, является своего рода школой передачи социального опыта.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Не на словах, а на деле ребенок видит и понимает, какие опасности окружают его вокруг, какие правила и рекомендации необходимо выполнять. Ребенок учится сопереживанию, овладевает умением проявлять свое отношение и отражать это в поступках и на деле в разных опасных </a:t>
            </a:r>
          </a:p>
          <a:p>
            <a:pPr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ситуациях. Деятельность дает ребенку возможность быть самостоятельным в познании мира.</a:t>
            </a:r>
          </a:p>
          <a:p>
            <a:pPr>
              <a:defRPr/>
            </a:pP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47813" y="404813"/>
            <a:ext cx="72723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             </a:t>
            </a:r>
            <a:r>
              <a:rPr lang="ru-RU" sz="3200" dirty="0">
                <a:solidFill>
                  <a:schemeClr val="tx2"/>
                </a:solidFill>
                <a:latin typeface="Comic Sans MS" pitchFamily="66" charset="0"/>
              </a:rPr>
              <a:t>Виды деятельности детей дошкольного возраста</a:t>
            </a:r>
          </a:p>
        </p:txBody>
      </p:sp>
      <p:sp>
        <p:nvSpPr>
          <p:cNvPr id="3" name="Овал 2"/>
          <p:cNvSpPr/>
          <p:nvPr/>
        </p:nvSpPr>
        <p:spPr>
          <a:xfrm>
            <a:off x="2339752" y="1772816"/>
            <a:ext cx="3888432" cy="13464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0" y="4005064"/>
            <a:ext cx="1656184" cy="828672"/>
          </a:xfrm>
          <a:prstGeom prst="wedgeEllipseCallout">
            <a:avLst>
              <a:gd name="adj1" fmla="val 141514"/>
              <a:gd name="adj2" fmla="val -16444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игровая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755576" y="5805264"/>
            <a:ext cx="2059434" cy="740058"/>
          </a:xfrm>
          <a:prstGeom prst="wedgeEllipseCallout">
            <a:avLst>
              <a:gd name="adj1" fmla="val 92061"/>
              <a:gd name="adj2" fmla="val -40990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предметная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3131840" y="4509120"/>
            <a:ext cx="2808312" cy="612648"/>
          </a:xfrm>
          <a:prstGeom prst="wedgeEllipseCallout">
            <a:avLst>
              <a:gd name="adj1" fmla="val 986"/>
              <a:gd name="adj2" fmla="val -28063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продуктивная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5940152" y="5589240"/>
            <a:ext cx="2232248" cy="612648"/>
          </a:xfrm>
          <a:prstGeom prst="wedgeEllipseCallout">
            <a:avLst>
              <a:gd name="adj1" fmla="val -95986"/>
              <a:gd name="adj2" fmla="val -46835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трудовая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6948264" y="4005064"/>
            <a:ext cx="2088232" cy="792088"/>
          </a:xfrm>
          <a:prstGeom prst="wedgeEllipseCallout">
            <a:avLst>
              <a:gd name="adj1" fmla="val -137684"/>
              <a:gd name="adj2" fmla="val -17351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наблюдение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529" y="188640"/>
            <a:ext cx="58326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С формированием трудовых умений и навыков у ребенка уменьшается опасность пребывания в отсутствии взрослых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6632"/>
            <a:ext cx="2089656" cy="1567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2132856"/>
            <a:ext cx="8856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Продуктивная деятельность позволяет ребенку с помощью фантазии вжиться в мир взрослых.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536" y="3068960"/>
          <a:ext cx="3976953" cy="2983880"/>
        </p:xfrm>
        <a:graphic>
          <a:graphicData uri="http://schemas.openxmlformats.org/presentationml/2006/ole">
            <p:oleObj spid="_x0000_s1026" name="Картинка" r:id="rId4" imgW="9457143" imgH="7095238" progId="StaticMetafile">
              <p:embed/>
            </p:oleObj>
          </a:graphicData>
        </a:graphic>
      </p:graphicFrame>
      <p:pic>
        <p:nvPicPr>
          <p:cNvPr id="7" name="Рисунок 6" descr="DSCF42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068960"/>
            <a:ext cx="3360373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4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320479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Уголок безопасности в старшей группе.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941168"/>
            <a:ext cx="475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Литература по теме </a:t>
            </a:r>
            <a:b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«Пожарная безопасность</a:t>
            </a:r>
            <a:endParaRPr lang="ru-RU" dirty="0"/>
          </a:p>
        </p:txBody>
      </p:sp>
      <p:pic>
        <p:nvPicPr>
          <p:cNvPr id="6" name="Picture 4" descr="IMG_0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33722"/>
            <a:ext cx="4030910" cy="316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F4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908720"/>
            <a:ext cx="2640292" cy="2160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29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Итоговое занятие по теме «Безопасность на дорогах».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Рисунок 2" descr="DSCN6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21" y="1196752"/>
            <a:ext cx="3360373" cy="2520280"/>
          </a:xfrm>
          <a:prstGeom prst="rect">
            <a:avLst/>
          </a:prstGeom>
        </p:spPr>
      </p:pic>
      <p:pic>
        <p:nvPicPr>
          <p:cNvPr id="4" name="Рисунок 3" descr="DSCN6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005064"/>
            <a:ext cx="3323862" cy="2492896"/>
          </a:xfrm>
          <a:prstGeom prst="rect">
            <a:avLst/>
          </a:prstGeom>
        </p:spPr>
      </p:pic>
      <p:pic>
        <p:nvPicPr>
          <p:cNvPr id="5" name="Рисунок 4" descr="DSCN6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7456" y="1196752"/>
            <a:ext cx="3456384" cy="2592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5739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КВН по пожарной безопасности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" name="Рисунок 2" descr="IMG_31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1" y="1052736"/>
            <a:ext cx="3168352" cy="2376264"/>
          </a:xfrm>
          <a:prstGeom prst="rect">
            <a:avLst/>
          </a:prstGeom>
        </p:spPr>
      </p:pic>
      <p:pic>
        <p:nvPicPr>
          <p:cNvPr id="4" name="Рисунок 3" descr="IMG_31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980728"/>
            <a:ext cx="3539885" cy="2654914"/>
          </a:xfrm>
          <a:prstGeom prst="rect">
            <a:avLst/>
          </a:prstGeom>
        </p:spPr>
      </p:pic>
      <p:pic>
        <p:nvPicPr>
          <p:cNvPr id="5" name="Рисунок 4" descr="IMG_3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3474287" cy="2818482"/>
          </a:xfrm>
          <a:prstGeom prst="rect">
            <a:avLst/>
          </a:prstGeom>
        </p:spPr>
      </p:pic>
      <p:pic>
        <p:nvPicPr>
          <p:cNvPr id="6" name="Рисунок 5" descr="IMG_3142.JPG"/>
          <p:cNvPicPr>
            <a:picLocks noChangeAspect="1"/>
          </p:cNvPicPr>
          <p:nvPr/>
        </p:nvPicPr>
        <p:blipFill>
          <a:blip r:embed="rId5" cstate="print"/>
          <a:srcRect t="1515" b="1515"/>
          <a:stretch>
            <a:fillRect/>
          </a:stretch>
        </p:blipFill>
        <p:spPr>
          <a:xfrm>
            <a:off x="4788024" y="3693696"/>
            <a:ext cx="3851920" cy="28318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5959801" cy="502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2400" y="76200"/>
            <a:ext cx="76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Comic Sans MS" pitchFamily="66" charset="0"/>
              </a:rPr>
              <a:t>Формула безопасности гласит: предвидеть опасность; </a:t>
            </a:r>
          </a:p>
          <a:p>
            <a:r>
              <a:rPr lang="ru-RU" altLang="ru-RU" dirty="0">
                <a:latin typeface="Comic Sans MS" pitchFamily="66" charset="0"/>
              </a:rPr>
              <a:t>при возможности избегать; при необходимости действовать. </a:t>
            </a:r>
          </a:p>
          <a:p>
            <a:r>
              <a:rPr lang="ru-RU" altLang="ru-RU" dirty="0">
                <a:latin typeface="Comic Sans MS" pitchFamily="66" charset="0"/>
              </a:rPr>
              <a:t>Для детей эту формулу можно зарифмовать в стихах: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781800" y="1987550"/>
            <a:ext cx="2362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omic Sans MS" pitchFamily="66" charset="0"/>
              </a:rPr>
              <a:t>Безопасности формула есть:</a:t>
            </a:r>
          </a:p>
          <a:p>
            <a:pPr algn="ctr"/>
            <a:endParaRPr lang="ru-RU" altLang="ru-RU" dirty="0">
              <a:latin typeface="Comic Sans MS" pitchFamily="66" charset="0"/>
            </a:endParaRPr>
          </a:p>
          <a:p>
            <a:pPr algn="ctr"/>
            <a:r>
              <a:rPr lang="ru-RU" altLang="ru-RU" dirty="0">
                <a:latin typeface="Comic Sans MS" pitchFamily="66" charset="0"/>
              </a:rPr>
              <a:t> </a:t>
            </a:r>
            <a:r>
              <a:rPr lang="ru-RU" altLang="ru-RU" b="1" dirty="0">
                <a:latin typeface="Comic Sans MS" pitchFamily="66" charset="0"/>
              </a:rPr>
              <a:t>Надо видеть, предвидеть, учесть.</a:t>
            </a:r>
          </a:p>
          <a:p>
            <a:pPr algn="ctr"/>
            <a:r>
              <a:rPr lang="ru-RU" altLang="ru-RU" b="1" dirty="0">
                <a:latin typeface="Comic Sans MS" pitchFamily="66" charset="0"/>
              </a:rPr>
              <a:t> </a:t>
            </a:r>
          </a:p>
          <a:p>
            <a:pPr algn="ctr"/>
            <a:r>
              <a:rPr lang="ru-RU" altLang="ru-RU" b="1" dirty="0">
                <a:latin typeface="Comic Sans MS" pitchFamily="66" charset="0"/>
              </a:rPr>
              <a:t>Но возможно-</a:t>
            </a:r>
          </a:p>
          <a:p>
            <a:pPr algn="ctr"/>
            <a:r>
              <a:rPr lang="ru-RU" altLang="ru-RU" b="1" dirty="0">
                <a:latin typeface="Comic Sans MS" pitchFamily="66" charset="0"/>
              </a:rPr>
              <a:t> всё избежать.</a:t>
            </a:r>
          </a:p>
          <a:p>
            <a:pPr algn="ctr"/>
            <a:endParaRPr lang="ru-RU" altLang="ru-RU" b="1" dirty="0">
              <a:latin typeface="Comic Sans MS" pitchFamily="66" charset="0"/>
            </a:endParaRPr>
          </a:p>
          <a:p>
            <a:pPr algn="ctr"/>
            <a:r>
              <a:rPr lang="ru-RU" altLang="ru-RU" b="1" dirty="0">
                <a:latin typeface="Comic Sans MS" pitchFamily="66" charset="0"/>
              </a:rPr>
              <a:t> А где надо-</a:t>
            </a:r>
          </a:p>
          <a:p>
            <a:pPr algn="ctr"/>
            <a:r>
              <a:rPr lang="ru-RU" altLang="ru-RU" b="1" dirty="0">
                <a:latin typeface="Comic Sans MS" pitchFamily="66" charset="0"/>
              </a:rPr>
              <a:t> на помощь позвать</a:t>
            </a:r>
            <a:r>
              <a:rPr lang="ru-RU" altLang="ru-RU" b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62000" y="1295400"/>
            <a:ext cx="83058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У детей закрепились знания об общепринятых нормах поведения, в природе  в социуме , на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дорогах.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Дети узнали не только правила личной безопасности, но и смогли их сформулировать, объяснить необходимость осмотрительного отношения к опасным ситуациям.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Данная работа востребована детьми </a:t>
            </a:r>
            <a:r>
              <a:rPr lang="ru-RU" sz="2400" dirty="0" smtClean="0">
                <a:latin typeface="Comic Sans MS" pitchFamily="66" charset="0"/>
              </a:rPr>
              <a:t>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родителями.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95400" y="0"/>
            <a:ext cx="61569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rebuchet MS" pitchFamily="34" charset="0"/>
              </a:rPr>
              <a:t>Результаты проделанной работы:</a:t>
            </a:r>
          </a:p>
        </p:txBody>
      </p:sp>
      <p:pic>
        <p:nvPicPr>
          <p:cNvPr id="7" name="Picture 4" descr="C:\Users\Евгений\Downloads\торент\0017-018-Velosipedistam-ne-sleduet-ustraivat-gonki-na-proezzhej-chasti-i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424" y="1"/>
            <a:ext cx="125711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5364088" cy="189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latin typeface="Comic Sans MS" pitchFamily="66" charset="0"/>
              </a:rPr>
              <a:t>Проблема защиты от опасностей возникла одновременно с появлением человека на земле. Многие правила безопасности формулировались, когда люди пытались защититься от диких зверей и природных явлений…</a:t>
            </a:r>
          </a:p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813447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...со временем…изменились условия жизни человека, изменились и правила безопасности жизнедеятельности</a:t>
            </a:r>
            <a:r>
              <a:rPr lang="ru-RU" sz="2000" b="1" dirty="0" smtClean="0">
                <a:latin typeface="Comic Sans MS" pitchFamily="66" charset="0"/>
              </a:rPr>
              <a:t>…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013176"/>
            <a:ext cx="5616624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dirty="0" smtClean="0">
                <a:latin typeface="Comic Sans MS" pitchFamily="66" charset="0"/>
              </a:rPr>
              <a:t>…теперь они связаны с интенсивным движением транспорта на городских улицах, развитой сетью коммуникаций, большим скоплением людей, </a:t>
            </a:r>
            <a:r>
              <a:rPr lang="ru-RU" dirty="0" err="1" smtClean="0">
                <a:latin typeface="Comic Sans MS" pitchFamily="66" charset="0"/>
              </a:rPr>
              <a:t>обогащенностью</a:t>
            </a:r>
            <a:r>
              <a:rPr lang="ru-RU" dirty="0" smtClean="0">
                <a:latin typeface="Comic Sans MS" pitchFamily="66" charset="0"/>
              </a:rPr>
              <a:t> жилища людей техникой.</a:t>
            </a:r>
            <a:r>
              <a:rPr lang="ru-RU" b="1" dirty="0" smtClean="0">
                <a:latin typeface="Comic Sans MS" pitchFamily="66" charset="0"/>
              </a:rPr>
              <a:t> 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7" descr="C:\Users\Kolibri\Desktop\photos0-800x6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365104"/>
            <a:ext cx="2376264" cy="20964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C:\Users\Kolibri\Desktop\gogo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260648"/>
            <a:ext cx="3024337" cy="2294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5" descr="C:\Users\Kolibri\Desktop\Marine Dr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937917" cy="224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560840" cy="3898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Вывод</a:t>
            </a:r>
            <a:r>
              <a:rPr lang="ru-RU" sz="2800" dirty="0" smtClean="0">
                <a:solidFill>
                  <a:schemeClr val="tx2"/>
                </a:solidFill>
                <a:latin typeface="Comic Sans MS" pitchFamily="66" charset="0"/>
              </a:rPr>
              <a:t>: во время пути к достижению цели важно не навредить ребенку, а сделать так, что бы шел процесс его совершенствования. Только тогда наш труд будет не напрасен и принесет радость.</a:t>
            </a:r>
            <a:endParaRPr lang="ru-RU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032448" cy="163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latin typeface="Comic Sans MS" pitchFamily="66" charset="0"/>
              </a:rPr>
              <a:t>С первых лет жизни любознательность ребенка, его активность в вопросах познания окружающего, поощряемая взрослым, порой становится небезопасным для него….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06084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…что для взрослого не является проблемной ситуацией, для ребенка может стать таковой…</a:t>
            </a:r>
            <a:endParaRPr lang="ru-RU" dirty="0"/>
          </a:p>
        </p:txBody>
      </p:sp>
      <p:pic>
        <p:nvPicPr>
          <p:cNvPr id="4" name="Picture 2" descr="C:\Users\Kolibri\Desktop\0_29557_6c0a48c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9" y="3140968"/>
            <a:ext cx="4187958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212976"/>
            <a:ext cx="46805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Знания формируются в процессе воспитания, следовательно, обучение детей обеспечению безопасности их жизнедеятельности является </a:t>
            </a:r>
            <a:r>
              <a:rPr lang="ru-RU" sz="4400" dirty="0" smtClean="0">
                <a:latin typeface="Comic Sans MS" pitchFamily="66" charset="0"/>
              </a:rPr>
              <a:t>актуальной педагогической задачей.</a:t>
            </a:r>
            <a:r>
              <a:rPr lang="ru-RU" sz="4400" b="1" dirty="0" smtClean="0">
                <a:latin typeface="Comic Sans MS" pitchFamily="66" charset="0"/>
              </a:rPr>
              <a:t> </a:t>
            </a:r>
            <a:endParaRPr lang="ru-RU" sz="4400" b="1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5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Занятия по ОБЖ необходимы для формирования у детей сознательного и ответственного отношения к личной безопасности и безопасности окружающих, усвоения ими знаний и умений распознавать и оценивать опасные ситуации, определять способы защиты от них, и, в идеале оказывать само- и взаимопомощь.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2" descr="D:\РАБОТА\2\МО\_news_1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3861048"/>
            <a:ext cx="36004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0/984885/data/images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229600" cy="61722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3" y="332657"/>
            <a:ext cx="7848873" cy="63364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Работа с педагогическим коллективом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                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Задачи в работе с педагогами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 *повысить профессиональную компетенцию педагогов в вопросах организации и воспитания детей  по формированию основ безопасности жизнедеятельности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(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нормативно-правовая база, методическая литература и т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д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*создать систему мониторинга по формированию основ безопасности жизнедеятельности   для всех участников педагогического процесса (воспитатели, родители, воспитанники).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*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создать предметно развивающую среду по теме во всех возрастных группах.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Работа с родителями;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                                             Задачи в рабате с родителями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* знакомить родителей с работой ДОУ по формированию у детей  дошкольного возраста  основ  безопасности жизнедеятельности;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*повышать уровень знаний родителей по основам безопасности жизнедеятельности;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*воспитывать у родителей ответственность за сохранение здоровья, за безопасность  детей, их эмоциональное благополучие;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*создать особую форму общения между родителями и воспитателями:« Доверительно деловой контакт»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1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Работа с детьми.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                                              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Задачи в работе с детьми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*формировать у детей сознательное и ответственное отношение к личной безопасности и безопасности окружающих;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*расширять и систематизировать знания детей о правильном поведении при контактах с незнакомыми людьми;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*закрепить у детей знания о правилах поведения на улице, дороге, транспорте;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*развить основы экологической культуры ребенка  и становление у него ценного и бережного отношения к природе;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  *способствовать  эмоциональному и благополучному развитию ребёнка-дошкольника;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1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548680"/>
            <a:ext cx="8209607" cy="18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Значимость семейного воспитания состоит в том, что оно осуществляется постоянно, начиная с рождения ребёнка, и строится на основе близких эмоциональных контактов между родителями и детьми.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Необходимо направлять деятельность родителей в то русло, которое созвучно задачам и содержанию образовательной работы в ДОУ. Важно, чтобы родители осознали, что нельзя требовать от ребенка выполнения какого-либо правила поведения, если они сами не всегда ему следуют.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115888"/>
            <a:ext cx="7200900" cy="5762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       Работа с родителями воспитанников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780928"/>
            <a:ext cx="8352928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Цель работы с родителями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— объяснить актуальность, важность проблемы безопасности детей, повысить образовательный уровень родителей по данной проблеме, обозначить круг правил, с которыми необходимо знакомить прежде всего в семье. 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Первоочередная задача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– выработка единого подхода, единых педагогических требований к ребёнку по данному вопросу со стороны педагогов и родителей; 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Разработка  плана сотрудничества с семьей  по данной проблеме;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 Анкетирование, опросы: «Мой взгляд на безопасность», «Причины дорожно-транспортных происшествий» и др.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 Информация о  безопасности воспитанников выложена на сайте нашего дошкольного учреждения, родители знакомы с паспортом безопасности ДОУ, с пропускным режимом, с регистрацией  в журнале посетителей ДОУ, так же информированы о наличии охранной системы «Тревожной кнопки» и «Системой автоматической пожарной сигнализации».</a:t>
            </a:r>
          </a:p>
          <a:p>
            <a:pPr>
              <a:lnSpc>
                <a:spcPct val="150000"/>
              </a:lnSpc>
              <a:defRPr/>
            </a:pP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76375" y="333375"/>
            <a:ext cx="741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Работа с детьми по формированию основ безопасности жизнедеятельности.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91680" y="1125538"/>
            <a:ext cx="712847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Главная цель работы-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формирование у детей  основ безопасного поведения в быту, социуме, природе.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Она реализуется путем решения нескольких </a:t>
            </a: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задач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:</a:t>
            </a:r>
          </a:p>
          <a:p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88" y="2079625"/>
            <a:ext cx="8856662" cy="45089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Усвоение дошкольниками первоначальных знаний о правилах поведения в быту, социуме, природе;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Формирование у детей качественно новых двигательных навыков и бдительного восприятия окружающей обстановки.;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 Развитие у детей способности к предвидению возможной опасности в конкретной меняющейся ситуации и построению адекватного безопасного поведения;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Воспитание навыков безопасного поведения осуществляется на основе желания ребенка познавать окружающий мир, используя его любознательность, наглядно-образное мышление и непосредственность восприятия.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Работа по воспитанию навыков безопасного поведения в быту, социуме, природе ведется в нашем ДОУ в системе постоянно. Она входит логическим элементов во все  виды детской деятельности для того, чтобы полученные «теоретические» знания ребенок пропускал, через продуктивную деятельность и затем реализовал в играх и повседневной жизни за пределами детского сада.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Евгений\Downloads\торент\img_0d244a43fc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1367706" cy="179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47813" y="333375"/>
            <a:ext cx="720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Формы, методы и средства ознакомления детей с правилами безопасного 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поведения.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980727"/>
            <a:ext cx="8497069" cy="16004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Особую роль в формировании у детей правил безопасного поведения в быту, социуме, природе имеют современные </a:t>
            </a:r>
            <a:r>
              <a:rPr lang="ru-RU" sz="1400" b="1" dirty="0" smtClean="0">
                <a:solidFill>
                  <a:schemeClr val="tx2"/>
                </a:solidFill>
                <a:latin typeface="Comic Sans MS" pitchFamily="66" charset="0"/>
              </a:rPr>
              <a:t>средства </a:t>
            </a: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 ИКТ( информационно-коммуникативные технологии) с их помощью воспитатели осуществляют инновационные подходы в данном направлении и комплексно решают поставленные задачи: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Воспитательные,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Развивающие.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2"/>
                </a:solidFill>
                <a:latin typeface="Comic Sans MS" pitchFamily="66" charset="0"/>
              </a:rPr>
              <a:t>Обучающие.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2780928"/>
            <a:ext cx="82819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Не мало важное значение имеют и </a:t>
            </a: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условия</a:t>
            </a: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 для ознакомления детей с  основами безопасности жизнедеятельности: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Микроклимат в ДОУ;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Пространственно-предметное окружение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Игровая среда.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4005064"/>
            <a:ext cx="64087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/>
                </a:solidFill>
                <a:latin typeface="Comic Sans MS" pitchFamily="66" charset="0"/>
              </a:rPr>
              <a:t>Формы организации  деятельности детей дошкольного возраста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Организованная деятельность детей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Совместную деятельность взрослых и детей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2"/>
                </a:solidFill>
                <a:latin typeface="Comic Sans MS" pitchFamily="66" charset="0"/>
              </a:rPr>
              <a:t>Свободная самостоятельная деятельность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28438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562100" y="315913"/>
            <a:ext cx="7343775" cy="11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Методы используемые для ознакомления с основами безопасности жизнедеятельности: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975" y="1125538"/>
            <a:ext cx="403225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43213" y="1285875"/>
            <a:ext cx="3097212" cy="368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             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</a:rPr>
              <a:t>МЕТОДЫ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>
            <a:off x="539552" y="3429000"/>
            <a:ext cx="1872208" cy="792088"/>
          </a:xfrm>
          <a:prstGeom prst="wedgeRoundRectCallout">
            <a:avLst>
              <a:gd name="adj1" fmla="val -71242"/>
              <a:gd name="adj2" fmla="val 25397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0800000">
            <a:off x="2124075" y="4441825"/>
            <a:ext cx="1943100" cy="931863"/>
          </a:xfrm>
          <a:prstGeom prst="wedgeRoundRectCallout">
            <a:avLst>
              <a:gd name="adj1" fmla="val -43348"/>
              <a:gd name="adj2" fmla="val 3260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rot="10800000">
            <a:off x="5076825" y="4760913"/>
            <a:ext cx="1828800" cy="971550"/>
          </a:xfrm>
          <a:prstGeom prst="wedgeRoundRectCallout">
            <a:avLst>
              <a:gd name="adj1" fmla="val 89181"/>
              <a:gd name="adj2" fmla="val 3516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0800000">
            <a:off x="6781800" y="2997200"/>
            <a:ext cx="1822450" cy="863600"/>
          </a:xfrm>
          <a:prstGeom prst="wedgeRoundRectCallout">
            <a:avLst>
              <a:gd name="adj1" fmla="val 126392"/>
              <a:gd name="adj2" fmla="val 1855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611560" y="3573016"/>
            <a:ext cx="1728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Практические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2339975" y="4716463"/>
            <a:ext cx="1474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Наглядные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5292725" y="5084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Игровые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6905625" y="3141663"/>
            <a:ext cx="1411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Словесные</a:t>
            </a:r>
          </a:p>
        </p:txBody>
      </p:sp>
      <p:pic>
        <p:nvPicPr>
          <p:cNvPr id="16" name="Рисунок 3" descr="deti igra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7481" y="4400550"/>
            <a:ext cx="1911732" cy="18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Евгений\Downloads\торент\008-185443-300x22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707904" y="5517912"/>
            <a:ext cx="1163638" cy="10795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" name="Picture 7" descr="C:\Users\Евгений\Downloads\торент\12708047251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1" y="4557713"/>
            <a:ext cx="16241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1115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Picture (Metafile)</vt:lpstr>
      <vt:lpstr>Презентация на тему «Формирование основ безопасности жизнедеятельности у детей дошкольного                      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«Формирование основ безопасности жизнедеятельности у детей дошкольного                       возраста»</dc:title>
  <dc:creator>Наташа гусева</dc:creator>
  <cp:lastModifiedBy>Наташа гусева</cp:lastModifiedBy>
  <cp:revision>38</cp:revision>
  <dcterms:created xsi:type="dcterms:W3CDTF">2016-06-18T16:38:47Z</dcterms:created>
  <dcterms:modified xsi:type="dcterms:W3CDTF">2016-06-19T18:04:17Z</dcterms:modified>
</cp:coreProperties>
</file>