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1" r:id="rId15"/>
    <p:sldId id="272" r:id="rId16"/>
    <p:sldId id="270" r:id="rId17"/>
    <p:sldId id="268" r:id="rId18"/>
    <p:sldId id="273" r:id="rId19"/>
    <p:sldId id="274" r:id="rId20"/>
    <p:sldId id="276" r:id="rId21"/>
    <p:sldId id="277" r:id="rId22"/>
    <p:sldId id="275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12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Анализ работы</a:t>
            </a:r>
            <a:r>
              <a:rPr lang="ru-RU" b="0" baseline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до знакомства с ментальной арифметикой</a:t>
            </a:r>
            <a:endParaRPr lang="ru-RU" b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"В."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"НВ."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"Т.и О. М."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dLbls>
          <c:showVal val="1"/>
        </c:dLbls>
        <c:gapWidth val="219"/>
        <c:overlap val="-27"/>
        <c:axId val="55784576"/>
        <c:axId val="55786112"/>
      </c:barChart>
      <c:catAx>
        <c:axId val="5578457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5786112"/>
        <c:crosses val="autoZero"/>
        <c:auto val="1"/>
        <c:lblAlgn val="ctr"/>
        <c:lblOffset val="100"/>
      </c:catAx>
      <c:valAx>
        <c:axId val="55786112"/>
        <c:scaling>
          <c:orientation val="minMax"/>
          <c:max val="23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55784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solidFill>
      <a:schemeClr val="tx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Анализ</a:t>
            </a:r>
            <a:r>
              <a:rPr lang="ru-RU" baseline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работы после применения приемов ментальной арифметики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"В."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"НВ."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"Т. и О.М."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dLbls>
          <c:showVal val="1"/>
        </c:dLbls>
        <c:gapWidth val="219"/>
        <c:overlap val="-27"/>
        <c:axId val="84108800"/>
        <c:axId val="84110336"/>
      </c:barChart>
      <c:catAx>
        <c:axId val="8410880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110336"/>
        <c:crosses val="autoZero"/>
        <c:auto val="1"/>
        <c:lblAlgn val="ctr"/>
        <c:lblOffset val="100"/>
      </c:catAx>
      <c:valAx>
        <c:axId val="84110336"/>
        <c:scaling>
          <c:orientation val="minMax"/>
          <c:max val="23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84108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solidFill>
      <a:schemeClr val="tx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6D0CC-0677-4656-9AF6-8F8A62722566}" type="datetimeFigureOut">
              <a:rPr lang="ru-RU"/>
              <a:pPr>
                <a:defRPr/>
              </a:pPr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0578A-7F82-4FAB-8914-FCFA7C69B6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20BB1-290E-49DF-A204-BC1E1E5782A8}" type="datetimeFigureOut">
              <a:rPr lang="ru-RU"/>
              <a:pPr>
                <a:defRPr/>
              </a:pPr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0B501-783E-47C0-BE77-E33BC1D6F9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CC63F-DB7A-4311-9E5B-A95BD756D640}" type="datetimeFigureOut">
              <a:rPr lang="ru-RU"/>
              <a:pPr>
                <a:defRPr/>
              </a:pPr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3E77E-1908-419B-8636-57CDA21C63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60A47-6470-4A1F-8D48-FB60E5630ED9}" type="datetimeFigureOut">
              <a:rPr lang="ru-RU"/>
              <a:pPr>
                <a:defRPr/>
              </a:pPr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C8ED0A-45B5-4F50-BF4B-9A510F3A69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4432B-825D-4F3B-AB8E-974650866BFF}" type="datetimeFigureOut">
              <a:rPr lang="ru-RU"/>
              <a:pPr>
                <a:defRPr/>
              </a:pPr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81EA6C-EBBA-44E7-B08D-D2B61BF000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E649B-CAEE-481E-86BB-D0786FC947D5}" type="datetimeFigureOut">
              <a:rPr lang="ru-RU"/>
              <a:pPr>
                <a:defRPr/>
              </a:pPr>
              <a:t>31.01.2018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148A2-D4ED-4DE4-A760-F35E0316D8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9098A7-6769-4106-AE05-D7A9E74A4048}" type="datetimeFigureOut">
              <a:rPr lang="ru-RU"/>
              <a:pPr>
                <a:defRPr/>
              </a:pPr>
              <a:t>31.01.2018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36AE7-A38E-4854-AD45-C144BB86FC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C717E-E3FD-4AF1-9B21-6373AE0A8B0A}" type="datetimeFigureOut">
              <a:rPr lang="ru-RU"/>
              <a:pPr>
                <a:defRPr/>
              </a:pPr>
              <a:t>31.01.2018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63424-CDDF-45EC-B55E-D03A8C248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AD88D-8550-4442-A8CF-3419D3EFC480}" type="datetimeFigureOut">
              <a:rPr lang="ru-RU"/>
              <a:pPr>
                <a:defRPr/>
              </a:pPr>
              <a:t>31.01.2018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D36ED-E161-4372-A576-C8E4D8A914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A0D2-5199-4205-B3D1-45B51112C7F4}" type="datetimeFigureOut">
              <a:rPr lang="ru-RU"/>
              <a:pPr>
                <a:defRPr/>
              </a:pPr>
              <a:t>31.01.2018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12AADE-83C5-494B-916B-D3217D0273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E9479-6919-43A1-94AD-952BDBB573A2}" type="datetimeFigureOut">
              <a:rPr lang="ru-RU"/>
              <a:pPr>
                <a:defRPr/>
              </a:pPr>
              <a:t>31.01.2018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293A7-87E9-4D34-8111-3A4A48D1B9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E69CFDA-A66A-4E56-BAC9-864EE9541362}" type="datetimeFigureOut">
              <a:rPr lang="ru-RU"/>
              <a:pPr>
                <a:defRPr/>
              </a:pPr>
              <a:t>31.01.2018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3C2A092-1522-46D4-9D1A-61034546DB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bakusy-sorobany.ru/09-kupit.ht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260648"/>
            <a:ext cx="60486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общеобразовательное учреждение Детский сад №33 «Родничок» городского округа город Октябрьский Республики Башкортостан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15816" y="2996952"/>
            <a:ext cx="583264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>
              <a:defRPr/>
            </a:pPr>
            <a:r>
              <a:rPr lang="ru-RU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«Ментальная арифметика-тренировка для ума»»</a:t>
            </a:r>
            <a:endParaRPr lang="ru-RU" sz="2400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28184" y="4797152"/>
            <a:ext cx="266429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Выполнила:</a:t>
            </a:r>
          </a:p>
          <a:p>
            <a:pPr algn="r"/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Воспитатель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algn="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Первой квалификационной категории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r"/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Арсланова А.Н.</a:t>
            </a:r>
          </a:p>
          <a:p>
            <a:pPr algn="r" eaLnBrk="0" hangingPunct="0"/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C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</a:t>
            </a:r>
            <a:endParaRPr lang="ru-RU" dirty="0">
              <a:solidFill>
                <a:srgbClr val="CC0000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63888" y="6381328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г. Октябрьский, 2017 г.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64688" cy="850106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Ментальная арифметика-это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764704"/>
            <a:ext cx="849694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C00000"/>
                </a:solidFill>
                <a:latin typeface="+mn-lt"/>
                <a:ea typeface="Times New Roman" pitchFamily="18" charset="0"/>
                <a:cs typeface="Arial" pitchFamily="34" charset="0"/>
              </a:rPr>
              <a:t>уникальная методика гармоничного развития умственных и творческих способностей, которая содействует более полному раскрытию интеллектуального и творческого потенциала ребенка.</a:t>
            </a:r>
          </a:p>
          <a:p>
            <a:pPr lvl="0" eaLnBrk="0" hangingPunct="0"/>
            <a:r>
              <a:rPr lang="ru-RU" dirty="0">
                <a:solidFill>
                  <a:srgbClr val="C00000"/>
                </a:solidFill>
                <a:latin typeface="+mn-lt"/>
                <a:ea typeface="Times New Roman" pitchFamily="18" charset="0"/>
                <a:cs typeface="Arial" pitchFamily="34" charset="0"/>
              </a:rPr>
              <a:t>Согласно исследованию, современных ученых, изучение нового стимулирует работу головного мозга. Чем больше мы тренируем свой мозг, тем активнее работают нейронные связи между правым и левым полушариями. И тогда то, что прежде казалось трудным или даже невозможным, становится простым и понятным.</a:t>
            </a:r>
          </a:p>
          <a:p>
            <a:pPr lvl="0" eaLnBrk="0" hangingPunct="0"/>
            <a:r>
              <a:rPr lang="ru-RU" dirty="0">
                <a:solidFill>
                  <a:srgbClr val="C00000"/>
                </a:solidFill>
                <a:latin typeface="+mn-lt"/>
                <a:ea typeface="Times New Roman" pitchFamily="18" charset="0"/>
                <a:cs typeface="Arial" pitchFamily="34" charset="0"/>
              </a:rPr>
              <a:t>Наиболее интенсивное развитие головного мозга происходит у детей от 4 до 12 лет. Навыки, приобретенные в этом возрасте, быстро и легко усваиваются и сохраняются на долгие годы. Именно поэтому они могут оказать значительное влияние на успешное будущее вашего ребенка.</a:t>
            </a:r>
          </a:p>
          <a:p>
            <a:pPr lvl="0" eaLnBrk="0" hangingPunct="0"/>
            <a:r>
              <a:rPr lang="ru-RU" dirty="0">
                <a:solidFill>
                  <a:srgbClr val="C00000"/>
                </a:solidFill>
                <a:latin typeface="+mn-lt"/>
                <a:ea typeface="Times New Roman" pitchFamily="18" charset="0"/>
                <a:cs typeface="Arial" pitchFamily="34" charset="0"/>
              </a:rPr>
              <a:t>На начальных этапах занятий ментальной арифметикой используется </a:t>
            </a:r>
            <a:r>
              <a:rPr lang="ru-RU" b="1" dirty="0" err="1">
                <a:solidFill>
                  <a:srgbClr val="C00000"/>
                </a:solidFill>
                <a:latin typeface="+mn-lt"/>
                <a:ea typeface="Times New Roman" pitchFamily="18" charset="0"/>
                <a:cs typeface="Arial" pitchFamily="34" charset="0"/>
              </a:rPr>
              <a:t>абакус</a:t>
            </a:r>
            <a:r>
              <a:rPr lang="ru-RU" dirty="0">
                <a:solidFill>
                  <a:srgbClr val="C00000"/>
                </a:solidFill>
                <a:latin typeface="+mn-lt"/>
                <a:ea typeface="Times New Roman" pitchFamily="18" charset="0"/>
                <a:cs typeface="Arial" pitchFamily="34" charset="0"/>
              </a:rPr>
              <a:t> (счеты). В дальнейшем дети производят вычисления в уме, создавая мысленный образ </a:t>
            </a:r>
            <a:r>
              <a:rPr lang="ru-RU" dirty="0" err="1">
                <a:solidFill>
                  <a:srgbClr val="C00000"/>
                </a:solidFill>
                <a:latin typeface="+mn-lt"/>
                <a:ea typeface="Times New Roman" pitchFamily="18" charset="0"/>
                <a:cs typeface="Arial" pitchFamily="34" charset="0"/>
              </a:rPr>
              <a:t>абакуса</a:t>
            </a:r>
            <a:r>
              <a:rPr lang="ru-RU" dirty="0">
                <a:solidFill>
                  <a:srgbClr val="C00000"/>
                </a:solidFill>
                <a:latin typeface="+mn-lt"/>
                <a:ea typeface="Times New Roman" pitchFamily="18" charset="0"/>
                <a:cs typeface="Arial" pitchFamily="34" charset="0"/>
              </a:rPr>
              <a:t>.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 Работа на </a:t>
            </a:r>
            <a:r>
              <a:rPr lang="ru-RU" dirty="0" err="1">
                <a:solidFill>
                  <a:srgbClr val="C00000"/>
                </a:solidFill>
                <a:latin typeface="+mn-lt"/>
              </a:rPr>
              <a:t>абакусе</a:t>
            </a:r>
            <a:r>
              <a:rPr lang="ru-RU" dirty="0">
                <a:solidFill>
                  <a:srgbClr val="C00000"/>
                </a:solidFill>
                <a:latin typeface="+mn-lt"/>
              </a:rPr>
              <a:t> развивает мелкую моторику пальцев, которые в свою очередь связанны с уровнем интеллекта. Любой взрослый может развить способности, но фундамент закладывается именно до 12-13 лет. Занятия по технологии «Ментальная арифметика» строятся в доступной и интересной для дошкольников форме, с постоянной сменой видов деятельности.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04664"/>
            <a:ext cx="842493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«Ментальная арифметика» для дошкольников — это хорошее начало образования малыша. Ребенок воспринимает </a:t>
            </a:r>
            <a:r>
              <a:rPr lang="ru-RU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абакус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как игрушку. В этом возрасте у детей преобладает наглядно-образное мышление, </a:t>
            </a:r>
            <a:r>
              <a:rPr lang="ru-RU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абакус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является идеальным инструментом для его развития. Он позволяет показать ребенку наглядно, в чем смысл сложения и вычитания. Ребенок учится, играя со счетами.</a:t>
            </a:r>
            <a:b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Поэтому необходимо развивать своих детей, в том числе этой уникальной программой ментальная арифметика. Навыки, которые развиваются, благодаря ментальной арифметике необходимы для ребенка, так как они сделают его жизнь счастливее, удовлетвореннее и успешнее.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Освоение ментальной арифметики способствует следующему: активизации зрительной и слуховой памяти; умению концентрации внимания; совершенствованию смекалки и интуиции; </a:t>
            </a:r>
            <a:r>
              <a:rPr lang="ru-RU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креативному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мышлению; проявлению уверенности в себе и самостоятельности; быстрому освоению иностранных языков; реализации способностей в будущем. </a:t>
            </a:r>
            <a:endParaRPr lang="ru-RU" dirty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64688" cy="850106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Ход занятий</a:t>
            </a:r>
            <a:br>
              <a:rPr lang="ru-RU" sz="24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Знакомство с ментальной арифметикой</a:t>
            </a:r>
            <a:r>
              <a:rPr lang="ru-RU" sz="24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268760"/>
            <a:ext cx="28083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Свою работу я начала с того, что познакомила своих ребят с понятием  «Ментальная арифметика». На допустимом детям языке я им рассказала, что такое ментальная арифметика, что их ждут увлекательные, интересные занятия, какой их ждет результат.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17-11-21_16-12-4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1700808"/>
            <a:ext cx="39604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7QuFWR7Vz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4985792"/>
            <a:ext cx="1296144" cy="1323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64688" cy="850106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Тренировка пальчиков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908720"/>
            <a:ext cx="83529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Прежде чем познакомимся поближе с </a:t>
            </a:r>
            <a:r>
              <a:rPr lang="ru-RU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абакусом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мы тренируем свои пальчики, используя пальчиковую гимнастику, такую как «Петушок», «Пространственное рисование». Эти пальчиковые упражнения не только развивает мелкую моторику рук, но и полезны для координаций движений детей.</a:t>
            </a:r>
          </a:p>
          <a:p>
            <a:pPr algn="ctr"/>
            <a:endParaRPr lang="ru-RU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8" name="Рисунок 7" descr="2017-11-21_16-17-3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2372884"/>
            <a:ext cx="3744416" cy="3432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64688" cy="850106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Игра «</a:t>
            </a:r>
            <a:r>
              <a:rPr lang="ru-RU" sz="2800" b="1" dirty="0" err="1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Абакус</a:t>
            </a: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51520" y="917470"/>
            <a:ext cx="388843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Чтобы познакомить моих детей с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абакусом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 приемами работы на нем, я рассказала им сказку про двух братьев. Про старшего и младшего. Сначала сожмите ручки в кулачки, а затем покажите большие пальчики и указательные. Большой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пальчик-старший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толстенький, но сильный. Второй высокий, стройный, но очень слабый. Старший брат очень любит гулять. Он всегда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убегает,но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берет с собой бусинки(косточки), а младший брат послушный и хочет, чтобы бусинки(косточки) были всегда в домиках и возвращает их домой. Большим пальцем поднимаем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косточку,а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указательным опускаем. Мы с ними подружились.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017-11-21_16-21-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916832"/>
            <a:ext cx="3586552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64688" cy="850106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Занятие с рабочими тетрадями</a:t>
            </a:r>
            <a:endParaRPr lang="ru-RU" sz="28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539552" y="1069489"/>
            <a:ext cx="79928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Далее продолжаем гармонично развивать умственные способности и в этом нам помогут занятия по рабочим тетрадям. Благодаря работы в тетрадях дети знакомятся с первым столбиком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абакуса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где живут единички, далее мы с детьми пишем цифры от 1 до 4.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17-11-21_16-24-5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2564904"/>
            <a:ext cx="3312367" cy="2622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2017-11-21_16-25-5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2420888"/>
            <a:ext cx="3024336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64688" cy="850106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Разминка «Маленький гений»</a:t>
            </a:r>
            <a:endParaRPr lang="ru-RU" sz="28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 rot="10800000" flipV="1">
            <a:off x="467540" y="1122101"/>
            <a:ext cx="48245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Мы немножко подустали, проведем разминку под названием  «Маленький гений» Мы с ней хорошо справляемся, и у нас  все получается. Нам она очень нравится!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17-11-21_16-29-2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2636912"/>
            <a:ext cx="4303732" cy="2762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082447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356992"/>
            <a:ext cx="2736304" cy="2506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64688" cy="850106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</a:t>
            </a:r>
            <a:r>
              <a:rPr lang="ru-RU" sz="2800" b="1" dirty="0" err="1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Флеш-карты</a:t>
            </a:r>
            <a:endParaRPr lang="ru-RU" sz="28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23528" y="1249533"/>
            <a:ext cx="309634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Ну что же мы немножко отдохнули, продолжаем. Сейчас нас ждет серьёзная работа: восприятие реально существующего количества, которое на письме принято обозначать с помощью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Флеш-карта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Как здорово у нас, получается учиться считать!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017-11-21_16-27-3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594806"/>
            <a:ext cx="4032448" cy="3322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64688" cy="850106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Расслабляющая гимнастика</a:t>
            </a:r>
            <a:endParaRPr lang="ru-RU" sz="28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1907704" y="944383"/>
            <a:ext cx="568863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 конец мы устали и решили расслабить мозг, выполняя специальные упражнения. Какие мы молодцы!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17-11-21_16-33-5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2132856"/>
            <a:ext cx="3888432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64688" cy="850106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Маленькие гений</a:t>
            </a:r>
            <a:endParaRPr lang="ru-RU" sz="28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267744" y="1035892"/>
            <a:ext cx="504056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 ведь мы со всеми заданиями справились, и нас похвалили:</a:t>
            </a: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Какие мы замечательные»!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этом мы не остановимся, а будем маленькими шажочками идти дальше, открывать, познавать новое в своих начинаниях. Главное есть желание, интерес, горящие глазки. Я уверена, мы добьемся своих целей. И станем маленькими гениями!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017-11-21_16-28-3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284984"/>
            <a:ext cx="3744416" cy="2703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64688" cy="850106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Паспорт проекта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7217034"/>
              </p:ext>
            </p:extLst>
          </p:nvPr>
        </p:nvGraphicFramePr>
        <p:xfrm>
          <a:off x="395536" y="836712"/>
          <a:ext cx="8424936" cy="519577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42124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124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2324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Структура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>
                          <a:latin typeface="Times New Roman" pitchFamily="18" charset="0"/>
                          <a:cs typeface="Times New Roman" pitchFamily="18" charset="0"/>
                        </a:rPr>
                        <a:t>Содержание</a:t>
                      </a:r>
                      <a:endParaRPr lang="ru-RU" sz="240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3244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«Ментальная</a:t>
                      </a:r>
                      <a:r>
                        <a:rPr lang="ru-RU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арифметика-тренировка для ума</a:t>
                      </a:r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38785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Автор проекта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Арсланова </a:t>
                      </a:r>
                      <a:r>
                        <a:rPr lang="ru-RU" dirty="0" err="1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Альфия</a:t>
                      </a:r>
                      <a:r>
                        <a:rPr lang="ru-RU" baseline="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baseline="0" dirty="0" err="1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Назиповна</a:t>
                      </a:r>
                      <a:endParaRPr lang="ru-RU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56019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Место проведения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Муниципальное бюджетное дошкольное общеобразовательное учреждение Детский</a:t>
                      </a:r>
                      <a:r>
                        <a:rPr kumimoji="0" lang="ru-RU" sz="1800" kern="1200" baseline="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сад №33 «Родничок</a:t>
                      </a:r>
                      <a:r>
                        <a:rPr kumimoji="0" lang="ru-RU" sz="1800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городского округа город Октябрьский Республики Башкортостан</a:t>
                      </a:r>
                      <a:endParaRPr lang="ru-RU" i="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7151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Особенности проекта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характеру продукта: познавательно- исследовательский                                          По продолжительности долгосрочный </a:t>
                      </a:r>
                      <a:endParaRPr lang="ru-RU" i="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23244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E2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E2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64688" cy="850106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Планируемые</a:t>
            </a:r>
            <a:r>
              <a:rPr lang="en-US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800" b="1" dirty="0" smtClean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полученные результаты</a:t>
            </a:r>
            <a:endParaRPr lang="ru-RU" sz="2800" b="1" dirty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3" y="836712"/>
            <a:ext cx="7488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начало проекта диагностика воспитанников целевой группы показала следующие результаты: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Где «В.»-воображение;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«НВ.»- невнимательность;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«Т. и О. М»-творческое и образное мышление.</a:t>
            </a:r>
          </a:p>
          <a:p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611560" y="2420888"/>
          <a:ext cx="5184576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332656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ходе реализации проекта эти показатели изменились в лучшую сторону:</a:t>
            </a:r>
          </a:p>
          <a:p>
            <a:endParaRPr lang="ru-RU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547664" y="908720"/>
          <a:ext cx="5479504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39552" y="4581128"/>
            <a:ext cx="51845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Поэтому, мы можем говорить, что даже за небольшой отрезок времени регулярные занятия ментальной арифметикой дали положительные результаты.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7704" y="2276872"/>
            <a:ext cx="5472608" cy="1512168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ru-RU" sz="4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СПАСИБО ЗА ВНИМАНИЕ!</a:t>
            </a:r>
            <a:endParaRPr lang="ru-RU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620490906"/>
              </p:ext>
            </p:extLst>
          </p:nvPr>
        </p:nvGraphicFramePr>
        <p:xfrm>
          <a:off x="251520" y="188640"/>
          <a:ext cx="8712968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4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5648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793824"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800" b="0" i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Обучающая: Способствовать формированию представления о новом инновационном технологии</a:t>
                      </a:r>
                      <a:r>
                        <a:rPr lang="ru-RU" sz="1800" b="0" i="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«Ментальная арифметика»</a:t>
                      </a:r>
                      <a:r>
                        <a:rPr lang="ru-RU" sz="1800" b="0" i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endParaRPr lang="ru-RU" sz="1800" b="0" i="0" dirty="0">
                        <a:solidFill>
                          <a:srgbClr val="CC000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800" b="0" i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Развивающая: </a:t>
                      </a:r>
                    </a:p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800" b="0" i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Развивает:</a:t>
                      </a:r>
                    </a:p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800" b="0" i="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концентрацию внимания;</a:t>
                      </a:r>
                    </a:p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800" b="0" i="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фотографическую память;</a:t>
                      </a:r>
                    </a:p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800" b="0" i="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творческое и образное мышление;</a:t>
                      </a:r>
                    </a:p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800" b="0" i="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слух и наблюдательность;</a:t>
                      </a:r>
                    </a:p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800" b="0" i="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логику;</a:t>
                      </a:r>
                    </a:p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800" b="0" i="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воображение;</a:t>
                      </a:r>
                    </a:p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800" b="0" i="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аналитическое мышление.</a:t>
                      </a:r>
                    </a:p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endParaRPr lang="ru-RU" sz="1800" b="0" i="0" dirty="0">
                        <a:solidFill>
                          <a:srgbClr val="CC0000"/>
                        </a:solidFill>
                        <a:latin typeface="Times New Roman" pitchFamily="18" charset="0"/>
                        <a:ea typeface="Times New Roman" pitchFamily="18" charset="0"/>
                        <a:cs typeface="Times New Roman" pitchFamily="18" charset="0"/>
                      </a:endParaRPr>
                    </a:p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800" b="0" i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Воспитывающая: </a:t>
                      </a:r>
                    </a:p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800" b="0" i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Воспитывать у детей:</a:t>
                      </a:r>
                    </a:p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800" b="0" i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 умение работать в коллективе;</a:t>
                      </a:r>
                    </a:p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800" b="0" i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умение себя оценивать;</a:t>
                      </a:r>
                    </a:p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800" b="0" i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самостоятельность;</a:t>
                      </a:r>
                    </a:p>
                    <a:p>
                      <a:pPr algn="l" eaLnBrk="0" hangingPunct="0">
                        <a:buFontTx/>
                        <a:buChar char="•"/>
                        <a:tabLst>
                          <a:tab pos="457200" algn="l"/>
                        </a:tabLst>
                      </a:pPr>
                      <a:r>
                        <a:rPr lang="ru-RU" sz="1800" b="0" i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Times New Roman" pitchFamily="18" charset="0"/>
                          <a:cs typeface="Times New Roman" pitchFamily="18" charset="0"/>
                        </a:rPr>
                        <a:t>инициативность.</a:t>
                      </a:r>
                    </a:p>
                    <a:p>
                      <a:endParaRPr lang="ru-RU" b="0" i="0" dirty="0">
                        <a:solidFill>
                          <a:srgbClr val="CC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260648"/>
          <a:ext cx="864096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204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096344"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Задачи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800" b="0" kern="120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непрерывное</a:t>
                      </a:r>
                      <a:r>
                        <a:rPr kumimoji="0" lang="ru-RU" sz="1800" b="0" kern="120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развитие способностей памяти;</a:t>
                      </a:r>
                      <a:r>
                        <a:rPr kumimoji="0" lang="ru-RU" sz="1800" b="0" kern="120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/>
                      </a:r>
                      <a:br>
                        <a:rPr kumimoji="0" lang="ru-RU" sz="1800" b="0" kern="120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800" b="0" kern="120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развивать творческое мышление;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kumimoji="0" lang="ru-RU" sz="1800" b="0" kern="120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внимательность и наблюдательность;</a:t>
                      </a:r>
                      <a:r>
                        <a:rPr kumimoji="0" lang="ru-RU" sz="1800" b="0" kern="120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/>
                      </a:r>
                      <a:br>
                        <a:rPr kumimoji="0" lang="ru-RU" sz="1800" b="0" kern="120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800" b="0" kern="120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развивать моторику рук, усидчивость;</a:t>
                      </a:r>
                      <a:br>
                        <a:rPr kumimoji="0" lang="ru-RU" sz="1800" b="0" kern="120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800" b="0" kern="120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воспитывать аккуратность при выполнении работ;</a:t>
                      </a:r>
                      <a:br>
                        <a:rPr kumimoji="0" lang="ru-RU" sz="1800" b="0" kern="120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800" b="0" kern="120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снижение</a:t>
                      </a:r>
                      <a:r>
                        <a:rPr kumimoji="0" lang="ru-RU" sz="1800" b="0" kern="1200" baseline="0" dirty="0">
                          <a:solidFill>
                            <a:srgbClr val="CC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уровня стресса путем  развлекательной формы обучения</a:t>
                      </a:r>
                      <a:endParaRPr kumimoji="0" lang="ru-RU" sz="1800" b="0" kern="1200" dirty="0">
                        <a:solidFill>
                          <a:srgbClr val="CC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dirty="0">
                        <a:solidFill>
                          <a:srgbClr val="CC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3356992"/>
          <a:ext cx="8640960" cy="252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04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204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520280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Результат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i="0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Технология «Ментальная арифметика» является одной из самых молодых и перспективных методик образования детей. Практика и отзывы родителей доказывают, что ментальная арифметика весьма полезна и действенна. </a:t>
                      </a:r>
                      <a:r>
                        <a:rPr lang="ru-RU" sz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20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endParaRPr kumimoji="0" lang="ru-RU" sz="1200" b="0" kern="1200" dirty="0">
                        <a:solidFill>
                          <a:srgbClr val="FF00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sz="1200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332656"/>
          <a:ext cx="8640960" cy="5400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8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160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00600">
                <a:tc>
                  <a:txBody>
                    <a:bodyPr/>
                    <a:lstStyle/>
                    <a:p>
                      <a:endParaRPr lang="ru-RU" sz="1800" b="0" dirty="0">
                        <a:solidFill>
                          <a:srgbClr val="CC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b="0" i="0" kern="1200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Она может быть успешно включена в обязательную программу образования или быть, как сейчас, дополнительным, развивающим факультативом для детей. Технология «Ментальная арифметика» стала не просто конкретным предметом по освоению вычислительных навыков, но и одной из ступеней к формированию всесторонне развитой личности. Максимальный потенциал мозга, который «включается» во время занятий, позволяет воспитать здорового и успешного ребенка, маленького гения, который, получив такую надежную точку опоры, в будущем способен перевернуть мир.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80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600" dirty="0">
                          <a:solidFill>
                            <a:srgbClr val="FF0000"/>
                          </a:solidFill>
                          <a:latin typeface="+mn-lt"/>
                        </a:rPr>
                        <a:t/>
                      </a:r>
                      <a:br>
                        <a:rPr lang="ru-RU" sz="1600" dirty="0">
                          <a:solidFill>
                            <a:srgbClr val="FF0000"/>
                          </a:solidFill>
                          <a:latin typeface="+mn-lt"/>
                        </a:rPr>
                      </a:br>
                      <a:endParaRPr kumimoji="0" lang="ru-RU" sz="1600" b="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2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332656"/>
          <a:ext cx="8640960" cy="1224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8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160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Состав участников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Дети старшей группы №3,</a:t>
                      </a:r>
                    </a:p>
                    <a:p>
                      <a:r>
                        <a:rPr lang="ru-RU" sz="1800" b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Воспитатель ДОУ,</a:t>
                      </a:r>
                      <a:endParaRPr lang="ru-RU" sz="1800" b="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800" b="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родители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43045699"/>
              </p:ext>
            </p:extLst>
          </p:nvPr>
        </p:nvGraphicFramePr>
        <p:xfrm>
          <a:off x="251520" y="1556792"/>
          <a:ext cx="8640960" cy="3931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248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160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96144"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rgbClr val="CC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Этап реализации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Этап</a:t>
                      </a:r>
                      <a:r>
                        <a:rPr lang="ru-RU" sz="1800" b="0" baseline="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(подготовительный)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1800" b="0" baseline="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Определение целей и задач проекта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1800" b="0" baseline="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Изучение необходимой литературы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1800" b="0" baseline="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Разработка плана работы с воспитанниками и родителями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1800" b="0" baseline="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Этап (практический)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1800" b="0" baseline="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Практическая работа по плану с воспитанниками и родителями (консультаций, родительское собрание, занятия с </a:t>
                      </a:r>
                      <a:r>
                        <a:rPr lang="ru-RU" sz="1800" b="0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детьми)</a:t>
                      </a:r>
                      <a:endParaRPr lang="ru-RU" sz="1800" b="0" baseline="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ru-RU" sz="1800" b="0" baseline="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Этап (заключительный)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1800" b="0" baseline="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Подведение итогов, планирование дальнейшей работы</a:t>
                      </a:r>
                    </a:p>
                    <a:p>
                      <a:pPr>
                        <a:buFont typeface="Wingdings" pitchFamily="2" charset="2"/>
                        <a:buChar char="§"/>
                      </a:pPr>
                      <a:r>
                        <a:rPr lang="ru-RU" sz="1800" b="0" baseline="0" dirty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Анализ результатов реализаций проекта</a:t>
                      </a:r>
                      <a:endParaRPr lang="ru-RU" sz="1800" b="0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64688" cy="850106"/>
          </a:xfrm>
          <a:solidFill>
            <a:srgbClr val="92D050"/>
          </a:solidFill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История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1052736"/>
            <a:ext cx="7920880" cy="4042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Новаторская методика была придумана турком </a:t>
            </a:r>
            <a:r>
              <a:rPr lang="ru-RU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Шеном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В основу ее положен древний </a:t>
            </a:r>
            <a:r>
              <a:rPr lang="ru-RU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абакус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 – счеты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придуманные в Китае еще пять тысячелетий назад. Позже японцами они были не раз усовершенствованы, и сегодня мы пользуемся технической доработкой </a:t>
            </a:r>
            <a:r>
              <a:rPr lang="ru-RU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абакуса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калькулятором. Однако устройство древних счетов, по мнению экспертов, оказалось более полезным для детей. Их использование в образовательном процессе и способствовало формированию новой программы, которая получила название «ментальная арифметика», или «</a:t>
            </a:r>
            <a:r>
              <a:rPr lang="ru-RU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менар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». Впервые она была запущена в 1993 году в Азии. В настоящее время действует около пяти тысяч образовательных центров в 50 странах, которые обучают устному счету. Наиболее активными в этом плане являются школы США, Австрии, Канады, Австралии, Таиланда, Китая и Ближнего Востока. Открываются специализированные центры в России, Казахстане и в Киргизии. Так, уже высоких результатов и оценок родителей достигла ментальная арифметика в Астане и Москве.</a:t>
            </a:r>
          </a:p>
        </p:txBody>
      </p:sp>
      <p:pic>
        <p:nvPicPr>
          <p:cNvPr id="4" name="Рисунок 3" descr="C7QuFWR7Vz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5013176"/>
            <a:ext cx="1872208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64688" cy="850106"/>
          </a:xfrm>
          <a:solidFill>
            <a:srgbClr val="92D050"/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Ментальная арифметика</a:t>
            </a:r>
            <a:b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052736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Сегодня система образования большинства стран преимущественно ориентирована на развитие левого полушария мозга, следствием чего является недостаточное развитие правого полушарие.</a:t>
            </a:r>
          </a:p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 Но как же нам максимально задействовать правое полушарие мозга? Что сделать, чтобы оно активно принимало участие в выполнении повседневных дел. Как сделать так, чтобы левое и правое полушарие развивались гармонично?</a:t>
            </a:r>
          </a:p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помощь к нам приходит ментальная арифметика, основанная на применении </a:t>
            </a:r>
            <a:r>
              <a:rPr lang="ru-RU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абакуса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– предка наших современных калькуляторов. </a:t>
            </a:r>
          </a:p>
          <a:p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Почему же столь древняя методика получает свое повсеместное распространение по всему миру именно сегодня? «</a:t>
            </a:r>
            <a:r>
              <a:rPr lang="ru-RU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БУМа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Ментальной Арифметики» сегодня кроется в простоте и технологичности ее программ. Наше время и особенно время наших детей – это время быстрых побед. Всем известен феномен Гарри </a:t>
            </a:r>
            <a:r>
              <a:rPr lang="ru-RU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Поттер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когда дети массово принялись читать книги. Вот, что об этом говорит российский психолог Катерина Поливанова (Доктор психологических наук, профессор НИУ ВШЭ, заместитель директора Центра развития лидерства в образовании при Институте образования НИУ ВШЭ):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04664"/>
            <a:ext cx="83529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«Это был ренессанс детского чтения в свое время, и дети вернулись к книге. Это удивляло всех. Соответственно, возникло несколько исследований: что это за текст, почему он оказался таким привлекательным? И я с моей коллегой тоже провела такое исследование. Что мы обнаружили? Ребенок идентифицирует себя с волшебником. Кто такой волшебник в отличие от обычного человека? Волшебник — это человек, который может что-то совершить и сразу увидеть результат своего действия. Он махнул волшебной палочкой — все поменялось. Оказалось, что в реальной жизни нашим подросткам не хватает действий, которые дают результат» </a:t>
            </a:r>
          </a:p>
          <a:p>
            <a:pPr lvl="0" eaLnBrk="0" hangingPunct="0"/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именно такой быстрый и в то же время важный, а также очень легко-технологичный результат дает Ментальная Арифметика. Можно с уверенностью говорить, что данная программа – волшебная палочка для родителей, детей и педагогов современного мира. А носитель данной программы безусловно – волшебник.</a:t>
            </a:r>
          </a:p>
          <a:p>
            <a:pPr lvl="0" eaLnBrk="0" hangingPunct="0"/>
            <a:r>
              <a:rPr lang="ru-RU" dirty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хотите быть сильным, подкаченным, то, безусловно, Вам следует ежедневно уделять время на физическую активность. Так же как Вашему телу требуются тренировки, так и мозг Ваш нуждается в них. Один из методов тренировки мозга — ментальная арифметика.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000051">
  <a:themeElements>
    <a:clrScheme name="Кубики">
      <a:dk1>
        <a:srgbClr val="92D050"/>
      </a:dk1>
      <a:lt1>
        <a:srgbClr val="FFFFFF"/>
      </a:lt1>
      <a:dk2>
        <a:srgbClr val="92D050"/>
      </a:dk2>
      <a:lt2>
        <a:srgbClr val="EBF1DD"/>
      </a:lt2>
      <a:accent1>
        <a:srgbClr val="76923C"/>
      </a:accent1>
      <a:accent2>
        <a:srgbClr val="FFC000"/>
      </a:accent2>
      <a:accent3>
        <a:srgbClr val="586D2C"/>
      </a:accent3>
      <a:accent4>
        <a:srgbClr val="5F497A"/>
      </a:accent4>
      <a:accent5>
        <a:srgbClr val="0070C0"/>
      </a:accent5>
      <a:accent6>
        <a:srgbClr val="00B050"/>
      </a:accent6>
      <a:hlink>
        <a:srgbClr val="3F3FFF"/>
      </a:hlink>
      <a:folHlink>
        <a:srgbClr val="7030A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000051</Template>
  <TotalTime>451</TotalTime>
  <Words>1246</Words>
  <Application>Microsoft Office PowerPoint</Application>
  <PresentationFormat>Экран (4:3)</PresentationFormat>
  <Paragraphs>102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000051</vt:lpstr>
      <vt:lpstr>Слайд 1</vt:lpstr>
      <vt:lpstr>Паспорт проекта</vt:lpstr>
      <vt:lpstr>Слайд 3</vt:lpstr>
      <vt:lpstr>Слайд 4</vt:lpstr>
      <vt:lpstr>Слайд 5</vt:lpstr>
      <vt:lpstr>Слайд 6</vt:lpstr>
      <vt:lpstr>История</vt:lpstr>
      <vt:lpstr>Ментальная арифметика Актуальность</vt:lpstr>
      <vt:lpstr>Слайд 9</vt:lpstr>
      <vt:lpstr>Ментальная арифметика-это</vt:lpstr>
      <vt:lpstr>Слайд 11</vt:lpstr>
      <vt:lpstr>Ход занятий Знакомство с ментальной арифметикой </vt:lpstr>
      <vt:lpstr>Тренировка пальчиков</vt:lpstr>
      <vt:lpstr>Игра «Абакус»</vt:lpstr>
      <vt:lpstr>Занятие с рабочими тетрадями</vt:lpstr>
      <vt:lpstr>Разминка «Маленький гений»</vt:lpstr>
      <vt:lpstr>Работа с Флеш-карты</vt:lpstr>
      <vt:lpstr>Расслабляющая гимнастика</vt:lpstr>
      <vt:lpstr>Маленькие гений</vt:lpstr>
      <vt:lpstr>Планируемые/полученные результаты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</dc:title>
  <dc:creator>Валерий Устинов</dc:creator>
  <cp:lastModifiedBy>User</cp:lastModifiedBy>
  <cp:revision>55</cp:revision>
  <dcterms:created xsi:type="dcterms:W3CDTF">2015-09-21T06:54:18Z</dcterms:created>
  <dcterms:modified xsi:type="dcterms:W3CDTF">2018-01-31T14:26:16Z</dcterms:modified>
</cp:coreProperties>
</file>