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  <p:sldMasterId id="2147483719" r:id="rId3"/>
    <p:sldMasterId id="2147483757" r:id="rId4"/>
  </p:sldMasterIdLst>
  <p:sldIdLst>
    <p:sldId id="258" r:id="rId5"/>
    <p:sldId id="320" r:id="rId6"/>
    <p:sldId id="306" r:id="rId7"/>
    <p:sldId id="307" r:id="rId8"/>
    <p:sldId id="308" r:id="rId9"/>
    <p:sldId id="309" r:id="rId10"/>
    <p:sldId id="301" r:id="rId11"/>
    <p:sldId id="295" r:id="rId12"/>
    <p:sldId id="302" r:id="rId13"/>
    <p:sldId id="303" r:id="rId14"/>
    <p:sldId id="304" r:id="rId15"/>
    <p:sldId id="311" r:id="rId16"/>
    <p:sldId id="312" r:id="rId17"/>
    <p:sldId id="294" r:id="rId18"/>
    <p:sldId id="290" r:id="rId19"/>
    <p:sldId id="316" r:id="rId20"/>
    <p:sldId id="319" r:id="rId21"/>
    <p:sldId id="31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070BB9"/>
    <a:srgbClr val="6600FF"/>
    <a:srgbClr val="FF0066"/>
    <a:srgbClr val="0033CC"/>
    <a:srgbClr val="00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656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7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4.7904191616766505E-2"/>
          <c:y val="9.2165898617511573E-3"/>
          <c:w val="0.70858283433133729"/>
          <c:h val="0.68663594470046063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дети</c:v>
                </c:pt>
              </c:strCache>
            </c:strRef>
          </c:tx>
          <c:spPr>
            <a:solidFill>
              <a:srgbClr val="FF0000"/>
            </a:solidFill>
            <a:ln w="13026">
              <a:solidFill>
                <a:schemeClr val="tx1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32</c:v>
                </c:pt>
                <c:pt idx="1">
                  <c:v>28</c:v>
                </c:pt>
                <c:pt idx="2">
                  <c:v>40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родители </c:v>
                </c:pt>
              </c:strCache>
            </c:strRef>
          </c:tx>
          <c:spPr>
            <a:solidFill>
              <a:srgbClr val="FFFF00"/>
            </a:solidFill>
            <a:ln w="13026">
              <a:solidFill>
                <a:schemeClr val="tx1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72</c:v>
                </c:pt>
                <c:pt idx="1">
                  <c:v>16</c:v>
                </c:pt>
                <c:pt idx="2">
                  <c:v>12</c:v>
                </c:pt>
              </c:numCache>
            </c:numRef>
          </c:val>
        </c:ser>
        <c:gapDepth val="0"/>
        <c:shape val="box"/>
        <c:axId val="56882304"/>
        <c:axId val="56883840"/>
        <c:axId val="0"/>
      </c:bar3DChart>
      <c:catAx>
        <c:axId val="56882304"/>
        <c:scaling>
          <c:orientation val="minMax"/>
        </c:scaling>
        <c:axPos val="b"/>
        <c:numFmt formatCode="General" sourceLinked="1"/>
        <c:tickLblPos val="low"/>
        <c:spPr>
          <a:ln w="1302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6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56883840"/>
        <c:crosses val="autoZero"/>
        <c:auto val="1"/>
        <c:lblAlgn val="ctr"/>
        <c:lblOffset val="100"/>
        <c:tickLblSkip val="1"/>
        <c:tickMarkSkip val="1"/>
      </c:catAx>
      <c:valAx>
        <c:axId val="56883840"/>
        <c:scaling>
          <c:orientation val="minMax"/>
          <c:max val="100"/>
        </c:scaling>
        <c:axPos val="l"/>
        <c:majorGridlines>
          <c:spPr>
            <a:ln w="3257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25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21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56882304"/>
        <c:crosses val="autoZero"/>
        <c:crossBetween val="between"/>
      </c:valAx>
      <c:spPr>
        <a:noFill/>
        <a:ln w="26053">
          <a:noFill/>
        </a:ln>
      </c:spPr>
    </c:plotArea>
    <c:legend>
      <c:legendPos val="b"/>
      <c:layout>
        <c:manualLayout>
          <c:xMode val="edge"/>
          <c:yMode val="edge"/>
          <c:x val="0.10578842315369262"/>
          <c:y val="0.86635944700460865"/>
          <c:w val="0.71057884231536961"/>
          <c:h val="0.11520737327188961"/>
        </c:manualLayout>
      </c:layout>
      <c:spPr>
        <a:noFill/>
        <a:ln w="3257">
          <a:solidFill>
            <a:schemeClr val="tx1"/>
          </a:solidFill>
          <a:prstDash val="solid"/>
        </a:ln>
      </c:spPr>
      <c:txPr>
        <a:bodyPr/>
        <a:lstStyle/>
        <a:p>
          <a:pPr>
            <a:defRPr sz="1318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87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49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5987261146496866E-2"/>
          <c:y val="2.0231213872832415E-2"/>
          <c:w val="0.89171974522292907"/>
          <c:h val="0.73410404624277537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дети</c:v>
                </c:pt>
              </c:strCache>
            </c:strRef>
          </c:tx>
          <c:spPr>
            <a:solidFill>
              <a:srgbClr val="FF0000"/>
            </a:solidFill>
            <a:ln w="8055">
              <a:solidFill>
                <a:schemeClr val="tx1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часто</c:v>
                </c:pt>
                <c:pt idx="1">
                  <c:v>иногда</c:v>
                </c:pt>
                <c:pt idx="2">
                  <c:v>не бываю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37</c:v>
                </c:pt>
                <c:pt idx="1">
                  <c:v>45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родители</c:v>
                </c:pt>
              </c:strCache>
            </c:strRef>
          </c:tx>
          <c:spPr>
            <a:solidFill>
              <a:srgbClr val="FFFF00"/>
            </a:solidFill>
            <a:ln w="8055">
              <a:solidFill>
                <a:schemeClr val="tx1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часто</c:v>
                </c:pt>
                <c:pt idx="1">
                  <c:v>иногда</c:v>
                </c:pt>
                <c:pt idx="2">
                  <c:v>не бываю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45</c:v>
                </c:pt>
                <c:pt idx="1">
                  <c:v>50</c:v>
                </c:pt>
                <c:pt idx="2">
                  <c:v>26</c:v>
                </c:pt>
              </c:numCache>
            </c:numRef>
          </c:val>
        </c:ser>
        <c:gapDepth val="0"/>
        <c:shape val="box"/>
        <c:axId val="73378816"/>
        <c:axId val="73380608"/>
        <c:axId val="0"/>
      </c:bar3DChart>
      <c:catAx>
        <c:axId val="73378816"/>
        <c:scaling>
          <c:orientation val="minMax"/>
        </c:scaling>
        <c:axPos val="b"/>
        <c:numFmt formatCode="General" sourceLinked="1"/>
        <c:tickLblPos val="low"/>
        <c:spPr>
          <a:ln w="201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88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3380608"/>
        <c:crosses val="autoZero"/>
        <c:auto val="1"/>
        <c:lblAlgn val="ctr"/>
        <c:lblOffset val="100"/>
        <c:tickLblSkip val="1"/>
        <c:tickMarkSkip val="1"/>
      </c:catAx>
      <c:valAx>
        <c:axId val="73380608"/>
        <c:scaling>
          <c:orientation val="minMax"/>
          <c:max val="100"/>
        </c:scaling>
        <c:axPos val="l"/>
        <c:majorGridlines>
          <c:spPr>
            <a:ln w="2014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201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51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3378816"/>
        <c:crosses val="autoZero"/>
        <c:crossBetween val="between"/>
      </c:valAx>
      <c:spPr>
        <a:noFill/>
        <a:ln w="16111">
          <a:noFill/>
        </a:ln>
      </c:spPr>
    </c:plotArea>
    <c:legend>
      <c:legendPos val="b"/>
      <c:layout>
        <c:manualLayout>
          <c:xMode val="edge"/>
          <c:yMode val="edge"/>
          <c:x val="0.19108280254777071"/>
          <c:y val="0.87572254335260113"/>
          <c:w val="0.73407643312101989"/>
          <c:h val="0.1040462427745666"/>
        </c:manualLayout>
      </c:layout>
      <c:spPr>
        <a:noFill/>
        <a:ln w="2014">
          <a:solidFill>
            <a:schemeClr val="tx1"/>
          </a:solidFill>
          <a:prstDash val="solid"/>
        </a:ln>
      </c:spPr>
      <c:txPr>
        <a:bodyPr/>
        <a:lstStyle/>
        <a:p>
          <a:pPr>
            <a:defRPr sz="1167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95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9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2388831437435477E-2"/>
          <c:y val="5.1094890510948912E-2"/>
          <c:w val="0.75801447776628761"/>
          <c:h val="0.78588807785888171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дети</c:v>
                </c:pt>
              </c:strCache>
            </c:strRef>
          </c:tx>
          <c:spPr>
            <a:solidFill>
              <a:srgbClr val="FF0000"/>
            </a:solidFill>
            <a:ln w="7049">
              <a:solidFill>
                <a:schemeClr val="tx1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 не знаю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96</c:v>
                </c:pt>
                <c:pt idx="1">
                  <c:v>0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родители</c:v>
                </c:pt>
              </c:strCache>
            </c:strRef>
          </c:tx>
          <c:spPr>
            <a:solidFill>
              <a:srgbClr val="FFFF00"/>
            </a:solidFill>
            <a:ln w="7049">
              <a:solidFill>
                <a:schemeClr val="tx1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 не знаю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gapDepth val="0"/>
        <c:shape val="box"/>
        <c:axId val="73868416"/>
        <c:axId val="73869952"/>
        <c:axId val="0"/>
      </c:bar3DChart>
      <c:catAx>
        <c:axId val="73868416"/>
        <c:scaling>
          <c:orientation val="minMax"/>
        </c:scaling>
        <c:axPos val="b"/>
        <c:numFmt formatCode="General" sourceLinked="1"/>
        <c:tickLblPos val="low"/>
        <c:spPr>
          <a:ln w="17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38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3869952"/>
        <c:crosses val="autoZero"/>
        <c:auto val="1"/>
        <c:lblAlgn val="ctr"/>
        <c:lblOffset val="100"/>
        <c:tickLblSkip val="1"/>
        <c:tickMarkSkip val="1"/>
      </c:catAx>
      <c:valAx>
        <c:axId val="73869952"/>
        <c:scaling>
          <c:orientation val="minMax"/>
        </c:scaling>
        <c:axPos val="l"/>
        <c:majorGridlines>
          <c:spPr>
            <a:ln w="176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17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38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3868416"/>
        <c:crosses val="autoZero"/>
        <c:crossBetween val="between"/>
      </c:valAx>
      <c:spPr>
        <a:noFill/>
        <a:ln w="14097">
          <a:noFill/>
        </a:ln>
      </c:spPr>
    </c:plotArea>
    <c:legend>
      <c:legendPos val="r"/>
      <c:layout>
        <c:manualLayout>
          <c:xMode val="edge"/>
          <c:yMode val="edge"/>
          <c:x val="0.79834539813857408"/>
          <c:y val="0.25060827250608275"/>
          <c:w val="0.20165460186142728"/>
          <c:h val="0.38929440389294478"/>
        </c:manualLayout>
      </c:layout>
      <c:spPr>
        <a:noFill/>
        <a:ln w="1762">
          <a:solidFill>
            <a:schemeClr val="tx1"/>
          </a:solidFill>
          <a:prstDash val="solid"/>
        </a:ln>
      </c:spPr>
      <c:txPr>
        <a:bodyPr/>
        <a:lstStyle/>
        <a:p>
          <a:pPr>
            <a:defRPr sz="1224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98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68F31B29-F710-491F-9389-087D64267F1F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F0D8E45-1560-401C-8757-DEA9860FD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F31B29-F710-491F-9389-087D64267F1F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D8E45-1560-401C-8757-DEA9860FD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5878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F31B29-F710-491F-9389-087D64267F1F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D8E45-1560-401C-8757-DEA9860FD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2816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1B29-F710-491F-9389-087D64267F1F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8E45-1560-401C-8757-DEA9860FD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1B29-F710-491F-9389-087D64267F1F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8E45-1560-401C-8757-DEA9860FD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1B29-F710-491F-9389-087D64267F1F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8E45-1560-401C-8757-DEA9860FD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1B29-F710-491F-9389-087D64267F1F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8E45-1560-401C-8757-DEA9860FD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1B29-F710-491F-9389-087D64267F1F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8E45-1560-401C-8757-DEA9860FD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1B29-F710-491F-9389-087D64267F1F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8E45-1560-401C-8757-DEA9860FD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1B29-F710-491F-9389-087D64267F1F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8E45-1560-401C-8757-DEA9860FD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6215" y="3129281"/>
            <a:ext cx="255079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1B29-F710-491F-9389-087D64267F1F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8E45-1560-401C-8757-DEA9860FD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F31B29-F710-491F-9389-087D64267F1F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D8E45-1560-401C-8757-DEA9860FD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3461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1B29-F710-491F-9389-087D64267F1F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8E45-1560-401C-8757-DEA9860FD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1B29-F710-491F-9389-087D64267F1F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8E45-1560-401C-8757-DEA9860FD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1B29-F710-491F-9389-087D64267F1F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8E45-1560-401C-8757-DEA9860FDD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едло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1B29-F710-491F-9389-087D64267F1F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8E45-1560-401C-8757-DEA9860FDD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1447800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4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Надпись 11"/>
          <p:cNvSpPr txBox="1"/>
          <p:nvPr/>
        </p:nvSpPr>
        <p:spPr>
          <a:xfrm>
            <a:off x="673721" y="97125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 smtClean="0">
                <a:latin typeface="Century Gothic"/>
                <a:ea typeface="+mn-ea"/>
                <a:cs typeface="+mn-cs"/>
              </a:rPr>
              <a:t>"</a:t>
            </a:r>
            <a:endParaRPr lang="ru-RU" sz="12200" b="0" i="0" dirty="0">
              <a:latin typeface="Century Gothic"/>
              <a:ea typeface="+mn-ea"/>
              <a:cs typeface="+mn-cs"/>
            </a:endParaRPr>
          </a:p>
        </p:txBody>
      </p:sp>
      <p:sp>
        <p:nvSpPr>
          <p:cNvPr id="15" name="Надпись 14"/>
          <p:cNvSpPr txBox="1"/>
          <p:nvPr/>
        </p:nvSpPr>
        <p:spPr>
          <a:xfrm>
            <a:off x="6992000" y="2609487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 smtClean="0">
                <a:latin typeface="Century Gothic"/>
                <a:ea typeface="+mn-ea"/>
                <a:cs typeface="+mn-cs"/>
              </a:rPr>
              <a:t>"</a:t>
            </a:r>
            <a:endParaRPr lang="ru-RU" sz="12200" b="0" i="0" dirty="0">
              <a:latin typeface="Century Gothic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Именная карточ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1B29-F710-491F-9389-087D64267F1F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8E45-1560-401C-8757-DEA9860FD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менная карточка с предло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32766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1B29-F710-491F-9389-087D64267F1F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8E45-1560-401C-8757-DEA9860FDD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181101" y="4953001"/>
            <a:ext cx="5999486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адпись 8"/>
          <p:cNvSpPr txBox="1"/>
          <p:nvPr/>
        </p:nvSpPr>
        <p:spPr>
          <a:xfrm>
            <a:off x="604026" y="97125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 smtClean="0">
                <a:latin typeface="Century Gothic"/>
                <a:ea typeface="+mn-ea"/>
                <a:cs typeface="+mn-cs"/>
              </a:rPr>
              <a:t>"</a:t>
            </a:r>
            <a:endParaRPr lang="ru-RU" sz="12200" b="0" i="0" dirty="0">
              <a:latin typeface="Century Gothic"/>
              <a:ea typeface="+mn-ea"/>
              <a:cs typeface="+mn-cs"/>
            </a:endParaRPr>
          </a:p>
        </p:txBody>
      </p:sp>
      <p:sp>
        <p:nvSpPr>
          <p:cNvPr id="15" name="Надпись 14"/>
          <p:cNvSpPr txBox="1"/>
          <p:nvPr/>
        </p:nvSpPr>
        <p:spPr>
          <a:xfrm>
            <a:off x="7000525" y="331651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 smtClean="0">
                <a:latin typeface="Century Gothic"/>
                <a:ea typeface="+mn-ea"/>
                <a:cs typeface="+mn-cs"/>
              </a:rPr>
              <a:t>"</a:t>
            </a:r>
            <a:endParaRPr lang="ru-RU" sz="12200" b="0" i="0" dirty="0">
              <a:latin typeface="Century Gothic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1B29-F710-491F-9389-087D64267F1F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8E45-1560-401C-8757-DEA9860FDD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half" idx="13"/>
          </p:nvPr>
        </p:nvSpPr>
        <p:spPr>
          <a:xfrm>
            <a:off x="866215" y="3848611"/>
            <a:ext cx="6619244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Текст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Текст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Текст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1B29-F710-491F-9389-087D64267F1F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8E45-1560-401C-8757-DEA9860FD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толбца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Рисунок 2"/>
          <p:cNvSpPr>
            <a:spLocks noGrp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0" name="Рисунок 2"/>
          <p:cNvSpPr>
            <a:spLocks noGrp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1" name="Рисунок 2"/>
          <p:cNvSpPr>
            <a:spLocks noGrp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1B29-F710-491F-9389-087D64267F1F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8E45-1560-401C-8757-DEA9860FD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1B29-F710-491F-9389-087D64267F1F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8E45-1560-401C-8757-DEA9860FD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F31B29-F710-491F-9389-087D64267F1F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D8E45-1560-401C-8757-DEA9860FD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00515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9348" y="430214"/>
            <a:ext cx="5567362" cy="5826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1B29-F710-491F-9389-087D64267F1F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8E45-1560-401C-8757-DEA9860FD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F31B29-F710-491F-9389-087D64267F1F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D8E45-1560-401C-8757-DEA9860FD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99756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invGray">
          <a:xfrm>
            <a:off x="0" y="3936697"/>
            <a:ext cx="9144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8653" y="4114800"/>
            <a:ext cx="7886699" cy="1158446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8653" y="5338170"/>
            <a:ext cx="7886699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0729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pPr/>
              <a:t>28.01.2018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15576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0" y="3276600"/>
            <a:ext cx="9144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936" y="3429005"/>
            <a:ext cx="7200900" cy="1838519"/>
          </a:xfrm>
        </p:spPr>
        <p:txBody>
          <a:bodyPr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936" y="5340096"/>
            <a:ext cx="72009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91735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4522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7719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43450" y="1825625"/>
            <a:ext cx="37719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ru-RU" smtClean="0"/>
              <a:pPr/>
              <a:t>28.01.2018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63172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1" y="1828800"/>
            <a:ext cx="37719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1" y="2514605"/>
            <a:ext cx="37719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44641" y="1828800"/>
            <a:ext cx="37719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44641" y="2514605"/>
            <a:ext cx="37719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ru-RU" smtClean="0"/>
              <a:pPr/>
              <a:t>28.01.2018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7994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pPr/>
              <a:t>28.01.2018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6345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pPr/>
              <a:t>28.01.2018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7301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3600" y="1524000"/>
            <a:ext cx="2571750" cy="19050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685800"/>
            <a:ext cx="48006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3600" y="3581400"/>
            <a:ext cx="257175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pPr/>
              <a:t>28.01.2018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78961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F31B29-F710-491F-9389-087D64267F1F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D8E45-1560-401C-8757-DEA9860FD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52544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3600" y="1527048"/>
            <a:ext cx="2571750" cy="190195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28648" y="685800"/>
            <a:ext cx="4800600" cy="5257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3603" y="3581400"/>
            <a:ext cx="2571749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pPr/>
              <a:t>28.01.2018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5279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pPr/>
              <a:t>28.01.2018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7557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6270" y="365125"/>
            <a:ext cx="120015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4008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pPr/>
              <a:t>28.01.2018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0254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752" y="19888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zh-CN" smtClean="0"/>
              <a:t>Образец подзаголовка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1B29-F710-491F-9389-087D64267F1F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8E45-1560-401C-8757-DEA9860FD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5722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1B29-F710-491F-9389-087D64267F1F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8E45-1560-401C-8757-DEA9860FD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86498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1B29-F710-491F-9389-087D64267F1F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8E45-1560-401C-8757-DEA9860FD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33547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1B29-F710-491F-9389-087D64267F1F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8E45-1560-401C-8757-DEA9860FD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18167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1B29-F710-491F-9389-087D64267F1F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8E45-1560-401C-8757-DEA9860FD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09773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1B29-F710-491F-9389-087D64267F1F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8E45-1560-401C-8757-DEA9860FD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53220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1B29-F710-491F-9389-087D64267F1F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8E45-1560-401C-8757-DEA9860FD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0946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F31B29-F710-491F-9389-087D64267F1F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D8E45-1560-401C-8757-DEA9860FD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64028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1B29-F710-491F-9389-087D64267F1F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8E45-1560-401C-8757-DEA9860FD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7633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1B29-F710-491F-9389-087D64267F1F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8E45-1560-401C-8757-DEA9860FD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81346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1B29-F710-491F-9389-087D64267F1F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8E45-1560-401C-8757-DEA9860FD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77011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1B29-F710-491F-9389-087D64267F1F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8E45-1560-401C-8757-DEA9860FD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67253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F31B29-F710-491F-9389-087D64267F1F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D8E45-1560-401C-8757-DEA9860FD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9975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F31B29-F710-491F-9389-087D64267F1F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D8E45-1560-401C-8757-DEA9860FD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589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F31B29-F710-491F-9389-087D64267F1F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D8E45-1560-401C-8757-DEA9860FD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3988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F31B29-F710-491F-9389-087D64267F1F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D8E45-1560-401C-8757-DEA9860FD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6857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F31B29-F710-491F-9389-087D64267F1F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D8E45-1560-401C-8757-DEA9860FD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9144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68F31B29-F710-491F-9389-087D64267F1F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DF0D8E45-1560-401C-8757-DEA9860FD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8F31B29-F710-491F-9389-087D64267F1F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D8E45-1560-401C-8757-DEA9860FD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invGray">
          <a:xfrm>
            <a:off x="1" y="6492239"/>
            <a:ext cx="9141619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64454" y="6549718"/>
            <a:ext cx="1250895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ru-RU" smtClean="0"/>
              <a:pPr/>
              <a:t>28.01.2018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85751" y="6549718"/>
            <a:ext cx="6331619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15351" y="6549718"/>
            <a:ext cx="33477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D57F1E4F-1CFF-5643-939E-02111984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31B29-F710-491F-9389-087D64267F1F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D8E45-1560-401C-8757-DEA9860FD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351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slide" Target="slide1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9.jpeg"/><Relationship Id="rId5" Type="http://schemas.openxmlformats.org/officeDocument/2006/relationships/image" Target="../media/image18.wmf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8826" y="0"/>
            <a:ext cx="8532440" cy="1470025"/>
          </a:xfrm>
        </p:spPr>
        <p:txBody>
          <a:bodyPr>
            <a:noAutofit/>
          </a:bodyPr>
          <a:lstStyle/>
          <a:p>
            <a:r>
              <a:rPr lang="ru-RU" sz="2000" b="1" i="1" dirty="0">
                <a:latin typeface="Book Antiqua" pitchFamily="18" charset="0"/>
              </a:rPr>
              <a:t>Муниципальное </a:t>
            </a:r>
            <a:r>
              <a:rPr lang="ru-RU" sz="2000" b="1" i="1" dirty="0" smtClean="0">
                <a:latin typeface="Book Antiqua" pitchFamily="18" charset="0"/>
              </a:rPr>
              <a:t> бюджетное общеобразовательное учреждение</a:t>
            </a:r>
            <a:r>
              <a:rPr lang="ru-RU" sz="2000" b="1" i="1" dirty="0">
                <a:latin typeface="Book Antiqua" pitchFamily="18" charset="0"/>
              </a:rPr>
              <a:t/>
            </a:r>
            <a:br>
              <a:rPr lang="ru-RU" sz="2000" b="1" i="1" dirty="0">
                <a:latin typeface="Book Antiqua" pitchFamily="18" charset="0"/>
              </a:rPr>
            </a:br>
            <a:r>
              <a:rPr lang="ru-RU" sz="2000" b="1" i="1" dirty="0">
                <a:latin typeface="Book Antiqua" pitchFamily="18" charset="0"/>
              </a:rPr>
              <a:t>«Средняя общеобразовательная школа № </a:t>
            </a:r>
            <a:r>
              <a:rPr lang="ru-RU" sz="2000" b="1" i="1" dirty="0" smtClean="0">
                <a:latin typeface="Book Antiqua" pitchFamily="18" charset="0"/>
              </a:rPr>
              <a:t>31 »</a:t>
            </a:r>
            <a:endParaRPr lang="ru-RU" sz="2000" b="1" i="1" dirty="0">
              <a:latin typeface="Book Antiqu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268760"/>
            <a:ext cx="72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Book Antiqua" pitchFamily="18" charset="0"/>
              </a:rPr>
              <a:t>Тема проекта: </a:t>
            </a:r>
            <a:r>
              <a:rPr lang="ru-RU" sz="3600" b="1" i="1" dirty="0" smtClean="0">
                <a:solidFill>
                  <a:srgbClr val="0033CC"/>
                </a:solidFill>
                <a:latin typeface="Book Antiqua" pitchFamily="18" charset="0"/>
              </a:rPr>
              <a:t>«Взаимодействие детей, родителей и педагогов в реализации воспитания и социализации»</a:t>
            </a:r>
            <a:r>
              <a:rPr lang="ru-RU" sz="3600" dirty="0" smtClean="0"/>
              <a:t> </a:t>
            </a:r>
            <a:endParaRPr lang="ru-RU" sz="3600" b="1" i="1" dirty="0" smtClean="0">
              <a:solidFill>
                <a:srgbClr val="0033CC"/>
              </a:solidFill>
              <a:latin typeface="Book Antiqua" pitchFamily="18" charset="0"/>
            </a:endParaRPr>
          </a:p>
          <a:p>
            <a:pPr algn="ctr"/>
            <a:endParaRPr lang="ru-RU" sz="3600" b="1" i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6006" y="6064857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33CC"/>
                </a:solidFill>
                <a:latin typeface="Book Antiqua" pitchFamily="18" charset="0"/>
              </a:rPr>
              <a:t>Череповец</a:t>
            </a:r>
          </a:p>
          <a:p>
            <a:pPr algn="ctr"/>
            <a:r>
              <a:rPr lang="ru-RU" b="1" i="1" dirty="0" smtClean="0">
                <a:solidFill>
                  <a:srgbClr val="0033CC"/>
                </a:solidFill>
                <a:latin typeface="Book Antiqua" pitchFamily="18" charset="0"/>
              </a:rPr>
              <a:t>2017</a:t>
            </a:r>
            <a:endParaRPr lang="ru-RU" b="1" i="1" dirty="0">
              <a:solidFill>
                <a:srgbClr val="0033CC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2922" y="4941168"/>
            <a:ext cx="4098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 smtClean="0">
                <a:solidFill>
                  <a:srgbClr val="0033CC"/>
                </a:solidFill>
                <a:latin typeface="Book Antiqua" pitchFamily="18" charset="0"/>
              </a:rPr>
              <a:t>Кузнецова Светлана Александровна, </a:t>
            </a:r>
            <a:br>
              <a:rPr lang="ru-RU" sz="2000" b="1" i="1" dirty="0" smtClean="0">
                <a:solidFill>
                  <a:srgbClr val="0033CC"/>
                </a:solidFill>
                <a:latin typeface="Book Antiqua" pitchFamily="18" charset="0"/>
              </a:rPr>
            </a:br>
            <a:r>
              <a:rPr lang="ru-RU" sz="2000" b="1" i="1" dirty="0" smtClean="0">
                <a:solidFill>
                  <a:srgbClr val="0033CC"/>
                </a:solidFill>
                <a:latin typeface="Book Antiqua" pitchFamily="18" charset="0"/>
              </a:rPr>
              <a:t>учитель начальных классов</a:t>
            </a:r>
            <a:br>
              <a:rPr lang="ru-RU" sz="2000" b="1" i="1" dirty="0" smtClean="0">
                <a:solidFill>
                  <a:srgbClr val="0033CC"/>
                </a:solidFill>
                <a:latin typeface="Book Antiqua" pitchFamily="18" charset="0"/>
              </a:rPr>
            </a:br>
            <a:endParaRPr lang="ru-RU" sz="2000" b="1" i="1" dirty="0">
              <a:solidFill>
                <a:srgbClr val="0033CC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3739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>
            <a:normAutofit/>
          </a:bodyPr>
          <a:lstStyle/>
          <a:p>
            <a:pPr algn="l"/>
            <a:r>
              <a:rPr lang="ru-RU" b="1" i="1" dirty="0" smtClean="0">
                <a:solidFill>
                  <a:srgbClr val="0033CC"/>
                </a:solidFill>
                <a:latin typeface="Book Antiqua" pitchFamily="18" charset="0"/>
              </a:rPr>
              <a:t>         Компетенции:</a:t>
            </a:r>
            <a:br>
              <a:rPr lang="ru-RU" b="1" i="1" dirty="0" smtClean="0">
                <a:solidFill>
                  <a:srgbClr val="0033CC"/>
                </a:solidFill>
                <a:latin typeface="Book Antiqua" pitchFamily="18" charset="0"/>
              </a:rPr>
            </a:br>
            <a:r>
              <a:rPr lang="ru-RU" b="1" i="1" dirty="0" smtClean="0">
                <a:solidFill>
                  <a:srgbClr val="0033CC"/>
                </a:solidFill>
                <a:latin typeface="Book Antiqua" pitchFamily="18" charset="0"/>
              </a:rPr>
              <a:t>        -познавательные</a:t>
            </a:r>
            <a:br>
              <a:rPr lang="ru-RU" b="1" i="1" dirty="0" smtClean="0">
                <a:solidFill>
                  <a:srgbClr val="0033CC"/>
                </a:solidFill>
                <a:latin typeface="Book Antiqua" pitchFamily="18" charset="0"/>
              </a:rPr>
            </a:br>
            <a:r>
              <a:rPr lang="ru-RU" b="1" i="1" dirty="0" smtClean="0">
                <a:solidFill>
                  <a:srgbClr val="0033CC"/>
                </a:solidFill>
                <a:latin typeface="Book Antiqua" pitchFamily="18" charset="0"/>
              </a:rPr>
              <a:t>        -коммуникативные</a:t>
            </a:r>
            <a:br>
              <a:rPr lang="ru-RU" b="1" i="1" dirty="0" smtClean="0">
                <a:solidFill>
                  <a:srgbClr val="0033CC"/>
                </a:solidFill>
                <a:latin typeface="Book Antiqua" pitchFamily="18" charset="0"/>
              </a:rPr>
            </a:br>
            <a:r>
              <a:rPr lang="ru-RU" b="1" i="1" dirty="0" smtClean="0">
                <a:solidFill>
                  <a:srgbClr val="0033CC"/>
                </a:solidFill>
                <a:latin typeface="Book Antiqua" pitchFamily="18" charset="0"/>
              </a:rPr>
              <a:t>        -ценностно-смысловые</a:t>
            </a:r>
            <a:br>
              <a:rPr lang="ru-RU" b="1" i="1" dirty="0" smtClean="0">
                <a:solidFill>
                  <a:srgbClr val="0033CC"/>
                </a:solidFill>
                <a:latin typeface="Book Antiqua" pitchFamily="18" charset="0"/>
              </a:rPr>
            </a:br>
            <a:r>
              <a:rPr lang="ru-RU" b="1" i="1" dirty="0" smtClean="0">
                <a:solidFill>
                  <a:srgbClr val="0033CC"/>
                </a:solidFill>
                <a:latin typeface="Book Antiqua" pitchFamily="18" charset="0"/>
              </a:rPr>
              <a:t>        -информационные</a:t>
            </a:r>
            <a:br>
              <a:rPr lang="ru-RU" b="1" i="1" dirty="0" smtClean="0">
                <a:solidFill>
                  <a:srgbClr val="0033CC"/>
                </a:solidFill>
                <a:latin typeface="Book Antiqua" pitchFamily="18" charset="0"/>
              </a:rPr>
            </a:br>
            <a:r>
              <a:rPr lang="ru-RU" b="1" i="1" dirty="0" smtClean="0">
                <a:solidFill>
                  <a:srgbClr val="0033CC"/>
                </a:solidFill>
                <a:latin typeface="Book Antiqua" pitchFamily="18" charset="0"/>
              </a:rPr>
              <a:t>         -личностные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/>
          </a:bodyPr>
          <a:lstStyle/>
          <a:p>
            <a:pPr algn="l"/>
            <a:r>
              <a:rPr lang="ru-RU" sz="1800" b="1" i="1" dirty="0" smtClean="0">
                <a:latin typeface="Book Antiqua" pitchFamily="18" charset="0"/>
                <a:cs typeface="Times New Roman" pitchFamily="18" charset="0"/>
              </a:rPr>
              <a:t>Познавательная компетенция</a:t>
            </a:r>
            <a:r>
              <a:rPr lang="ru-RU" sz="1800" b="1" dirty="0" smtClean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Book Antiqua" pitchFamily="18" charset="0"/>
                <a:cs typeface="Times New Roman" pitchFamily="18" charset="0"/>
              </a:rPr>
              <a:t>формирует следующие качества ученика:</a:t>
            </a:r>
            <a:br>
              <a:rPr lang="ru-RU" sz="1800" dirty="0" smtClean="0">
                <a:latin typeface="Book Antiqua" pitchFamily="18" charset="0"/>
                <a:cs typeface="Times New Roman" pitchFamily="18" charset="0"/>
              </a:rPr>
            </a:br>
            <a:r>
              <a:rPr lang="ru-RU" sz="1800" dirty="0" smtClean="0">
                <a:latin typeface="Book Antiqua" pitchFamily="18" charset="0"/>
                <a:cs typeface="Times New Roman" pitchFamily="18" charset="0"/>
              </a:rPr>
              <a:t>-способность осуществлять учебную деятельность</a:t>
            </a:r>
            <a:br>
              <a:rPr lang="ru-RU" sz="1800" dirty="0" smtClean="0">
                <a:latin typeface="Book Antiqua" pitchFamily="18" charset="0"/>
                <a:cs typeface="Times New Roman" pitchFamily="18" charset="0"/>
              </a:rPr>
            </a:br>
            <a:r>
              <a:rPr lang="ru-RU" sz="1800" dirty="0" smtClean="0">
                <a:latin typeface="Book Antiqua" pitchFamily="18" charset="0"/>
                <a:cs typeface="Times New Roman" pitchFamily="18" charset="0"/>
              </a:rPr>
              <a:t>-умение запрашивать и искать недостающую информацию</a:t>
            </a:r>
            <a:br>
              <a:rPr lang="ru-RU" sz="1800" dirty="0" smtClean="0">
                <a:latin typeface="Book Antiqua" pitchFamily="18" charset="0"/>
                <a:cs typeface="Times New Roman" pitchFamily="18" charset="0"/>
              </a:rPr>
            </a:br>
            <a:r>
              <a:rPr lang="ru-RU" sz="1800" dirty="0" smtClean="0">
                <a:latin typeface="Book Antiqua" pitchFamily="18" charset="0"/>
                <a:cs typeface="Times New Roman" pitchFamily="18" charset="0"/>
              </a:rPr>
              <a:t>-навык самоконтроля и самооценки</a:t>
            </a:r>
            <a:br>
              <a:rPr lang="ru-RU" sz="1800" dirty="0" smtClean="0">
                <a:latin typeface="Book Antiqua" pitchFamily="18" charset="0"/>
                <a:cs typeface="Times New Roman" pitchFamily="18" charset="0"/>
              </a:rPr>
            </a:br>
            <a:r>
              <a:rPr lang="ru-RU" sz="1800" dirty="0" smtClean="0">
                <a:latin typeface="Book Antiqua" pitchFamily="18" charset="0"/>
                <a:cs typeface="Times New Roman" pitchFamily="18" charset="0"/>
              </a:rPr>
              <a:t>-умение    находить ошибки в работе и исправлять их</a:t>
            </a:r>
            <a:br>
              <a:rPr lang="ru-RU" sz="1800" dirty="0" smtClean="0">
                <a:latin typeface="Book Antiqua" pitchFamily="18" charset="0"/>
                <a:cs typeface="Times New Roman" pitchFamily="18" charset="0"/>
              </a:rPr>
            </a:br>
            <a:r>
              <a:rPr lang="ru-RU" sz="1800" dirty="0" smtClean="0">
                <a:latin typeface="Book Antiqua" pitchFamily="18" charset="0"/>
                <a:cs typeface="Times New Roman" pitchFamily="18" charset="0"/>
              </a:rPr>
              <a:t>-умение планировать свою деятельность</a:t>
            </a:r>
            <a:br>
              <a:rPr lang="ru-RU" sz="1800" dirty="0" smtClean="0">
                <a:latin typeface="Book Antiqua" pitchFamily="18" charset="0"/>
                <a:cs typeface="Times New Roman" pitchFamily="18" charset="0"/>
              </a:rPr>
            </a:br>
            <a:r>
              <a:rPr lang="ru-RU" sz="1800" dirty="0" smtClean="0">
                <a:latin typeface="Book Antiqua" pitchFamily="18" charset="0"/>
                <a:cs typeface="Times New Roman" pitchFamily="18" charset="0"/>
              </a:rPr>
              <a:t>-готовность к решению творческих задач</a:t>
            </a:r>
            <a:br>
              <a:rPr lang="ru-RU" sz="1800" dirty="0" smtClean="0">
                <a:latin typeface="Book Antiqua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Book Antiqua" pitchFamily="18" charset="0"/>
                <a:cs typeface="Times New Roman" pitchFamily="18" charset="0"/>
              </a:rPr>
              <a:t>        Коммуникативная компетенция</a:t>
            </a:r>
            <a:r>
              <a:rPr lang="ru-RU" sz="1800" b="1" dirty="0" smtClean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Book Antiqua" pitchFamily="18" charset="0"/>
                <a:cs typeface="Times New Roman" pitchFamily="18" charset="0"/>
              </a:rPr>
              <a:t>призвана формировать знание  способов общения с окружающими, способность к осуществлению сотрудничества, понимания точки зрения другого, умение регулировать конфликты.</a:t>
            </a:r>
            <a:br>
              <a:rPr lang="ru-RU" sz="1800" dirty="0" smtClean="0">
                <a:latin typeface="Book Antiqua" pitchFamily="18" charset="0"/>
                <a:cs typeface="Times New Roman" pitchFamily="18" charset="0"/>
              </a:rPr>
            </a:br>
            <a:r>
              <a:rPr lang="ru-RU" sz="1800" dirty="0" smtClean="0">
                <a:latin typeface="Book Antiqua" pitchFamily="18" charset="0"/>
                <a:cs typeface="Times New Roman" pitchFamily="18" charset="0"/>
              </a:rPr>
              <a:t>        </a:t>
            </a:r>
            <a:r>
              <a:rPr lang="ru-RU" sz="1800" b="1" i="1" dirty="0" smtClean="0">
                <a:latin typeface="Book Antiqua" pitchFamily="18" charset="0"/>
                <a:cs typeface="Times New Roman" pitchFamily="18" charset="0"/>
              </a:rPr>
              <a:t>Ценностно-смысловая компетенция</a:t>
            </a:r>
            <a:r>
              <a:rPr lang="ru-RU" sz="1800" b="1" dirty="0" smtClean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Book Antiqua" pitchFamily="18" charset="0"/>
                <a:cs typeface="Times New Roman" pitchFamily="18" charset="0"/>
              </a:rPr>
              <a:t>связана с ценностными ориентирами ученика, его способностью видеть  и понимать окружающее, с наличием нравственного опыта, сформированных представлений о добре и зле, толерантного отношения к окружающим.           </a:t>
            </a:r>
            <a:br>
              <a:rPr lang="ru-RU" sz="1800" dirty="0" smtClean="0">
                <a:latin typeface="Book Antiqua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Book Antiqua" pitchFamily="18" charset="0"/>
                <a:cs typeface="Times New Roman" pitchFamily="18" charset="0"/>
              </a:rPr>
              <a:t>        Информационная компетенция</a:t>
            </a:r>
            <a:r>
              <a:rPr lang="ru-RU" sz="1800" b="1" dirty="0" smtClean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Book Antiqua" pitchFamily="18" charset="0"/>
                <a:cs typeface="Times New Roman" pitchFamily="18" charset="0"/>
              </a:rPr>
              <a:t>подразумевает способность добывать недостающие знания и умения всеми культурными источниками информации.</a:t>
            </a:r>
            <a:br>
              <a:rPr lang="ru-RU" sz="1800" dirty="0" smtClean="0">
                <a:latin typeface="Book Antiqua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2"/>
                </a:solidFill>
                <a:latin typeface="Book Antiqua" pitchFamily="18" charset="0"/>
                <a:cs typeface="Times New Roman" pitchFamily="18" charset="0"/>
              </a:rPr>
              <a:t>       </a:t>
            </a:r>
            <a:r>
              <a:rPr lang="ru-RU" sz="1800" b="1" i="1" dirty="0" smtClean="0">
                <a:latin typeface="Book Antiqua" pitchFamily="18" charset="0"/>
                <a:cs typeface="Times New Roman" pitchFamily="18" charset="0"/>
              </a:rPr>
              <a:t>Личностная  компетенция</a:t>
            </a:r>
            <a:r>
              <a:rPr lang="ru-RU" sz="1800" b="1" dirty="0" smtClean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Book Antiqua" pitchFamily="18" charset="0"/>
                <a:cs typeface="Times New Roman" pitchFamily="18" charset="0"/>
              </a:rPr>
              <a:t>позволяет ребенку стремиться к самосовершенствованию, познанию самого себя.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s://fs00.infourok.ru/images/doc/233/94969/3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7905804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100" u="sng" dirty="0" smtClean="0">
                <a:solidFill>
                  <a:srgbClr val="000000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100" u="sng" dirty="0" smtClean="0">
                <a:solidFill>
                  <a:srgbClr val="000000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100" u="sng" dirty="0" smtClean="0">
                <a:solidFill>
                  <a:srgbClr val="000000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100" u="sng" dirty="0" smtClean="0">
                <a:solidFill>
                  <a:srgbClr val="000000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100" u="sng" dirty="0" smtClean="0">
                <a:solidFill>
                  <a:srgbClr val="000000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Изучение семей учащихся сводится к таким знаниям: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500174"/>
            <a:ext cx="7143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629400" algn="l"/>
              </a:tabLst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Общие сведения о родителях или лицах, их заменяющих;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629400" algn="l"/>
              </a:tabLst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Жилищные условия семьи и ее материальная обеспеченность;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629400" algn="l"/>
              </a:tabLst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Образовательный уровень семьи, интересы родителей к школе;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629400" algn="l"/>
              </a:tabLst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Уровень педагогической культуры родителей;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629400" algn="l"/>
              </a:tabLst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Авторитетность семьи в глазах ребенка;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629400" algn="l"/>
              </a:tabLst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Степень значимости воспитательного воздействия родителей на ребенка;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629400" algn="l"/>
              </a:tabLst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Семейные традиции, обычаи;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629400" algn="l"/>
              </a:tabLst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Характер взаимоотношений в семье;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629400" algn="l"/>
              </a:tabLst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Психологическая атмосфера в семье (</a:t>
            </a:r>
            <a:r>
              <a:rPr lang="ru-RU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благоприятнае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неблагоприятнае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);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629400" algn="l"/>
              </a:tabLst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Воспитательные возможности семьи.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mtClean="0"/>
              <a:t> </a:t>
            </a: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smtClean="0">
                <a:solidFill>
                  <a:srgbClr val="CC0000"/>
                </a:solidFill>
              </a:rPr>
              <a:t>Анкетирование родителей с целью изучения семьи</a:t>
            </a:r>
          </a:p>
        </p:txBody>
      </p:sp>
      <p:graphicFrame>
        <p:nvGraphicFramePr>
          <p:cNvPr id="12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1905000"/>
          <a:ext cx="5257800" cy="2217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Object 9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289550" y="1828800"/>
          <a:ext cx="3854450" cy="2151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Object 1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209800" y="4632325"/>
          <a:ext cx="6934200" cy="222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533400" y="1371600"/>
            <a:ext cx="3505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Есть ли у вас и ваших родителей </a:t>
            </a:r>
          </a:p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(детей) совместные увлечения?</a:t>
            </a:r>
          </a:p>
        </p:txBody>
      </p:sp>
      <p:sp>
        <p:nvSpPr>
          <p:cNvPr id="1032" name="WordArt 7"/>
          <p:cNvSpPr>
            <a:spLocks noChangeArrowheads="1" noChangeShapeType="1" noTextEdit="1"/>
          </p:cNvSpPr>
          <p:nvPr/>
        </p:nvSpPr>
        <p:spPr bwMode="auto">
          <a:xfrm>
            <a:off x="5181600" y="1371600"/>
            <a:ext cx="350996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Бываете ли вы с родителями (детьми)</a:t>
            </a:r>
          </a:p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в кино, театре, музее?</a:t>
            </a:r>
          </a:p>
        </p:txBody>
      </p:sp>
      <p:sp>
        <p:nvSpPr>
          <p:cNvPr id="1033" name="WordArt 12"/>
          <p:cNvSpPr>
            <a:spLocks noChangeArrowheads="1" noChangeShapeType="1" noTextEdit="1"/>
          </p:cNvSpPr>
          <p:nvPr/>
        </p:nvSpPr>
        <p:spPr bwMode="auto">
          <a:xfrm>
            <a:off x="2133600" y="4114800"/>
            <a:ext cx="5638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Хотите ли вы больше времени </a:t>
            </a:r>
          </a:p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проводить с родителями (детьми)?</a:t>
            </a:r>
          </a:p>
        </p:txBody>
      </p:sp>
      <p:pic>
        <p:nvPicPr>
          <p:cNvPr id="1034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6200" y="0"/>
            <a:ext cx="1447800" cy="1295400"/>
          </a:xfrm>
          <a:prstGeom prst="rect">
            <a:avLst/>
          </a:prstGeom>
          <a:blipFill dpi="0" rotWithShape="0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</p:pic>
      <p:sp>
        <p:nvSpPr>
          <p:cNvPr id="1035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04800" y="5791200"/>
            <a:ext cx="914400" cy="890588"/>
          </a:xfrm>
          <a:prstGeom prst="actionButtonBackPrevious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s://im0-tub-ru.yandex.net/i?id=8700b629150a4e1a9d6b4eb33c2d2242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7620000" cy="583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AutoShape 2"/>
          <p:cNvSpPr>
            <a:spLocks noChangeArrowheads="1"/>
          </p:cNvSpPr>
          <p:nvPr/>
        </p:nvSpPr>
        <p:spPr bwMode="ltGray">
          <a:xfrm rot="5400000">
            <a:off x="-2422526" y="16271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rgbClr val="B0BAD8">
                  <a:gamma/>
                  <a:tint val="45490"/>
                  <a:invGamma/>
                </a:srgbClr>
              </a:gs>
              <a:gs pos="100000">
                <a:srgbClr val="B0BAD8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9491" name="AutoShape 3"/>
          <p:cNvSpPr>
            <a:spLocks noChangeArrowheads="1"/>
          </p:cNvSpPr>
          <p:nvPr/>
        </p:nvSpPr>
        <p:spPr bwMode="ltGray">
          <a:xfrm rot="5400000" flipH="1">
            <a:off x="-2016918" y="20629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rgbClr val="B8CCFE">
                  <a:gamma/>
                  <a:tint val="39216"/>
                  <a:invGamma/>
                </a:srgbClr>
              </a:gs>
              <a:gs pos="100000">
                <a:srgbClr val="B8CCFE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9492" name="AutoShape 4"/>
          <p:cNvSpPr>
            <a:spLocks noChangeArrowheads="1"/>
          </p:cNvSpPr>
          <p:nvPr/>
        </p:nvSpPr>
        <p:spPr bwMode="gray">
          <a:xfrm>
            <a:off x="2143108" y="5715016"/>
            <a:ext cx="44196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Совместная деятельность родителей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и обучающихся</a:t>
            </a:r>
            <a:endParaRPr lang="en-US" b="1" dirty="0"/>
          </a:p>
        </p:txBody>
      </p:sp>
      <p:sp>
        <p:nvSpPr>
          <p:cNvPr id="319493" name="AutoShape 5"/>
          <p:cNvSpPr>
            <a:spLocks noChangeArrowheads="1"/>
          </p:cNvSpPr>
          <p:nvPr/>
        </p:nvSpPr>
        <p:spPr bwMode="gray">
          <a:xfrm>
            <a:off x="2393950" y="4424362"/>
            <a:ext cx="5321322" cy="7191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7F5CF">
                  <a:gamma/>
                  <a:tint val="0"/>
                  <a:invGamma/>
                </a:srgbClr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Информирование о содержании </a:t>
            </a:r>
          </a:p>
          <a:p>
            <a:pPr algn="ctr"/>
            <a:r>
              <a:rPr lang="ru-RU" b="1" dirty="0" err="1" smtClean="0">
                <a:solidFill>
                  <a:srgbClr val="000000"/>
                </a:solidFill>
              </a:rPr>
              <a:t>учебно</a:t>
            </a:r>
            <a:r>
              <a:rPr lang="ru-RU" b="1" dirty="0" smtClean="0">
                <a:solidFill>
                  <a:srgbClr val="000000"/>
                </a:solidFill>
              </a:rPr>
              <a:t>-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воспитательного процесса</a:t>
            </a:r>
            <a:endParaRPr lang="en-US" b="1" dirty="0"/>
          </a:p>
        </p:txBody>
      </p:sp>
      <p:sp>
        <p:nvSpPr>
          <p:cNvPr id="319494" name="AutoShape 6"/>
          <p:cNvSpPr>
            <a:spLocks noChangeArrowheads="1"/>
          </p:cNvSpPr>
          <p:nvPr/>
        </p:nvSpPr>
        <p:spPr bwMode="gray">
          <a:xfrm>
            <a:off x="2438400" y="3611563"/>
            <a:ext cx="641988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/>
              <a:t>Привлечение родителей к управлению образовательным </a:t>
            </a:r>
          </a:p>
          <a:p>
            <a:pPr algn="ctr"/>
            <a:r>
              <a:rPr lang="ru-RU" b="1" dirty="0" smtClean="0"/>
              <a:t>учреждением, образовательным процессом</a:t>
            </a:r>
            <a:endParaRPr lang="ru-RU" dirty="0"/>
          </a:p>
        </p:txBody>
      </p:sp>
      <p:sp>
        <p:nvSpPr>
          <p:cNvPr id="319495" name="AutoShape 7"/>
          <p:cNvSpPr>
            <a:spLocks noChangeArrowheads="1"/>
          </p:cNvSpPr>
          <p:nvPr/>
        </p:nvSpPr>
        <p:spPr bwMode="gray">
          <a:xfrm>
            <a:off x="2286000" y="2743200"/>
            <a:ext cx="550071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7F5CF">
                  <a:gamma/>
                  <a:tint val="0"/>
                  <a:invGamma/>
                </a:srgbClr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/>
              <a:t>Психолого-педагогическое просвещение родителей</a:t>
            </a:r>
            <a:endParaRPr lang="ru-RU" dirty="0"/>
          </a:p>
        </p:txBody>
      </p:sp>
      <p:sp>
        <p:nvSpPr>
          <p:cNvPr id="319496" name="AutoShape 8"/>
          <p:cNvSpPr>
            <a:spLocks noChangeArrowheads="1"/>
          </p:cNvSpPr>
          <p:nvPr/>
        </p:nvSpPr>
        <p:spPr bwMode="gray">
          <a:xfrm>
            <a:off x="1765300" y="1973263"/>
            <a:ext cx="44196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/>
              <a:t>Изучение семей обучающихся</a:t>
            </a:r>
            <a:endParaRPr lang="en-US" b="1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447800" y="2062163"/>
            <a:ext cx="381000" cy="381000"/>
            <a:chOff x="2078" y="1680"/>
            <a:chExt cx="1615" cy="1615"/>
          </a:xfrm>
        </p:grpSpPr>
        <p:sp>
          <p:nvSpPr>
            <p:cNvPr id="319498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499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500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19501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19502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19503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981200" y="2849563"/>
            <a:ext cx="381000" cy="381000"/>
            <a:chOff x="2078" y="1680"/>
            <a:chExt cx="1615" cy="1615"/>
          </a:xfrm>
        </p:grpSpPr>
        <p:sp>
          <p:nvSpPr>
            <p:cNvPr id="319505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506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507" name="Oval 1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19508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19509" name="Oval 2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19510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133600" y="3687763"/>
            <a:ext cx="381000" cy="381000"/>
            <a:chOff x="2078" y="1680"/>
            <a:chExt cx="1615" cy="1615"/>
          </a:xfrm>
        </p:grpSpPr>
        <p:sp>
          <p:nvSpPr>
            <p:cNvPr id="319512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513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514" name="Oval 2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19515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19516" name="Oval 2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19517" name="Oval 2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2057400" y="4525963"/>
            <a:ext cx="381000" cy="381000"/>
            <a:chOff x="2078" y="1680"/>
            <a:chExt cx="1615" cy="1615"/>
          </a:xfrm>
        </p:grpSpPr>
        <p:sp>
          <p:nvSpPr>
            <p:cNvPr id="319519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520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521" name="Oval 3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19522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19523" name="Oval 3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19524" name="Oval 3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1428728" y="5643578"/>
            <a:ext cx="355600" cy="381000"/>
            <a:chOff x="2078" y="1680"/>
            <a:chExt cx="1615" cy="1615"/>
          </a:xfrm>
        </p:grpSpPr>
        <p:sp>
          <p:nvSpPr>
            <p:cNvPr id="319526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527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528" name="Oval 4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19529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19530" name="Oval 4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19531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319532" name="Rectangle 4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noFill/>
          <a:ln/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rgbClr val="7030A0"/>
                </a:solidFill>
              </a:rPr>
              <a:t>Направления работы с родителями:</a:t>
            </a:r>
            <a:endParaRPr lang="en-US" b="1" dirty="0">
              <a:ln/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Users\pk\Desktop\картинкиНовая папка\slide_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3566" y="566306"/>
            <a:ext cx="7413143" cy="5559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3970" name="Picture 2" descr="C:\Users\pk\Desktop\картинкиНовая папка\img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7429552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k\Desktop\vLlkwib9RM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3348683" cy="2624007"/>
          </a:xfrm>
          <a:prstGeom prst="rect">
            <a:avLst/>
          </a:prstGeom>
          <a:noFill/>
        </p:spPr>
      </p:pic>
      <p:pic>
        <p:nvPicPr>
          <p:cNvPr id="2052" name="Picture 4" descr="C:\Users\pk\Desktop\-P1qWcvpqe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3501335" cy="2928958"/>
          </a:xfrm>
          <a:prstGeom prst="rect">
            <a:avLst/>
          </a:prstGeom>
          <a:noFill/>
        </p:spPr>
      </p:pic>
      <p:pic>
        <p:nvPicPr>
          <p:cNvPr id="2053" name="Picture 5" descr="C:\Users\pk\Desktop\31sH_XzJ8B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86124"/>
            <a:ext cx="4595216" cy="3062281"/>
          </a:xfrm>
          <a:prstGeom prst="rect">
            <a:avLst/>
          </a:prstGeom>
          <a:noFill/>
        </p:spPr>
      </p:pic>
      <p:pic>
        <p:nvPicPr>
          <p:cNvPr id="2054" name="Picture 6" descr="C:\Users\pk\Desktop\8BGzI3dxgN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214290"/>
            <a:ext cx="4881554" cy="3253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atin typeface="Book Antiqua" pitchFamily="18" charset="0"/>
              </a:rPr>
              <a:t>Гипотеза</a:t>
            </a:r>
            <a:r>
              <a:rPr lang="ru-RU" sz="2800" b="1" i="1" dirty="0" smtClean="0">
                <a:solidFill>
                  <a:schemeClr val="tx2"/>
                </a:solidFill>
                <a:latin typeface="Book Antiqua" pitchFamily="18" charset="0"/>
              </a:rPr>
              <a:t>: родитель и педагог  должны стать проводником, посредником между ребёнком и </a:t>
            </a:r>
            <a:r>
              <a:rPr lang="ru-RU" sz="2800" b="1" i="1" dirty="0" err="1" smtClean="0">
                <a:solidFill>
                  <a:schemeClr val="tx2"/>
                </a:solidFill>
                <a:latin typeface="Book Antiqua" pitchFamily="18" charset="0"/>
              </a:rPr>
              <a:t>социокультурным</a:t>
            </a:r>
            <a:r>
              <a:rPr lang="ru-RU" sz="2800" b="1" i="1" dirty="0" smtClean="0">
                <a:solidFill>
                  <a:schemeClr val="tx2"/>
                </a:solidFill>
                <a:latin typeface="Book Antiqua" pitchFamily="18" charset="0"/>
              </a:rPr>
              <a:t> пространством.</a:t>
            </a:r>
            <a:br>
              <a:rPr lang="ru-RU" sz="2800" b="1" i="1" dirty="0" smtClean="0">
                <a:solidFill>
                  <a:schemeClr val="tx2"/>
                </a:solidFill>
                <a:latin typeface="Book Antiqua" pitchFamily="18" charset="0"/>
              </a:rPr>
            </a:br>
            <a:endParaRPr lang="ru-RU" sz="2800" b="1" i="1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latin typeface="Book Antiqua" pitchFamily="18" charset="0"/>
              </a:rPr>
              <a:t>Актуальность: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  <a:latin typeface="Book Antiqua" pitchFamily="18" charset="0"/>
              </a:rPr>
              <a:t>изменение социально-экономических процессов, внедрение новых ФГОС.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Book Antiqua" pitchFamily="18" charset="0"/>
              </a:rPr>
              <a:t>Цель проекта: </a:t>
            </a:r>
            <a:r>
              <a:rPr lang="ru-RU" sz="3200" b="1" i="1" dirty="0" smtClean="0">
                <a:solidFill>
                  <a:schemeClr val="tx2"/>
                </a:solidFill>
                <a:latin typeface="Book Antiqua" pitchFamily="18" charset="0"/>
              </a:rPr>
              <a:t>разработка и внедрение модели работы с родителями по социализации школьников.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latin typeface="Book Antiqua" pitchFamily="18" charset="0"/>
              </a:rPr>
              <a:t>Перспектива: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643182"/>
            <a:ext cx="83582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  <a:latin typeface="Book Antiqua" pitchFamily="18" charset="0"/>
              </a:rPr>
              <a:t>создание  комфортных условий для социализации детей в обществе,  посредством  вовлечения родителей в воспитательный  процесс.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Book Antiqua" pitchFamily="18" charset="0"/>
              </a:rPr>
              <a:t>Задачи</a:t>
            </a:r>
            <a:endParaRPr lang="ru-RU" b="1" i="1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                                                                                                                       </a:t>
            </a:r>
          </a:p>
          <a:p>
            <a:r>
              <a:rPr lang="ru-RU" sz="4500" b="1" dirty="0" smtClean="0">
                <a:solidFill>
                  <a:schemeClr val="tx2"/>
                </a:solidFill>
                <a:latin typeface="Book Antiqua" pitchFamily="18" charset="0"/>
              </a:rPr>
              <a:t>1.Формировать компетенции: познавательные, коммуникативные, ценностно-смысловые, информационные, личностные.</a:t>
            </a:r>
            <a:endParaRPr lang="ru-RU" sz="2800" dirty="0" smtClean="0"/>
          </a:p>
          <a:p>
            <a:r>
              <a:rPr lang="ru-RU" sz="4500" b="1" dirty="0" smtClean="0">
                <a:solidFill>
                  <a:schemeClr val="tx2"/>
                </a:solidFill>
                <a:latin typeface="Book Antiqua" pitchFamily="18" charset="0"/>
              </a:rPr>
              <a:t>Создать у школьника чувство безопасности, доверия, защищенности, комфортности пребывания в социуме.</a:t>
            </a:r>
          </a:p>
          <a:p>
            <a:r>
              <a:rPr lang="ru-RU" sz="4500" b="1" dirty="0" smtClean="0">
                <a:solidFill>
                  <a:schemeClr val="tx2"/>
                </a:solidFill>
                <a:latin typeface="Book Antiqua" pitchFamily="18" charset="0"/>
              </a:rPr>
              <a:t>2. Формировать у ребенка потребность в  общении со взрослыми и сверстниками в процессе взаимодействия.</a:t>
            </a:r>
          </a:p>
          <a:p>
            <a:r>
              <a:rPr lang="ru-RU" sz="4500" b="1" dirty="0" smtClean="0">
                <a:solidFill>
                  <a:schemeClr val="tx2"/>
                </a:solidFill>
                <a:latin typeface="Book Antiqua" pitchFamily="18" charset="0"/>
              </a:rPr>
              <a:t>3.Разнообразить  деятельность ребенка.                          </a:t>
            </a:r>
          </a:p>
          <a:p>
            <a:r>
              <a:rPr lang="ru-RU" sz="4500" b="1" dirty="0" smtClean="0">
                <a:solidFill>
                  <a:schemeClr val="tx2"/>
                </a:solidFill>
                <a:latin typeface="Book Antiqua" pitchFamily="18" charset="0"/>
              </a:rPr>
              <a:t>4. Объединить силы педагога и родителей в успешной социализации детей через новые формы взаимодействия.</a:t>
            </a:r>
          </a:p>
          <a:p>
            <a:r>
              <a:rPr lang="ru-RU" sz="4500" b="1" dirty="0" smtClean="0">
                <a:solidFill>
                  <a:schemeClr val="tx2"/>
                </a:solidFill>
                <a:latin typeface="Book Antiqua" pitchFamily="18" charset="0"/>
              </a:rPr>
              <a:t>5. Активизировать и обогатить воспитательные умения родителей, поддержать их уверенность в собственных педагогических возможностях. </a:t>
            </a:r>
          </a:p>
          <a:p>
            <a:endParaRPr lang="ru-RU" sz="4500" b="1" i="1" dirty="0">
              <a:solidFill>
                <a:schemeClr val="tx2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latin typeface="Book Antiqua" pitchFamily="18" charset="0"/>
              </a:rPr>
              <a:t>План по реализации проекта.</a:t>
            </a:r>
            <a:endParaRPr lang="ru-RU" sz="3200" i="1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Изучение теоретического материала по теме.</a:t>
            </a:r>
          </a:p>
          <a:p>
            <a:pPr marL="514350" indent="-514350">
              <a:buNone/>
            </a:pPr>
            <a:r>
              <a:rPr lang="ru-RU" dirty="0" smtClean="0"/>
              <a:t>2. Обработка социологических данных.</a:t>
            </a:r>
          </a:p>
          <a:p>
            <a:pPr marL="514350" indent="-514350">
              <a:buNone/>
            </a:pPr>
            <a:r>
              <a:rPr lang="ru-RU" dirty="0" smtClean="0"/>
              <a:t>3. Создание перспективного плана по взаимодействию с семьей в рамках социализации школьников.</a:t>
            </a:r>
          </a:p>
          <a:p>
            <a:pPr marL="514350" indent="-514350">
              <a:buNone/>
            </a:pPr>
            <a:r>
              <a:rPr lang="ru-RU" dirty="0" smtClean="0"/>
              <a:t>4.Прогнозируемый результат.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858280" cy="1643074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33CC"/>
                </a:solidFill>
                <a:latin typeface="Book Antiqua" pitchFamily="18" charset="0"/>
              </a:rPr>
              <a:t>Социализация-усвоение социальных ценностей в процессе развития </a:t>
            </a:r>
            <a:r>
              <a:rPr lang="ru-RU" b="1" i="1" dirty="0" smtClean="0">
                <a:solidFill>
                  <a:srgbClr val="0033CC"/>
                </a:solidFill>
                <a:latin typeface="Book Antiqua" pitchFamily="18" charset="0"/>
              </a:rPr>
              <a:t>личности.</a:t>
            </a:r>
            <a:endParaRPr lang="ru-RU" dirty="0"/>
          </a:p>
        </p:txBody>
      </p:sp>
      <p:pic>
        <p:nvPicPr>
          <p:cNvPr id="16386" name="Picture 2" descr="https://fs00.infourok.ru/images/doc/162/186963/img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6227773" cy="46708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G:\картинкиНовая папка\20140312130848-348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6286545" cy="62865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2599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33CC"/>
                </a:solidFill>
                <a:latin typeface="Book Antiqua" pitchFamily="18" charset="0"/>
              </a:rPr>
              <a:t/>
            </a:r>
            <a:br>
              <a:rPr lang="ru-RU" b="1" i="1" dirty="0" smtClean="0">
                <a:solidFill>
                  <a:srgbClr val="0033CC"/>
                </a:solidFill>
                <a:latin typeface="Book Antiqua" pitchFamily="18" charset="0"/>
              </a:rPr>
            </a:br>
            <a:r>
              <a:rPr lang="ru-RU" b="1" i="1" dirty="0" smtClean="0">
                <a:latin typeface="Book Antiqua" pitchFamily="18" charset="0"/>
              </a:rPr>
              <a:t>Социализация в начальном образовании </a:t>
            </a:r>
            <a:r>
              <a:rPr lang="ru-RU" b="1" i="1" dirty="0" smtClean="0">
                <a:solidFill>
                  <a:srgbClr val="0033CC"/>
                </a:solidFill>
                <a:latin typeface="Book Antiqua" pitchFamily="18" charset="0"/>
              </a:rPr>
              <a:t>направлена на формирование компетенций- способности и готовности действовать на основе полученных знаний, умений и опыта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orinthian columns design template">
  <a:themeElements>
    <a:clrScheme name="Тема Office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Тема Offic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3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usiness_Plan_IonGreen_16X9_TP103417220.potx" id="{4B1FCF6B-AC37-473E-AFE9-684358FD50D7}" vid="{D849E02E-A37B-4F65-A00F-6E9D5C4BFA71}"/>
    </a:ext>
  </a:extLst>
</a:theme>
</file>

<file path=ppt/theme/theme3.xml><?xml version="1.0" encoding="utf-8"?>
<a:theme xmlns:a="http://schemas.openxmlformats.org/drawingml/2006/main" name="Тема2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Corinthian columns design template</Template>
  <TotalTime>1399</TotalTime>
  <Words>277</Words>
  <Application>Microsoft Office PowerPoint</Application>
  <PresentationFormat>Экран (4:3)</PresentationFormat>
  <Paragraphs>58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Corinthian columns design template</vt:lpstr>
      <vt:lpstr>Тема3</vt:lpstr>
      <vt:lpstr>Тема2</vt:lpstr>
      <vt:lpstr>Тема16</vt:lpstr>
      <vt:lpstr>Муниципальное  бюджетное общеобразовательное учреждение «Средняя общеобразовательная школа № 31 »</vt:lpstr>
      <vt:lpstr>Слайд 2</vt:lpstr>
      <vt:lpstr>Гипотеза: родитель и педагог  должны стать проводником, посредником между ребёнком и социокультурным пространством. </vt:lpstr>
      <vt:lpstr>Цель проекта: разработка и внедрение модели работы с родителями по социализации школьников.</vt:lpstr>
      <vt:lpstr>Задачи</vt:lpstr>
      <vt:lpstr>План по реализации проекта.</vt:lpstr>
      <vt:lpstr>Социализация-усвоение социальных ценностей в процессе развития личности.</vt:lpstr>
      <vt:lpstr>Слайд 8</vt:lpstr>
      <vt:lpstr> Социализация в начальном образовании направлена на формирование компетенций- способности и готовности действовать на основе полученных знаний, умений и опыта </vt:lpstr>
      <vt:lpstr>         Компетенции:         -познавательные         -коммуникативные         -ценностно-смысловые         -информационные          -личностные</vt:lpstr>
      <vt:lpstr>Познавательная компетенция формирует следующие качества ученика: -способность осуществлять учебную деятельность -умение запрашивать и искать недостающую информацию -навык самоконтроля и самооценки -умение    находить ошибки в работе и исправлять их -умение планировать свою деятельность -готовность к решению творческих задач         Коммуникативная компетенция призвана формировать знание  способов общения с окружающими, способность к осуществлению сотрудничества, понимания точки зрения другого, умение регулировать конфликты.         Ценностно-смысловая компетенция связана с ценностными ориентирами ученика, его способностью видеть  и понимать окружающее, с наличием нравственного опыта, сформированных представлений о добре и зле, толерантного отношения к окружающим.                    Информационная компетенция подразумевает способность добывать недостающие знания и умения всеми культурными источниками информации.        Личностная  компетенция позволяет ребенку стремиться к самосовершенствованию, познанию самого себя. </vt:lpstr>
      <vt:lpstr>Слайд 12</vt:lpstr>
      <vt:lpstr>  Изучение семей учащихся сводится к таким знаниям:  </vt:lpstr>
      <vt:lpstr>Анкетирование родителей с целью изучения семьи</vt:lpstr>
      <vt:lpstr>Слайд 15</vt:lpstr>
      <vt:lpstr>Направления работы с родителями: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ДАША</dc:creator>
  <cp:lastModifiedBy>Пользователь Windows</cp:lastModifiedBy>
  <cp:revision>107</cp:revision>
  <dcterms:created xsi:type="dcterms:W3CDTF">2014-11-08T14:11:44Z</dcterms:created>
  <dcterms:modified xsi:type="dcterms:W3CDTF">2018-01-28T15:54:25Z</dcterms:modified>
</cp:coreProperties>
</file>