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  <p:sldMasterId id="2147483804" r:id="rId14"/>
    <p:sldMasterId id="2147483816" r:id="rId15"/>
    <p:sldMasterId id="2147483828" r:id="rId16"/>
    <p:sldMasterId id="2147483840" r:id="rId17"/>
    <p:sldMasterId id="2147483852" r:id="rId18"/>
    <p:sldMasterId id="2147483864" r:id="rId19"/>
    <p:sldMasterId id="2147483876" r:id="rId20"/>
    <p:sldMasterId id="2147483888" r:id="rId21"/>
    <p:sldMasterId id="2147483900" r:id="rId22"/>
    <p:sldMasterId id="2147483912" r:id="rId23"/>
    <p:sldMasterId id="2147483924" r:id="rId24"/>
    <p:sldMasterId id="2147483936" r:id="rId25"/>
    <p:sldMasterId id="2147483948" r:id="rId26"/>
    <p:sldMasterId id="2147483960" r:id="rId27"/>
    <p:sldMasterId id="2147483972" r:id="rId28"/>
    <p:sldMasterId id="2147483984" r:id="rId29"/>
    <p:sldMasterId id="2147483996" r:id="rId30"/>
    <p:sldMasterId id="2147484008" r:id="rId31"/>
    <p:sldMasterId id="2147484020" r:id="rId32"/>
    <p:sldMasterId id="2147484032" r:id="rId33"/>
  </p:sldMasterIdLst>
  <p:sldIdLst>
    <p:sldId id="381" r:id="rId34"/>
    <p:sldId id="256" r:id="rId35"/>
    <p:sldId id="257" r:id="rId36"/>
    <p:sldId id="258" r:id="rId37"/>
    <p:sldId id="259" r:id="rId38"/>
    <p:sldId id="260" r:id="rId39"/>
    <p:sldId id="261" r:id="rId40"/>
    <p:sldId id="262" r:id="rId41"/>
    <p:sldId id="263" r:id="rId42"/>
    <p:sldId id="264" r:id="rId43"/>
    <p:sldId id="265" r:id="rId44"/>
    <p:sldId id="266" r:id="rId45"/>
    <p:sldId id="268" r:id="rId46"/>
    <p:sldId id="279" r:id="rId47"/>
    <p:sldId id="280" r:id="rId48"/>
    <p:sldId id="281" r:id="rId49"/>
    <p:sldId id="282" r:id="rId50"/>
    <p:sldId id="283" r:id="rId51"/>
    <p:sldId id="284" r:id="rId52"/>
    <p:sldId id="285" r:id="rId53"/>
    <p:sldId id="289" r:id="rId54"/>
    <p:sldId id="290" r:id="rId55"/>
    <p:sldId id="291" r:id="rId56"/>
    <p:sldId id="363" r:id="rId57"/>
    <p:sldId id="364" r:id="rId58"/>
    <p:sldId id="365" r:id="rId59"/>
    <p:sldId id="366" r:id="rId60"/>
    <p:sldId id="367" r:id="rId61"/>
    <p:sldId id="368" r:id="rId62"/>
    <p:sldId id="380" r:id="rId63"/>
    <p:sldId id="370" r:id="rId64"/>
    <p:sldId id="371" r:id="rId65"/>
    <p:sldId id="372" r:id="rId66"/>
    <p:sldId id="373" r:id="rId67"/>
    <p:sldId id="374" r:id="rId68"/>
    <p:sldId id="375" r:id="rId69"/>
    <p:sldId id="376" r:id="rId70"/>
    <p:sldId id="377" r:id="rId71"/>
    <p:sldId id="292" r:id="rId72"/>
    <p:sldId id="304" r:id="rId73"/>
    <p:sldId id="306" r:id="rId74"/>
    <p:sldId id="308" r:id="rId75"/>
    <p:sldId id="310" r:id="rId76"/>
    <p:sldId id="312" r:id="rId77"/>
    <p:sldId id="314" r:id="rId78"/>
    <p:sldId id="316" r:id="rId79"/>
    <p:sldId id="318" r:id="rId80"/>
    <p:sldId id="320" r:id="rId81"/>
    <p:sldId id="322" r:id="rId82"/>
    <p:sldId id="385" r:id="rId83"/>
    <p:sldId id="323" r:id="rId84"/>
    <p:sldId id="326" r:id="rId85"/>
    <p:sldId id="327" r:id="rId86"/>
    <p:sldId id="329" r:id="rId87"/>
    <p:sldId id="330" r:id="rId88"/>
    <p:sldId id="332" r:id="rId89"/>
    <p:sldId id="333" r:id="rId90"/>
    <p:sldId id="336" r:id="rId91"/>
    <p:sldId id="337" r:id="rId92"/>
    <p:sldId id="338" r:id="rId93"/>
    <p:sldId id="341" r:id="rId94"/>
    <p:sldId id="342" r:id="rId95"/>
    <p:sldId id="343" r:id="rId96"/>
    <p:sldId id="344" r:id="rId97"/>
    <p:sldId id="345" r:id="rId98"/>
    <p:sldId id="346" r:id="rId99"/>
    <p:sldId id="349" r:id="rId100"/>
    <p:sldId id="350" r:id="rId10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9" autoAdjust="0"/>
    <p:restoredTop sz="94660"/>
  </p:normalViewPr>
  <p:slideViewPr>
    <p:cSldViewPr>
      <p:cViewPr varScale="1">
        <p:scale>
          <a:sx n="77" d="100"/>
          <a:sy n="77" d="100"/>
        </p:scale>
        <p:origin x="-116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9.xml"/><Relationship Id="rId47" Type="http://schemas.openxmlformats.org/officeDocument/2006/relationships/slide" Target="slides/slide14.xml"/><Relationship Id="rId63" Type="http://schemas.openxmlformats.org/officeDocument/2006/relationships/slide" Target="slides/slide30.xml"/><Relationship Id="rId68" Type="http://schemas.openxmlformats.org/officeDocument/2006/relationships/slide" Target="slides/slide35.xml"/><Relationship Id="rId84" Type="http://schemas.openxmlformats.org/officeDocument/2006/relationships/slide" Target="slides/slide51.xml"/><Relationship Id="rId89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8.xml"/><Relationship Id="rId92" Type="http://schemas.openxmlformats.org/officeDocument/2006/relationships/slide" Target="slides/slide5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" Target="slides/slide4.xml"/><Relationship Id="rId40" Type="http://schemas.openxmlformats.org/officeDocument/2006/relationships/slide" Target="slides/slide7.xml"/><Relationship Id="rId45" Type="http://schemas.openxmlformats.org/officeDocument/2006/relationships/slide" Target="slides/slide12.xml"/><Relationship Id="rId53" Type="http://schemas.openxmlformats.org/officeDocument/2006/relationships/slide" Target="slides/slide20.xml"/><Relationship Id="rId58" Type="http://schemas.openxmlformats.org/officeDocument/2006/relationships/slide" Target="slides/slide25.xml"/><Relationship Id="rId66" Type="http://schemas.openxmlformats.org/officeDocument/2006/relationships/slide" Target="slides/slide33.xml"/><Relationship Id="rId74" Type="http://schemas.openxmlformats.org/officeDocument/2006/relationships/slide" Target="slides/slide41.xml"/><Relationship Id="rId79" Type="http://schemas.openxmlformats.org/officeDocument/2006/relationships/slide" Target="slides/slide46.xml"/><Relationship Id="rId87" Type="http://schemas.openxmlformats.org/officeDocument/2006/relationships/slide" Target="slides/slide54.xml"/><Relationship Id="rId10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28.xml"/><Relationship Id="rId82" Type="http://schemas.openxmlformats.org/officeDocument/2006/relationships/slide" Target="slides/slide49.xml"/><Relationship Id="rId90" Type="http://schemas.openxmlformats.org/officeDocument/2006/relationships/slide" Target="slides/slide57.xml"/><Relationship Id="rId95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2.xml"/><Relationship Id="rId43" Type="http://schemas.openxmlformats.org/officeDocument/2006/relationships/slide" Target="slides/slide10.xml"/><Relationship Id="rId48" Type="http://schemas.openxmlformats.org/officeDocument/2006/relationships/slide" Target="slides/slide15.xml"/><Relationship Id="rId56" Type="http://schemas.openxmlformats.org/officeDocument/2006/relationships/slide" Target="slides/slide23.xml"/><Relationship Id="rId64" Type="http://schemas.openxmlformats.org/officeDocument/2006/relationships/slide" Target="slides/slide31.xml"/><Relationship Id="rId69" Type="http://schemas.openxmlformats.org/officeDocument/2006/relationships/slide" Target="slides/slide36.xml"/><Relationship Id="rId77" Type="http://schemas.openxmlformats.org/officeDocument/2006/relationships/slide" Target="slides/slide44.xml"/><Relationship Id="rId100" Type="http://schemas.openxmlformats.org/officeDocument/2006/relationships/slide" Target="slides/slide67.xml"/><Relationship Id="rId105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8.xml"/><Relationship Id="rId72" Type="http://schemas.openxmlformats.org/officeDocument/2006/relationships/slide" Target="slides/slide39.xml"/><Relationship Id="rId80" Type="http://schemas.openxmlformats.org/officeDocument/2006/relationships/slide" Target="slides/slide47.xml"/><Relationship Id="rId85" Type="http://schemas.openxmlformats.org/officeDocument/2006/relationships/slide" Target="slides/slide52.xml"/><Relationship Id="rId93" Type="http://schemas.openxmlformats.org/officeDocument/2006/relationships/slide" Target="slides/slide60.xml"/><Relationship Id="rId98" Type="http://schemas.openxmlformats.org/officeDocument/2006/relationships/slide" Target="slides/slide6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" Target="slides/slide5.xml"/><Relationship Id="rId46" Type="http://schemas.openxmlformats.org/officeDocument/2006/relationships/slide" Target="slides/slide13.xml"/><Relationship Id="rId59" Type="http://schemas.openxmlformats.org/officeDocument/2006/relationships/slide" Target="slides/slide26.xml"/><Relationship Id="rId67" Type="http://schemas.openxmlformats.org/officeDocument/2006/relationships/slide" Target="slides/slide34.xml"/><Relationship Id="rId103" Type="http://schemas.openxmlformats.org/officeDocument/2006/relationships/viewProps" Target="viewProp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8.xml"/><Relationship Id="rId54" Type="http://schemas.openxmlformats.org/officeDocument/2006/relationships/slide" Target="slides/slide21.xml"/><Relationship Id="rId62" Type="http://schemas.openxmlformats.org/officeDocument/2006/relationships/slide" Target="slides/slide29.xml"/><Relationship Id="rId70" Type="http://schemas.openxmlformats.org/officeDocument/2006/relationships/slide" Target="slides/slide37.xml"/><Relationship Id="rId75" Type="http://schemas.openxmlformats.org/officeDocument/2006/relationships/slide" Target="slides/slide42.xml"/><Relationship Id="rId83" Type="http://schemas.openxmlformats.org/officeDocument/2006/relationships/slide" Target="slides/slide50.xml"/><Relationship Id="rId88" Type="http://schemas.openxmlformats.org/officeDocument/2006/relationships/slide" Target="slides/slide55.xml"/><Relationship Id="rId91" Type="http://schemas.openxmlformats.org/officeDocument/2006/relationships/slide" Target="slides/slide58.xml"/><Relationship Id="rId96" Type="http://schemas.openxmlformats.org/officeDocument/2006/relationships/slide" Target="slides/slide6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3.xml"/><Relationship Id="rId49" Type="http://schemas.openxmlformats.org/officeDocument/2006/relationships/slide" Target="slides/slide16.xml"/><Relationship Id="rId57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11.xml"/><Relationship Id="rId52" Type="http://schemas.openxmlformats.org/officeDocument/2006/relationships/slide" Target="slides/slide19.xml"/><Relationship Id="rId60" Type="http://schemas.openxmlformats.org/officeDocument/2006/relationships/slide" Target="slides/slide27.xml"/><Relationship Id="rId65" Type="http://schemas.openxmlformats.org/officeDocument/2006/relationships/slide" Target="slides/slide32.xml"/><Relationship Id="rId73" Type="http://schemas.openxmlformats.org/officeDocument/2006/relationships/slide" Target="slides/slide40.xml"/><Relationship Id="rId78" Type="http://schemas.openxmlformats.org/officeDocument/2006/relationships/slide" Target="slides/slide45.xml"/><Relationship Id="rId81" Type="http://schemas.openxmlformats.org/officeDocument/2006/relationships/slide" Target="slides/slide48.xml"/><Relationship Id="rId86" Type="http://schemas.openxmlformats.org/officeDocument/2006/relationships/slide" Target="slides/slide53.xml"/><Relationship Id="rId94" Type="http://schemas.openxmlformats.org/officeDocument/2006/relationships/slide" Target="slides/slide61.xml"/><Relationship Id="rId99" Type="http://schemas.openxmlformats.org/officeDocument/2006/relationships/slide" Target="slides/slide66.xml"/><Relationship Id="rId101" Type="http://schemas.openxmlformats.org/officeDocument/2006/relationships/slide" Target="slides/slide6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6.xml"/><Relationship Id="rId34" Type="http://schemas.openxmlformats.org/officeDocument/2006/relationships/slide" Target="slides/slide1.xml"/><Relationship Id="rId50" Type="http://schemas.openxmlformats.org/officeDocument/2006/relationships/slide" Target="slides/slide17.xml"/><Relationship Id="rId55" Type="http://schemas.openxmlformats.org/officeDocument/2006/relationships/slide" Target="slides/slide22.xml"/><Relationship Id="rId76" Type="http://schemas.openxmlformats.org/officeDocument/2006/relationships/slide" Target="slides/slide43.xml"/><Relationship Id="rId97" Type="http://schemas.openxmlformats.org/officeDocument/2006/relationships/slide" Target="slides/slide64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8FC3E13-BD0B-467D-A34D-BC3A099C482B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13CA9D-FF2B-49D2-9045-1A60DCDDFBD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>
              <a:solidFill>
                <a:srgbClr val="00B0F0"/>
              </a:solidFill>
              <a:latin typeface="Comic Sans MS" pitchFamily="66" charset="0"/>
            </a:rPr>
            <a:t>Дети</a:t>
          </a:r>
        </a:p>
      </dgm:t>
    </dgm:pt>
    <dgm:pt modelId="{B43C0676-7DB2-4D72-8B7C-301C6ED7B927}" type="parTrans" cxnId="{F891CA83-8828-4518-A35C-E341896E8EA8}">
      <dgm:prSet/>
      <dgm:spPr/>
      <dgm:t>
        <a:bodyPr/>
        <a:lstStyle/>
        <a:p>
          <a:endParaRPr lang="ru-RU"/>
        </a:p>
      </dgm:t>
    </dgm:pt>
    <dgm:pt modelId="{94E26825-C108-46B9-9223-75C06BF4B615}" type="sibTrans" cxnId="{F891CA83-8828-4518-A35C-E341896E8EA8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1DC7D329-A286-4B88-A408-CA275354D1F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>
              <a:solidFill>
                <a:srgbClr val="FFC000"/>
              </a:solidFill>
            </a:rPr>
            <a:t>Родители</a:t>
          </a:r>
        </a:p>
      </dgm:t>
    </dgm:pt>
    <dgm:pt modelId="{27763237-04E7-46F7-8DCE-54966402DE22}" type="parTrans" cxnId="{5792BE91-50E4-463D-B107-D0AE6FC37088}">
      <dgm:prSet/>
      <dgm:spPr/>
      <dgm:t>
        <a:bodyPr/>
        <a:lstStyle/>
        <a:p>
          <a:endParaRPr lang="ru-RU"/>
        </a:p>
      </dgm:t>
    </dgm:pt>
    <dgm:pt modelId="{39F653FC-AA55-4FC9-A589-0BD4DC5A9B7C}" type="sibTrans" cxnId="{5792BE91-50E4-463D-B107-D0AE6FC37088}">
      <dgm:prSet/>
      <dgm:spPr>
        <a:noFill/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8CB36298-2CA2-4260-ADE3-5DE8C32470B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>
              <a:solidFill>
                <a:srgbClr val="00B050"/>
              </a:solidFill>
              <a:latin typeface="Comic Sans MS" pitchFamily="66" charset="0"/>
            </a:rPr>
            <a:t>Воспитатели</a:t>
          </a:r>
        </a:p>
      </dgm:t>
    </dgm:pt>
    <dgm:pt modelId="{0B1DB22C-8914-492C-A897-B47A9200F8AE}" type="parTrans" cxnId="{46BFEE04-2982-4082-B03A-3C9CE7C55A6E}">
      <dgm:prSet/>
      <dgm:spPr/>
      <dgm:t>
        <a:bodyPr/>
        <a:lstStyle/>
        <a:p>
          <a:endParaRPr lang="ru-RU"/>
        </a:p>
      </dgm:t>
    </dgm:pt>
    <dgm:pt modelId="{2F66628C-26BF-40F4-9C73-BF9427E761A2}" type="sibTrans" cxnId="{46BFEE04-2982-4082-B03A-3C9CE7C55A6E}">
      <dgm:prSet/>
      <dgm:spPr>
        <a:noFill/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BFF43F75-A843-4D91-911C-F38D6FEFBF0F}" type="pres">
      <dgm:prSet presAssocID="{68FC3E13-BD0B-467D-A34D-BC3A099C48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6EAC-89D4-4BCE-BAE9-D84092F7584A}" type="pres">
      <dgm:prSet presAssocID="{5C13CA9D-FF2B-49D2-9045-1A60DCDDFBD2}" presName="node" presStyleLbl="node1" presStyleIdx="0" presStyleCnt="3" custScaleX="123756" custScaleY="90042" custRadScaleRad="103128" custRadScaleInc="-9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20985-FFCF-4F39-8F5D-15E76C13BEE8}" type="pres">
      <dgm:prSet presAssocID="{94E26825-C108-46B9-9223-75C06BF4B615}" presName="sibTrans" presStyleLbl="sibTrans2D1" presStyleIdx="0" presStyleCnt="3" custAng="296012" custScaleX="100641" custScaleY="106903" custLinFactNeighborX="58381" custLinFactNeighborY="-10211"/>
      <dgm:spPr/>
      <dgm:t>
        <a:bodyPr/>
        <a:lstStyle/>
        <a:p>
          <a:endParaRPr lang="ru-RU"/>
        </a:p>
      </dgm:t>
    </dgm:pt>
    <dgm:pt modelId="{F9DFC416-B72A-44C0-B097-1B673B3E2CEB}" type="pres">
      <dgm:prSet presAssocID="{94E26825-C108-46B9-9223-75C06BF4B61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8559763-7C44-4D4A-93C5-350C91F5754B}" type="pres">
      <dgm:prSet presAssocID="{1DC7D329-A286-4B88-A408-CA275354D1F4}" presName="node" presStyleLbl="node1" presStyleIdx="1" presStyleCnt="3" custScaleX="113186" custScaleY="101920" custRadScaleRad="120967" custRadScaleInc="-6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421CD-AC8E-494E-AA15-04ACFAC23292}" type="pres">
      <dgm:prSet presAssocID="{39F653FC-AA55-4FC9-A589-0BD4DC5A9B7C}" presName="sibTrans" presStyleLbl="sibTrans2D1" presStyleIdx="1" presStyleCnt="3" custLinFactNeighborX="-1044" custLinFactNeighborY="57113"/>
      <dgm:spPr/>
      <dgm:t>
        <a:bodyPr/>
        <a:lstStyle/>
        <a:p>
          <a:endParaRPr lang="ru-RU"/>
        </a:p>
      </dgm:t>
    </dgm:pt>
    <dgm:pt modelId="{297929A8-B32D-4AE6-829C-616C05646B2B}" type="pres">
      <dgm:prSet presAssocID="{39F653FC-AA55-4FC9-A589-0BD4DC5A9B7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CF36596-F769-4E99-A4F5-10CCA11894F5}" type="pres">
      <dgm:prSet presAssocID="{8CB36298-2CA2-4260-ADE3-5DE8C32470B4}" presName="node" presStyleLbl="node1" presStyleIdx="2" presStyleCnt="3" custScaleX="107859" custScaleY="101920" custRadScaleRad="128242" custRadScaleInc="9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B49A7-7F0A-4C68-BD0A-6D049159F696}" type="pres">
      <dgm:prSet presAssocID="{2F66628C-26BF-40F4-9C73-BF9427E761A2}" presName="sibTrans" presStyleLbl="sibTrans2D1" presStyleIdx="2" presStyleCnt="3" custLinFactNeighborX="-56241" custLinFactNeighborY="-8314"/>
      <dgm:spPr/>
      <dgm:t>
        <a:bodyPr/>
        <a:lstStyle/>
        <a:p>
          <a:endParaRPr lang="ru-RU"/>
        </a:p>
      </dgm:t>
    </dgm:pt>
    <dgm:pt modelId="{420D0AB4-81B4-4161-AB02-7161FD5C8FE8}" type="pres">
      <dgm:prSet presAssocID="{2F66628C-26BF-40F4-9C73-BF9427E761A2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891CA83-8828-4518-A35C-E341896E8EA8}" srcId="{68FC3E13-BD0B-467D-A34D-BC3A099C482B}" destId="{5C13CA9D-FF2B-49D2-9045-1A60DCDDFBD2}" srcOrd="0" destOrd="0" parTransId="{B43C0676-7DB2-4D72-8B7C-301C6ED7B927}" sibTransId="{94E26825-C108-46B9-9223-75C06BF4B615}"/>
    <dgm:cxn modelId="{AA4BB230-B895-487C-8F3A-05561F9D0FCC}" type="presOf" srcId="{5C13CA9D-FF2B-49D2-9045-1A60DCDDFBD2}" destId="{285F6EAC-89D4-4BCE-BAE9-D84092F7584A}" srcOrd="0" destOrd="0" presId="urn:microsoft.com/office/officeart/2005/8/layout/cycle7"/>
    <dgm:cxn modelId="{256406DA-50A1-45A5-8D8C-0F58182CDB61}" type="presOf" srcId="{94E26825-C108-46B9-9223-75C06BF4B615}" destId="{F9DFC416-B72A-44C0-B097-1B673B3E2CEB}" srcOrd="1" destOrd="0" presId="urn:microsoft.com/office/officeart/2005/8/layout/cycle7"/>
    <dgm:cxn modelId="{76287A32-19DA-4BD7-9E2D-C8A1223E54AE}" type="presOf" srcId="{2F66628C-26BF-40F4-9C73-BF9427E761A2}" destId="{C90B49A7-7F0A-4C68-BD0A-6D049159F696}" srcOrd="0" destOrd="0" presId="urn:microsoft.com/office/officeart/2005/8/layout/cycle7"/>
    <dgm:cxn modelId="{58D14A48-80D4-4BB8-A3D7-0A5D73E4AB08}" type="presOf" srcId="{68FC3E13-BD0B-467D-A34D-BC3A099C482B}" destId="{BFF43F75-A843-4D91-911C-F38D6FEFBF0F}" srcOrd="0" destOrd="0" presId="urn:microsoft.com/office/officeart/2005/8/layout/cycle7"/>
    <dgm:cxn modelId="{3CE5EB87-EBC9-49F1-89D4-37ADCB4BAE33}" type="presOf" srcId="{1DC7D329-A286-4B88-A408-CA275354D1F4}" destId="{C8559763-7C44-4D4A-93C5-350C91F5754B}" srcOrd="0" destOrd="0" presId="urn:microsoft.com/office/officeart/2005/8/layout/cycle7"/>
    <dgm:cxn modelId="{72B97550-D76A-4161-AC13-27A647A231E0}" type="presOf" srcId="{2F66628C-26BF-40F4-9C73-BF9427E761A2}" destId="{420D0AB4-81B4-4161-AB02-7161FD5C8FE8}" srcOrd="1" destOrd="0" presId="urn:microsoft.com/office/officeart/2005/8/layout/cycle7"/>
    <dgm:cxn modelId="{7117CE01-E24A-459A-8991-0EE6BBAE5766}" type="presOf" srcId="{8CB36298-2CA2-4260-ADE3-5DE8C32470B4}" destId="{8CF36596-F769-4E99-A4F5-10CCA11894F5}" srcOrd="0" destOrd="0" presId="urn:microsoft.com/office/officeart/2005/8/layout/cycle7"/>
    <dgm:cxn modelId="{FD5826B7-4AC9-4022-B828-83A55144E3A1}" type="presOf" srcId="{39F653FC-AA55-4FC9-A589-0BD4DC5A9B7C}" destId="{EAB421CD-AC8E-494E-AA15-04ACFAC23292}" srcOrd="0" destOrd="0" presId="urn:microsoft.com/office/officeart/2005/8/layout/cycle7"/>
    <dgm:cxn modelId="{8B65697F-115E-4109-944E-07E64BFE1C78}" type="presOf" srcId="{39F653FC-AA55-4FC9-A589-0BD4DC5A9B7C}" destId="{297929A8-B32D-4AE6-829C-616C05646B2B}" srcOrd="1" destOrd="0" presId="urn:microsoft.com/office/officeart/2005/8/layout/cycle7"/>
    <dgm:cxn modelId="{46BFEE04-2982-4082-B03A-3C9CE7C55A6E}" srcId="{68FC3E13-BD0B-467D-A34D-BC3A099C482B}" destId="{8CB36298-2CA2-4260-ADE3-5DE8C32470B4}" srcOrd="2" destOrd="0" parTransId="{0B1DB22C-8914-492C-A897-B47A9200F8AE}" sibTransId="{2F66628C-26BF-40F4-9C73-BF9427E761A2}"/>
    <dgm:cxn modelId="{5792BE91-50E4-463D-B107-D0AE6FC37088}" srcId="{68FC3E13-BD0B-467D-A34D-BC3A099C482B}" destId="{1DC7D329-A286-4B88-A408-CA275354D1F4}" srcOrd="1" destOrd="0" parTransId="{27763237-04E7-46F7-8DCE-54966402DE22}" sibTransId="{39F653FC-AA55-4FC9-A589-0BD4DC5A9B7C}"/>
    <dgm:cxn modelId="{4BEC87E1-B8DE-43FD-B47F-BC0D42EEBB69}" type="presOf" srcId="{94E26825-C108-46B9-9223-75C06BF4B615}" destId="{62120985-FFCF-4F39-8F5D-15E76C13BEE8}" srcOrd="0" destOrd="0" presId="urn:microsoft.com/office/officeart/2005/8/layout/cycle7"/>
    <dgm:cxn modelId="{58532045-FEFA-438B-B86B-77FFC4A0E5F7}" type="presParOf" srcId="{BFF43F75-A843-4D91-911C-F38D6FEFBF0F}" destId="{285F6EAC-89D4-4BCE-BAE9-D84092F7584A}" srcOrd="0" destOrd="0" presId="urn:microsoft.com/office/officeart/2005/8/layout/cycle7"/>
    <dgm:cxn modelId="{AEAFDB38-92D6-47D3-B325-B4BF28E2DA1A}" type="presParOf" srcId="{BFF43F75-A843-4D91-911C-F38D6FEFBF0F}" destId="{62120985-FFCF-4F39-8F5D-15E76C13BEE8}" srcOrd="1" destOrd="0" presId="urn:microsoft.com/office/officeart/2005/8/layout/cycle7"/>
    <dgm:cxn modelId="{38845668-3580-49AD-A1F0-A65958958602}" type="presParOf" srcId="{62120985-FFCF-4F39-8F5D-15E76C13BEE8}" destId="{F9DFC416-B72A-44C0-B097-1B673B3E2CEB}" srcOrd="0" destOrd="0" presId="urn:microsoft.com/office/officeart/2005/8/layout/cycle7"/>
    <dgm:cxn modelId="{C981DA05-FB0B-410E-A1AF-B6CBE75758A8}" type="presParOf" srcId="{BFF43F75-A843-4D91-911C-F38D6FEFBF0F}" destId="{C8559763-7C44-4D4A-93C5-350C91F5754B}" srcOrd="2" destOrd="0" presId="urn:microsoft.com/office/officeart/2005/8/layout/cycle7"/>
    <dgm:cxn modelId="{31CB62CA-F6E6-4C2B-86FC-DCA2AF5F61D2}" type="presParOf" srcId="{BFF43F75-A843-4D91-911C-F38D6FEFBF0F}" destId="{EAB421CD-AC8E-494E-AA15-04ACFAC23292}" srcOrd="3" destOrd="0" presId="urn:microsoft.com/office/officeart/2005/8/layout/cycle7"/>
    <dgm:cxn modelId="{17611A1A-2D68-481E-AED7-48ADDDAFDF56}" type="presParOf" srcId="{EAB421CD-AC8E-494E-AA15-04ACFAC23292}" destId="{297929A8-B32D-4AE6-829C-616C05646B2B}" srcOrd="0" destOrd="0" presId="urn:microsoft.com/office/officeart/2005/8/layout/cycle7"/>
    <dgm:cxn modelId="{D8349408-9D3A-490E-87A6-F5CA4C6A6177}" type="presParOf" srcId="{BFF43F75-A843-4D91-911C-F38D6FEFBF0F}" destId="{8CF36596-F769-4E99-A4F5-10CCA11894F5}" srcOrd="4" destOrd="0" presId="urn:microsoft.com/office/officeart/2005/8/layout/cycle7"/>
    <dgm:cxn modelId="{8E091825-50FC-4690-AE42-D55F7E86AB65}" type="presParOf" srcId="{BFF43F75-A843-4D91-911C-F38D6FEFBF0F}" destId="{C90B49A7-7F0A-4C68-BD0A-6D049159F696}" srcOrd="5" destOrd="0" presId="urn:microsoft.com/office/officeart/2005/8/layout/cycle7"/>
    <dgm:cxn modelId="{F7B88959-7732-4CB6-B9BE-0A6A1E83EAFB}" type="presParOf" srcId="{C90B49A7-7F0A-4C68-BD0A-6D049159F696}" destId="{420D0AB4-81B4-4161-AB02-7161FD5C8FE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8FC3E13-BD0B-467D-A34D-BC3A099C482B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C13CA9D-FF2B-49D2-9045-1A60DCDDFBD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>
              <a:solidFill>
                <a:srgbClr val="00B0F0"/>
              </a:solidFill>
              <a:latin typeface="Comic Sans MS" pitchFamily="66" charset="0"/>
            </a:rPr>
            <a:t>Дети</a:t>
          </a:r>
        </a:p>
      </dgm:t>
    </dgm:pt>
    <dgm:pt modelId="{B43C0676-7DB2-4D72-8B7C-301C6ED7B927}" type="parTrans" cxnId="{F891CA83-8828-4518-A35C-E341896E8EA8}">
      <dgm:prSet/>
      <dgm:spPr/>
      <dgm:t>
        <a:bodyPr/>
        <a:lstStyle/>
        <a:p>
          <a:endParaRPr lang="ru-RU"/>
        </a:p>
      </dgm:t>
    </dgm:pt>
    <dgm:pt modelId="{94E26825-C108-46B9-9223-75C06BF4B615}" type="sibTrans" cxnId="{F891CA83-8828-4518-A35C-E341896E8EA8}">
      <dgm:prSet/>
      <dgm:spPr>
        <a:noFill/>
        <a:ln>
          <a:solidFill>
            <a:schemeClr val="tx1"/>
          </a:solidFill>
        </a:ln>
      </dgm:spPr>
      <dgm:t>
        <a:bodyPr/>
        <a:lstStyle/>
        <a:p>
          <a:endParaRPr lang="ru-RU"/>
        </a:p>
      </dgm:t>
    </dgm:pt>
    <dgm:pt modelId="{1DC7D329-A286-4B88-A408-CA275354D1F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3200" b="1" dirty="0">
              <a:solidFill>
                <a:srgbClr val="FFC000"/>
              </a:solidFill>
            </a:rPr>
            <a:t>Родители</a:t>
          </a:r>
        </a:p>
      </dgm:t>
    </dgm:pt>
    <dgm:pt modelId="{27763237-04E7-46F7-8DCE-54966402DE22}" type="parTrans" cxnId="{5792BE91-50E4-463D-B107-D0AE6FC37088}">
      <dgm:prSet/>
      <dgm:spPr/>
      <dgm:t>
        <a:bodyPr/>
        <a:lstStyle/>
        <a:p>
          <a:endParaRPr lang="ru-RU"/>
        </a:p>
      </dgm:t>
    </dgm:pt>
    <dgm:pt modelId="{39F653FC-AA55-4FC9-A589-0BD4DC5A9B7C}" type="sibTrans" cxnId="{5792BE91-50E4-463D-B107-D0AE6FC37088}">
      <dgm:prSet/>
      <dgm:spPr>
        <a:noFill/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8CB36298-2CA2-4260-ADE3-5DE8C32470B4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dirty="0">
              <a:solidFill>
                <a:srgbClr val="00B050"/>
              </a:solidFill>
              <a:latin typeface="Comic Sans MS" pitchFamily="66" charset="0"/>
            </a:rPr>
            <a:t>Воспитатели</a:t>
          </a:r>
        </a:p>
      </dgm:t>
    </dgm:pt>
    <dgm:pt modelId="{0B1DB22C-8914-492C-A897-B47A9200F8AE}" type="parTrans" cxnId="{46BFEE04-2982-4082-B03A-3C9CE7C55A6E}">
      <dgm:prSet/>
      <dgm:spPr/>
      <dgm:t>
        <a:bodyPr/>
        <a:lstStyle/>
        <a:p>
          <a:endParaRPr lang="ru-RU"/>
        </a:p>
      </dgm:t>
    </dgm:pt>
    <dgm:pt modelId="{2F66628C-26BF-40F4-9C73-BF9427E761A2}" type="sibTrans" cxnId="{46BFEE04-2982-4082-B03A-3C9CE7C55A6E}">
      <dgm:prSet/>
      <dgm:spPr>
        <a:noFill/>
        <a:ln>
          <a:solidFill>
            <a:srgbClr val="003300"/>
          </a:solidFill>
        </a:ln>
      </dgm:spPr>
      <dgm:t>
        <a:bodyPr/>
        <a:lstStyle/>
        <a:p>
          <a:endParaRPr lang="ru-RU"/>
        </a:p>
      </dgm:t>
    </dgm:pt>
    <dgm:pt modelId="{BFF43F75-A843-4D91-911C-F38D6FEFBF0F}" type="pres">
      <dgm:prSet presAssocID="{68FC3E13-BD0B-467D-A34D-BC3A099C482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85F6EAC-89D4-4BCE-BAE9-D84092F7584A}" type="pres">
      <dgm:prSet presAssocID="{5C13CA9D-FF2B-49D2-9045-1A60DCDDFBD2}" presName="node" presStyleLbl="node1" presStyleIdx="0" presStyleCnt="3" custScaleX="123756" custScaleY="90042" custRadScaleRad="103128" custRadScaleInc="-9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120985-FFCF-4F39-8F5D-15E76C13BEE8}" type="pres">
      <dgm:prSet presAssocID="{94E26825-C108-46B9-9223-75C06BF4B615}" presName="sibTrans" presStyleLbl="sibTrans2D1" presStyleIdx="0" presStyleCnt="3" custAng="296012" custScaleX="100641" custScaleY="106903" custLinFactNeighborX="58381" custLinFactNeighborY="-10211"/>
      <dgm:spPr/>
      <dgm:t>
        <a:bodyPr/>
        <a:lstStyle/>
        <a:p>
          <a:endParaRPr lang="ru-RU"/>
        </a:p>
      </dgm:t>
    </dgm:pt>
    <dgm:pt modelId="{F9DFC416-B72A-44C0-B097-1B673B3E2CEB}" type="pres">
      <dgm:prSet presAssocID="{94E26825-C108-46B9-9223-75C06BF4B61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8559763-7C44-4D4A-93C5-350C91F5754B}" type="pres">
      <dgm:prSet presAssocID="{1DC7D329-A286-4B88-A408-CA275354D1F4}" presName="node" presStyleLbl="node1" presStyleIdx="1" presStyleCnt="3" custScaleX="113186" custScaleY="101920" custRadScaleRad="120967" custRadScaleInc="-69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B421CD-AC8E-494E-AA15-04ACFAC23292}" type="pres">
      <dgm:prSet presAssocID="{39F653FC-AA55-4FC9-A589-0BD4DC5A9B7C}" presName="sibTrans" presStyleLbl="sibTrans2D1" presStyleIdx="1" presStyleCnt="3" custLinFactNeighborX="-1044" custLinFactNeighborY="57113"/>
      <dgm:spPr/>
      <dgm:t>
        <a:bodyPr/>
        <a:lstStyle/>
        <a:p>
          <a:endParaRPr lang="ru-RU"/>
        </a:p>
      </dgm:t>
    </dgm:pt>
    <dgm:pt modelId="{297929A8-B32D-4AE6-829C-616C05646B2B}" type="pres">
      <dgm:prSet presAssocID="{39F653FC-AA55-4FC9-A589-0BD4DC5A9B7C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CF36596-F769-4E99-A4F5-10CCA11894F5}" type="pres">
      <dgm:prSet presAssocID="{8CB36298-2CA2-4260-ADE3-5DE8C32470B4}" presName="node" presStyleLbl="node1" presStyleIdx="2" presStyleCnt="3" custScaleX="107859" custScaleY="101920" custRadScaleRad="128242" custRadScaleInc="956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0B49A7-7F0A-4C68-BD0A-6D049159F696}" type="pres">
      <dgm:prSet presAssocID="{2F66628C-26BF-40F4-9C73-BF9427E761A2}" presName="sibTrans" presStyleLbl="sibTrans2D1" presStyleIdx="2" presStyleCnt="3" custLinFactNeighborX="-56241" custLinFactNeighborY="-8314"/>
      <dgm:spPr/>
      <dgm:t>
        <a:bodyPr/>
        <a:lstStyle/>
        <a:p>
          <a:endParaRPr lang="ru-RU"/>
        </a:p>
      </dgm:t>
    </dgm:pt>
    <dgm:pt modelId="{420D0AB4-81B4-4161-AB02-7161FD5C8FE8}" type="pres">
      <dgm:prSet presAssocID="{2F66628C-26BF-40F4-9C73-BF9427E761A2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F891CA83-8828-4518-A35C-E341896E8EA8}" srcId="{68FC3E13-BD0B-467D-A34D-BC3A099C482B}" destId="{5C13CA9D-FF2B-49D2-9045-1A60DCDDFBD2}" srcOrd="0" destOrd="0" parTransId="{B43C0676-7DB2-4D72-8B7C-301C6ED7B927}" sibTransId="{94E26825-C108-46B9-9223-75C06BF4B615}"/>
    <dgm:cxn modelId="{64F15230-BD77-46FB-B1F3-3DF2200748DD}" type="presOf" srcId="{39F653FC-AA55-4FC9-A589-0BD4DC5A9B7C}" destId="{EAB421CD-AC8E-494E-AA15-04ACFAC23292}" srcOrd="0" destOrd="0" presId="urn:microsoft.com/office/officeart/2005/8/layout/cycle7"/>
    <dgm:cxn modelId="{AFE53553-07F2-45E0-A1B4-3D5417FD9688}" type="presOf" srcId="{39F653FC-AA55-4FC9-A589-0BD4DC5A9B7C}" destId="{297929A8-B32D-4AE6-829C-616C05646B2B}" srcOrd="1" destOrd="0" presId="urn:microsoft.com/office/officeart/2005/8/layout/cycle7"/>
    <dgm:cxn modelId="{62EA6C76-D141-47F9-8A7E-9199080A40A8}" type="presOf" srcId="{94E26825-C108-46B9-9223-75C06BF4B615}" destId="{62120985-FFCF-4F39-8F5D-15E76C13BEE8}" srcOrd="0" destOrd="0" presId="urn:microsoft.com/office/officeart/2005/8/layout/cycle7"/>
    <dgm:cxn modelId="{E8622200-CC02-421E-947F-18B9A2CA68C8}" type="presOf" srcId="{2F66628C-26BF-40F4-9C73-BF9427E761A2}" destId="{C90B49A7-7F0A-4C68-BD0A-6D049159F696}" srcOrd="0" destOrd="0" presId="urn:microsoft.com/office/officeart/2005/8/layout/cycle7"/>
    <dgm:cxn modelId="{406AC9FC-3251-45DB-B0E7-ABD68A86F3E9}" type="presOf" srcId="{2F66628C-26BF-40F4-9C73-BF9427E761A2}" destId="{420D0AB4-81B4-4161-AB02-7161FD5C8FE8}" srcOrd="1" destOrd="0" presId="urn:microsoft.com/office/officeart/2005/8/layout/cycle7"/>
    <dgm:cxn modelId="{829C1736-A46A-4EE8-9F1F-AB74AB8AC8C4}" type="presOf" srcId="{94E26825-C108-46B9-9223-75C06BF4B615}" destId="{F9DFC416-B72A-44C0-B097-1B673B3E2CEB}" srcOrd="1" destOrd="0" presId="urn:microsoft.com/office/officeart/2005/8/layout/cycle7"/>
    <dgm:cxn modelId="{98F09695-8AB2-4C3B-A6D7-B1A07F4EE5BC}" type="presOf" srcId="{5C13CA9D-FF2B-49D2-9045-1A60DCDDFBD2}" destId="{285F6EAC-89D4-4BCE-BAE9-D84092F7584A}" srcOrd="0" destOrd="0" presId="urn:microsoft.com/office/officeart/2005/8/layout/cycle7"/>
    <dgm:cxn modelId="{952E5427-D9C4-44C3-A52C-397EDA7374BE}" type="presOf" srcId="{8CB36298-2CA2-4260-ADE3-5DE8C32470B4}" destId="{8CF36596-F769-4E99-A4F5-10CCA11894F5}" srcOrd="0" destOrd="0" presId="urn:microsoft.com/office/officeart/2005/8/layout/cycle7"/>
    <dgm:cxn modelId="{3BD1B1EA-6D72-49CC-A9A3-4FC95C6BC194}" type="presOf" srcId="{1DC7D329-A286-4B88-A408-CA275354D1F4}" destId="{C8559763-7C44-4D4A-93C5-350C91F5754B}" srcOrd="0" destOrd="0" presId="urn:microsoft.com/office/officeart/2005/8/layout/cycle7"/>
    <dgm:cxn modelId="{46BFEE04-2982-4082-B03A-3C9CE7C55A6E}" srcId="{68FC3E13-BD0B-467D-A34D-BC3A099C482B}" destId="{8CB36298-2CA2-4260-ADE3-5DE8C32470B4}" srcOrd="2" destOrd="0" parTransId="{0B1DB22C-8914-492C-A897-B47A9200F8AE}" sibTransId="{2F66628C-26BF-40F4-9C73-BF9427E761A2}"/>
    <dgm:cxn modelId="{AE139FA5-7C12-44DC-AD2A-7B90F0317304}" type="presOf" srcId="{68FC3E13-BD0B-467D-A34D-BC3A099C482B}" destId="{BFF43F75-A843-4D91-911C-F38D6FEFBF0F}" srcOrd="0" destOrd="0" presId="urn:microsoft.com/office/officeart/2005/8/layout/cycle7"/>
    <dgm:cxn modelId="{5792BE91-50E4-463D-B107-D0AE6FC37088}" srcId="{68FC3E13-BD0B-467D-A34D-BC3A099C482B}" destId="{1DC7D329-A286-4B88-A408-CA275354D1F4}" srcOrd="1" destOrd="0" parTransId="{27763237-04E7-46F7-8DCE-54966402DE22}" sibTransId="{39F653FC-AA55-4FC9-A589-0BD4DC5A9B7C}"/>
    <dgm:cxn modelId="{2106EBB5-C5AC-4876-88B2-890BC54CF05C}" type="presParOf" srcId="{BFF43F75-A843-4D91-911C-F38D6FEFBF0F}" destId="{285F6EAC-89D4-4BCE-BAE9-D84092F7584A}" srcOrd="0" destOrd="0" presId="urn:microsoft.com/office/officeart/2005/8/layout/cycle7"/>
    <dgm:cxn modelId="{3271BCF4-F287-410A-9254-5900219F5448}" type="presParOf" srcId="{BFF43F75-A843-4D91-911C-F38D6FEFBF0F}" destId="{62120985-FFCF-4F39-8F5D-15E76C13BEE8}" srcOrd="1" destOrd="0" presId="urn:microsoft.com/office/officeart/2005/8/layout/cycle7"/>
    <dgm:cxn modelId="{DDF926CC-EE12-4405-8093-C1A567025C76}" type="presParOf" srcId="{62120985-FFCF-4F39-8F5D-15E76C13BEE8}" destId="{F9DFC416-B72A-44C0-B097-1B673B3E2CEB}" srcOrd="0" destOrd="0" presId="urn:microsoft.com/office/officeart/2005/8/layout/cycle7"/>
    <dgm:cxn modelId="{57071076-911D-424A-BFC5-CD28F84A3C93}" type="presParOf" srcId="{BFF43F75-A843-4D91-911C-F38D6FEFBF0F}" destId="{C8559763-7C44-4D4A-93C5-350C91F5754B}" srcOrd="2" destOrd="0" presId="urn:microsoft.com/office/officeart/2005/8/layout/cycle7"/>
    <dgm:cxn modelId="{AFB149BE-421F-4D00-A9A3-8A13B2D2552C}" type="presParOf" srcId="{BFF43F75-A843-4D91-911C-F38D6FEFBF0F}" destId="{EAB421CD-AC8E-494E-AA15-04ACFAC23292}" srcOrd="3" destOrd="0" presId="urn:microsoft.com/office/officeart/2005/8/layout/cycle7"/>
    <dgm:cxn modelId="{60DB433E-19CC-485B-921A-10E8B8124493}" type="presParOf" srcId="{EAB421CD-AC8E-494E-AA15-04ACFAC23292}" destId="{297929A8-B32D-4AE6-829C-616C05646B2B}" srcOrd="0" destOrd="0" presId="urn:microsoft.com/office/officeart/2005/8/layout/cycle7"/>
    <dgm:cxn modelId="{6365B28A-1F5E-4323-A31D-1FEBEFE4EF37}" type="presParOf" srcId="{BFF43F75-A843-4D91-911C-F38D6FEFBF0F}" destId="{8CF36596-F769-4E99-A4F5-10CCA11894F5}" srcOrd="4" destOrd="0" presId="urn:microsoft.com/office/officeart/2005/8/layout/cycle7"/>
    <dgm:cxn modelId="{F12804F3-F7DE-422D-9011-C3E681882326}" type="presParOf" srcId="{BFF43F75-A843-4D91-911C-F38D6FEFBF0F}" destId="{C90B49A7-7F0A-4C68-BD0A-6D049159F696}" srcOrd="5" destOrd="0" presId="urn:microsoft.com/office/officeart/2005/8/layout/cycle7"/>
    <dgm:cxn modelId="{F3AB4EF8-0C87-4538-95A0-DE6513055959}" type="presParOf" srcId="{C90B49A7-7F0A-4C68-BD0A-6D049159F696}" destId="{420D0AB4-81B4-4161-AB02-7161FD5C8FE8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5F6EAC-89D4-4BCE-BAE9-D84092F7584A}">
      <dsp:nvSpPr>
        <dsp:cNvPr id="0" name=""/>
        <dsp:cNvSpPr/>
      </dsp:nvSpPr>
      <dsp:spPr>
        <a:xfrm>
          <a:off x="2328020" y="0"/>
          <a:ext cx="3175788" cy="1155314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B0F0"/>
              </a:solidFill>
              <a:latin typeface="Comic Sans MS" pitchFamily="66" charset="0"/>
            </a:rPr>
            <a:t>Дети</a:t>
          </a:r>
        </a:p>
      </dsp:txBody>
      <dsp:txXfrm>
        <a:off x="2361858" y="33838"/>
        <a:ext cx="3108112" cy="1087638"/>
      </dsp:txXfrm>
    </dsp:sp>
    <dsp:sp modelId="{62120985-FFCF-4F39-8F5D-15E76C13BEE8}">
      <dsp:nvSpPr>
        <dsp:cNvPr id="0" name=""/>
        <dsp:cNvSpPr/>
      </dsp:nvSpPr>
      <dsp:spPr>
        <a:xfrm rot="3420641">
          <a:off x="5505558" y="2116944"/>
          <a:ext cx="2092719" cy="480079"/>
        </a:xfrm>
        <a:prstGeom prst="leftRightArrow">
          <a:avLst>
            <a:gd name="adj1" fmla="val 60000"/>
            <a:gd name="adj2" fmla="val 50000"/>
          </a:avLst>
        </a:prstGeom>
        <a:noFill/>
        <a:ln>
          <a:solidFill>
            <a:schemeClr val="tx1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/>
        </a:p>
      </dsp:txBody>
      <dsp:txXfrm>
        <a:off x="5649582" y="2212960"/>
        <a:ext cx="1804671" cy="288047"/>
      </dsp:txXfrm>
    </dsp:sp>
    <dsp:sp modelId="{C8559763-7C44-4D4A-93C5-350C91F5754B}">
      <dsp:nvSpPr>
        <dsp:cNvPr id="0" name=""/>
        <dsp:cNvSpPr/>
      </dsp:nvSpPr>
      <dsp:spPr>
        <a:xfrm>
          <a:off x="5367082" y="3650364"/>
          <a:ext cx="2904543" cy="13077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>
              <a:solidFill>
                <a:srgbClr val="FFC000"/>
              </a:solidFill>
            </a:rPr>
            <a:t>Родители</a:t>
          </a:r>
        </a:p>
      </dsp:txBody>
      <dsp:txXfrm>
        <a:off x="5405384" y="3688666"/>
        <a:ext cx="2827939" cy="1231115"/>
      </dsp:txXfrm>
    </dsp:sp>
    <dsp:sp modelId="{EAB421CD-AC8E-494E-AA15-04ACFAC23292}">
      <dsp:nvSpPr>
        <dsp:cNvPr id="0" name=""/>
        <dsp:cNvSpPr/>
      </dsp:nvSpPr>
      <dsp:spPr>
        <a:xfrm rot="10800000">
          <a:off x="3006059" y="4336167"/>
          <a:ext cx="2079391" cy="449079"/>
        </a:xfrm>
        <a:prstGeom prst="leftRightArrow">
          <a:avLst>
            <a:gd name="adj1" fmla="val 60000"/>
            <a:gd name="adj2" fmla="val 50000"/>
          </a:avLst>
        </a:prstGeom>
        <a:noFill/>
        <a:ln>
          <a:solidFill>
            <a:srgbClr val="00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140783" y="4425983"/>
        <a:ext cx="1809943" cy="269447"/>
      </dsp:txXfrm>
    </dsp:sp>
    <dsp:sp modelId="{8CF36596-F769-4E99-A4F5-10CCA11894F5}">
      <dsp:nvSpPr>
        <dsp:cNvPr id="0" name=""/>
        <dsp:cNvSpPr/>
      </dsp:nvSpPr>
      <dsp:spPr>
        <a:xfrm>
          <a:off x="0" y="3650364"/>
          <a:ext cx="2767844" cy="1307719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>
              <a:solidFill>
                <a:srgbClr val="00B050"/>
              </a:solidFill>
              <a:latin typeface="Comic Sans MS" pitchFamily="66" charset="0"/>
            </a:rPr>
            <a:t>Воспитатели</a:t>
          </a:r>
        </a:p>
      </dsp:txBody>
      <dsp:txXfrm>
        <a:off x="38302" y="3688666"/>
        <a:ext cx="2691240" cy="1231115"/>
      </dsp:txXfrm>
    </dsp:sp>
    <dsp:sp modelId="{C90B49A7-7F0A-4C68-BD0A-6D049159F696}">
      <dsp:nvSpPr>
        <dsp:cNvPr id="0" name=""/>
        <dsp:cNvSpPr/>
      </dsp:nvSpPr>
      <dsp:spPr>
        <a:xfrm rot="18251634">
          <a:off x="466639" y="2140963"/>
          <a:ext cx="2079391" cy="449079"/>
        </a:xfrm>
        <a:prstGeom prst="leftRightArrow">
          <a:avLst>
            <a:gd name="adj1" fmla="val 60000"/>
            <a:gd name="adj2" fmla="val 50000"/>
          </a:avLst>
        </a:prstGeom>
        <a:noFill/>
        <a:ln>
          <a:solidFill>
            <a:srgbClr val="003300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601363" y="2230779"/>
        <a:ext cx="1809943" cy="26944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7113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2094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18457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723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63398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6547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41802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2319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501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2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5558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89680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496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3488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35765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52644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59647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6001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82774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976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38232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4571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2083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95254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61200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6974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369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64821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275240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4623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934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5451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7795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6146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0129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261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0953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9242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48894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374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606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226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5088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1643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57318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9762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16420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5532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5715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0334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492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7914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502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9172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4130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00378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28105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99503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8395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82978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90543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15460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1024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00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2665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1262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36459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28358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5340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21352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10118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4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6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30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23360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620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02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35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07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25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5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8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25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06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0084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4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7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3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35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74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58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43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5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94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271048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59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67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47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36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8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0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373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13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435790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679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923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70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32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46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49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90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70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4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70108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2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03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7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220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3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8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613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94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3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048806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9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4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3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60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9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01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73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04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39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299499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13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02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4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42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0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39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06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1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38062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730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29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1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54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0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05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47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928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66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20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6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16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55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7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412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65962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67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3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40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80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83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68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18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880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19471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734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1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65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5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9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23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2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362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2733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2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94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2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52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3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3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17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6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76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3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1258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74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00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05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48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6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21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74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848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30059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939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5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71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510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32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32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48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4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49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0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164381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1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07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50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87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44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10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3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4198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16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52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62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3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51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32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4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19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871463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633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3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3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42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82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4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57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9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714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9999091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85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20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479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60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11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68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1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47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71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62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41427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79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9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98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3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48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0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2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68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50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89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557261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69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2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4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66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9806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6231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72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602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220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6373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038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5521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2172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60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7811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3691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35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255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1470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45142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7991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38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928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4114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4377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9509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61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4750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8073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889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40192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9819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5444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9504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8390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6642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43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436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874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149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52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2756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911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411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9203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49178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915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434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901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0152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961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7210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3147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5995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5229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713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32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DA8BB-0D18-469F-8022-DD923457DE3A}" type="datetimeFigureOut">
              <a:rPr lang="nl-BE"/>
              <a:t>20/01/2018</a:t>
            </a:fld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274F97-0F13-42E5-9A1D-07478243785D}" type="slidenum">
              <a:rPr lang="nl-BE"/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40267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8528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60837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9423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0337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7616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9445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30959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633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17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430DBB-9FD5-43E7-88F1-55A569E9525E}" type="datetimeFigureOut">
              <a:rPr lang="nl-BE"/>
              <a:t>20/01/2018</a:t>
            </a:fld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336665-E7E9-4861-9ADF-F11A47CBAD79}" type="slidenum">
              <a:rPr lang="nl-BE"/>
              <a:t>‹#›</a:t>
            </a:fld>
            <a:endParaRPr 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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-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-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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891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902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3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1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5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F1F9D-DA7B-420F-BF82-799033FF83F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4F084-9C78-4FC8-B029-4BEC9E7822A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95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2765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318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98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27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482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7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24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75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912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0893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94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739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194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97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47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55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819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6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52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793DB-FF16-4A43-B456-0E86E0D883B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8EFE1-CC89-4268-BB0D-868C5EC73677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65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525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92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531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19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54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78462EB-E172-4E2E-A6AF-A9A1E788B3A4}" type="datetimeFigureOut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20.01.2018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541264-6552-40DC-89AA-098BAE653B23}" type="slidenum">
              <a:rPr lang="ru-RU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731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6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0.png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1.png"/><Relationship Id="rId9" Type="http://schemas.microsoft.com/office/2007/relationships/diagramDrawing" Target="../diagrams/drawing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3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4.xml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34.xml"/><Relationship Id="rId1" Type="http://schemas.openxmlformats.org/officeDocument/2006/relationships/tags" Target="../tags/tag6.xml"/><Relationship Id="rId4" Type="http://schemas.openxmlformats.org/officeDocument/2006/relationships/image" Target="../media/image3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67.xml"/><Relationship Id="rId5" Type="http://schemas.openxmlformats.org/officeDocument/2006/relationships/image" Target="../media/image67.png"/><Relationship Id="rId4" Type="http://schemas.microsoft.com/office/2007/relationships/hdphoto" Target="../media/hdphoto1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78.xml"/><Relationship Id="rId1" Type="http://schemas.openxmlformats.org/officeDocument/2006/relationships/tags" Target="../tags/tag7.xml"/><Relationship Id="rId5" Type="http://schemas.openxmlformats.org/officeDocument/2006/relationships/image" Target="../media/image68.png"/><Relationship Id="rId4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89.xml"/><Relationship Id="rId1" Type="http://schemas.openxmlformats.org/officeDocument/2006/relationships/tags" Target="../tags/tag8.xml"/><Relationship Id="rId6" Type="http://schemas.microsoft.com/office/2007/relationships/hdphoto" Target="../media/hdphoto2.wdp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00.xml"/><Relationship Id="rId1" Type="http://schemas.openxmlformats.org/officeDocument/2006/relationships/tags" Target="../tags/tag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11.xml"/><Relationship Id="rId1" Type="http://schemas.openxmlformats.org/officeDocument/2006/relationships/tags" Target="../tags/tag10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60.png"/><Relationship Id="rId7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22.xml"/><Relationship Id="rId1" Type="http://schemas.openxmlformats.org/officeDocument/2006/relationships/tags" Target="../tags/tag11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1.png"/><Relationship Id="rId9" Type="http://schemas.microsoft.com/office/2007/relationships/diagramDrawing" Target="../diagrams/drawing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33.xml"/><Relationship Id="rId1" Type="http://schemas.openxmlformats.org/officeDocument/2006/relationships/tags" Target="../tags/tag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44.xml"/><Relationship Id="rId1" Type="http://schemas.openxmlformats.org/officeDocument/2006/relationships/tags" Target="../tags/tag1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55.xml"/><Relationship Id="rId1" Type="http://schemas.openxmlformats.org/officeDocument/2006/relationships/tags" Target="../tags/tag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66.xml"/><Relationship Id="rId1" Type="http://schemas.openxmlformats.org/officeDocument/2006/relationships/tags" Target="../tags/tag15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7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8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99.xml"/><Relationship Id="rId1" Type="http://schemas.openxmlformats.org/officeDocument/2006/relationships/tags" Target="../tags/tag16.xml"/><Relationship Id="rId6" Type="http://schemas.openxmlformats.org/officeDocument/2006/relationships/image" Target="../media/image2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10.xml"/><Relationship Id="rId1" Type="http://schemas.openxmlformats.org/officeDocument/2006/relationships/tags" Target="../tags/tag17.xml"/><Relationship Id="rId4" Type="http://schemas.openxmlformats.org/officeDocument/2006/relationships/image" Target="../media/image6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321.xml"/><Relationship Id="rId1" Type="http://schemas.openxmlformats.org/officeDocument/2006/relationships/tags" Target="../tags/tag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32.xml"/><Relationship Id="rId4" Type="http://schemas.openxmlformats.org/officeDocument/2006/relationships/image" Target="../media/image1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43.xml"/><Relationship Id="rId4" Type="http://schemas.openxmlformats.org/officeDocument/2006/relationships/image" Target="../media/image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54.xml"/><Relationship Id="rId1" Type="http://schemas.openxmlformats.org/officeDocument/2006/relationships/tags" Target="../tags/tag19.xml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2002707"/>
              </p:ext>
            </p:extLst>
          </p:nvPr>
        </p:nvGraphicFramePr>
        <p:xfrm>
          <a:off x="0" y="22860"/>
          <a:ext cx="9427369" cy="7054088"/>
        </p:xfrm>
        <a:graphic>
          <a:graphicData uri="http://schemas.openxmlformats.org/drawingml/2006/table">
            <a:tbl>
              <a:tblPr firstRow="1" firstCol="1" bandRow="1"/>
              <a:tblGrid>
                <a:gridCol w="9427369"/>
              </a:tblGrid>
              <a:tr h="68580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Образовательный проект</a:t>
                      </a: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800" b="1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9002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«Путешествие в страну Грамматики</a:t>
                      </a:r>
                      <a:r>
                        <a:rPr lang="ru-RU" sz="2800" b="1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50800" dist="39002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Calibri"/>
                          <a:ea typeface="Times New Roman"/>
                          <a:cs typeface="Times New Roman"/>
                        </a:rPr>
                        <a:t>»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8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</a:rPr>
                        <a:t>  </a:t>
                      </a:r>
                      <a:br>
                        <a:rPr lang="ru-RU" sz="1100" dirty="0">
                          <a:effectLst/>
                          <a:latin typeface="Calibri"/>
                        </a:rPr>
                      </a:br>
                      <a:endParaRPr lang="ru-RU" sz="11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endParaRPr lang="ru-RU" sz="1100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ru-RU" sz="14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г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Петропавловск-Камчатский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447925" algn="l"/>
                        </a:tabLst>
                      </a:pPr>
                      <a:r>
                        <a:rPr lang="ru-RU" sz="1400" dirty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FF"/>
                    </a:solidFill>
                  </a:tcPr>
                </a:tc>
              </a:tr>
            </a:tbl>
          </a:graphicData>
        </a:graphic>
      </p:graphicFrame>
      <p:pic>
        <p:nvPicPr>
          <p:cNvPr id="2049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974" y="1340770"/>
            <a:ext cx="1816993" cy="173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ле 1"/>
          <p:cNvSpPr txBox="1">
            <a:spLocks noChangeArrowheads="1"/>
          </p:cNvSpPr>
          <p:nvPr/>
        </p:nvSpPr>
        <p:spPr bwMode="auto">
          <a:xfrm>
            <a:off x="2530475" y="1340769"/>
            <a:ext cx="4649788" cy="1427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Скругленный прямоугольник 12"/>
          <p:cNvSpPr>
            <a:spLocks noChangeArrowheads="1"/>
          </p:cNvSpPr>
          <p:nvPr/>
        </p:nvSpPr>
        <p:spPr bwMode="auto">
          <a:xfrm>
            <a:off x="827584" y="3789040"/>
            <a:ext cx="2736304" cy="256345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B7F4"/>
              </a:gs>
              <a:gs pos="35001">
                <a:srgbClr val="C2CCF6"/>
              </a:gs>
              <a:gs pos="100000">
                <a:srgbClr val="E7EBFD"/>
              </a:gs>
            </a:gsLst>
            <a:lin ang="16200000" scaled="1"/>
          </a:gradFill>
          <a:ln w="9525">
            <a:solidFill>
              <a:srgbClr val="4660A3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cs typeface="Arial" pitchFamily="34" charset="0"/>
              </a:rPr>
              <a:t>МБДОУ «Детский сад №31 комбинированного вида»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>
                <a:cs typeface="Arial" pitchFamily="34" charset="0"/>
              </a:rPr>
              <a:t>Адрес: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200" dirty="0" err="1">
                <a:cs typeface="Arial" pitchFamily="34" charset="0"/>
              </a:rPr>
              <a:t>ул.Молчанова</a:t>
            </a:r>
            <a:r>
              <a:rPr lang="ru-RU" altLang="ru-RU" sz="1200" dirty="0">
                <a:cs typeface="Arial" pitchFamily="34" charset="0"/>
              </a:rPr>
              <a:t> 1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740103" y="3789040"/>
            <a:ext cx="2880320" cy="25794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400" dirty="0">
                <a:effectLst/>
                <a:ea typeface="Times New Roman"/>
                <a:cs typeface="Times New Roman"/>
              </a:rPr>
              <a:t>Автор проекта: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 err="1">
                <a:effectLst/>
                <a:ea typeface="Times New Roman"/>
                <a:cs typeface="Times New Roman"/>
              </a:rPr>
              <a:t>Турушкина</a:t>
            </a:r>
            <a:endParaRPr lang="ru-RU" sz="1400" dirty="0">
              <a:effectLst/>
              <a:ea typeface="Times New Roman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400" dirty="0">
                <a:effectLst/>
                <a:ea typeface="Times New Roman"/>
                <a:cs typeface="Times New Roman"/>
              </a:rPr>
              <a:t>Наталья Анатольевна</a:t>
            </a:r>
          </a:p>
        </p:txBody>
      </p:sp>
    </p:spTree>
    <p:extLst>
      <p:ext uri="{BB962C8B-B14F-4D97-AF65-F5344CB8AC3E}">
        <p14:creationId xmlns:p14="http://schemas.microsoft.com/office/powerpoint/2010/main" val="22885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440964" y="3068959"/>
            <a:ext cx="6554574" cy="2744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774670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>
                <a:solidFill>
                  <a:srgbClr val="FF505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4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Грамота-  </a:t>
            </a:r>
          </a:p>
          <a:p>
            <a:pPr algn="ctr"/>
            <a:r>
              <a:rPr lang="ru-RU" sz="4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кладезь знаний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4365104"/>
            <a:ext cx="3024336" cy="1872208"/>
          </a:xfrm>
        </p:spPr>
        <p:txBody>
          <a:bodyPr>
            <a:normAutofit fontScale="90000"/>
          </a:bodyPr>
          <a:lstStyle/>
          <a:p>
            <a:r>
              <a:rPr lang="ru-RU" sz="2000" u="sng" cap="none">
                <a:latin typeface="Bookman Old Style" pitchFamily="18" charset="0"/>
              </a:rPr>
              <a:t>Автор </a:t>
            </a:r>
            <a:r>
              <a:rPr lang="ru-RU" sz="2000" u="sng" cap="none" dirty="0">
                <a:latin typeface="Bookman Old Style" pitchFamily="18" charset="0"/>
              </a:rPr>
              <a:t>проекта:</a:t>
            </a:r>
            <a:r>
              <a:rPr lang="ru-RU" sz="2000" cap="none" dirty="0">
                <a:latin typeface="Bookman Old Style" pitchFamily="18" charset="0"/>
              </a:rPr>
              <a:t> </a:t>
            </a:r>
            <a:br>
              <a:rPr lang="ru-RU" sz="2000" cap="none" dirty="0">
                <a:latin typeface="Bookman Old Style" pitchFamily="18" charset="0"/>
              </a:rPr>
            </a:br>
            <a:r>
              <a:rPr lang="ru-RU" sz="2000" cap="none" dirty="0">
                <a:latin typeface="Bookman Old Style" pitchFamily="18" charset="0"/>
              </a:rPr>
              <a:t>Турушкина Наталья Анатольевна</a:t>
            </a:r>
            <a:br>
              <a:rPr lang="ru-RU" sz="2000" cap="none" dirty="0">
                <a:latin typeface="Bookman Old Style" pitchFamily="18" charset="0"/>
              </a:rPr>
            </a:br>
            <a:r>
              <a:rPr lang="ru-RU" sz="2000" cap="none" dirty="0">
                <a:latin typeface="Bookman Old Style" pitchFamily="18" charset="0"/>
              </a:rPr>
              <a:t/>
            </a:r>
            <a:br>
              <a:rPr lang="ru-RU" sz="2000" cap="none" dirty="0">
                <a:latin typeface="Bookman Old Style" pitchFamily="18" charset="0"/>
              </a:rPr>
            </a:br>
            <a:endParaRPr lang="ru-RU" sz="2000" cap="none" dirty="0">
              <a:latin typeface="Bookman Old Style" pitchFamily="18" charset="0"/>
              <a:ea typeface="Adobe Myungjo Std M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39752" y="6581001"/>
            <a:ext cx="4536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prstClr val="black"/>
                </a:solidFill>
                <a:latin typeface="Bookman Old Style" pitchFamily="18" charset="0"/>
              </a:rPr>
              <a:t>Город Петропавловск-Камчатский, 2017 год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39752" y="294413"/>
            <a:ext cx="61926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i="1" dirty="0">
              <a:solidFill>
                <a:prstClr val="black"/>
              </a:solidFill>
              <a:latin typeface="Comic Sans MS" pitchFamily="66" charset="0"/>
              <a:cs typeface="Courier New" panose="02070309020205020404" pitchFamily="49" charset="0"/>
            </a:endParaRPr>
          </a:p>
          <a:p>
            <a:pPr algn="ctr"/>
            <a:endParaRPr lang="ru-RU" b="1" i="1" dirty="0">
              <a:solidFill>
                <a:prstClr val="black"/>
              </a:solidFill>
              <a:latin typeface="Comic Sans MS" pitchFamily="66" charset="0"/>
              <a:cs typeface="Courier New" panose="02070309020205020404" pitchFamily="49" charset="0"/>
            </a:endParaRPr>
          </a:p>
          <a:p>
            <a:pPr algn="ctr"/>
            <a:endParaRPr lang="ru-RU" b="1" i="1" dirty="0">
              <a:solidFill>
                <a:prstClr val="black"/>
              </a:solidFill>
              <a:latin typeface="Comic Sans MS" pitchFamily="66" charset="0"/>
              <a:cs typeface="Courier New" panose="02070309020205020404" pitchFamily="49" charset="0"/>
            </a:endParaRPr>
          </a:p>
          <a:p>
            <a:pPr algn="ctr"/>
            <a:r>
              <a:rPr lang="ru-RU" b="1" i="1" dirty="0">
                <a:solidFill>
                  <a:prstClr val="black"/>
                </a:solidFill>
                <a:latin typeface="Comic Sans MS" pitchFamily="66" charset="0"/>
                <a:cs typeface="Courier New" panose="02070309020205020404" pitchFamily="49" charset="0"/>
              </a:rPr>
              <a:t>Образовательный проект</a:t>
            </a:r>
          </a:p>
          <a:p>
            <a:pPr algn="ctr"/>
            <a:r>
              <a:rPr lang="ru-RU" b="1" i="1" dirty="0">
                <a:solidFill>
                  <a:prstClr val="black"/>
                </a:solidFill>
                <a:latin typeface="Comic Sans MS" pitchFamily="66" charset="0"/>
                <a:cs typeface="Courier New" panose="02070309020205020404" pitchFamily="49" charset="0"/>
              </a:rPr>
              <a:t>для детей старшего дошкольного возраста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025" y="3708077"/>
            <a:ext cx="3348372" cy="287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53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6384" y="597794"/>
            <a:ext cx="5681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000" b="1" kern="0" dirty="0">
                <a:solidFill>
                  <a:srgbClr val="FF0000"/>
                </a:solidFill>
              </a:rPr>
              <a:t>Найди слова,где звук с в середине слова</a:t>
            </a:r>
          </a:p>
        </p:txBody>
      </p:sp>
      <p:pic>
        <p:nvPicPr>
          <p:cNvPr id="5" name="Объект 4" descr="http://cdn01.ru/files/users/images/4e/b4/4eb4cd871406abcd2124e628cc7b89f7.jpg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28" y="3645024"/>
            <a:ext cx="2808312" cy="2218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sovetskiymultik.at.ua/_ph/24/16295898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384" y="2636912"/>
            <a:ext cx="3148608" cy="2361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https://img-fotki.yandex.ru/get/6428/36014149.4cb/0_b0ff2_e28c6146_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32" y="4077072"/>
            <a:ext cx="1512168" cy="20048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2351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/>
          </p:cNvSpPr>
          <p:nvPr/>
        </p:nvSpPr>
        <p:spPr>
          <a:xfrm>
            <a:off x="593778" y="188640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cap="none" dirty="0">
                <a:solidFill>
                  <a:srgbClr val="FF0000"/>
                </a:solidFill>
                <a:latin typeface="Calibri"/>
              </a:rPr>
              <a:t>Выбери слова, состоящие из двух слогов</a:t>
            </a:r>
          </a:p>
        </p:txBody>
      </p:sp>
      <p:pic>
        <p:nvPicPr>
          <p:cNvPr id="6" name="Рисунок 5" descr="http://badumka.ru/images/1095323_detskaya-kartinka-raketa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5" y="2204864"/>
            <a:ext cx="3240360" cy="225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mal-eg.ru/wp-content/uploads/2016/05/koz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2238375"/>
            <a:ext cx="1819275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pustunchik.ua/uploads/creation/cache/486621cef7417d68c38e5bd04c64676a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81970"/>
            <a:ext cx="3152775" cy="15811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1625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5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cap="none" dirty="0">
                <a:solidFill>
                  <a:srgbClr val="FF0000"/>
                </a:solidFill>
                <a:latin typeface="Calibri"/>
              </a:rPr>
              <a:t>Домики для звуков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1547664" y="1412776"/>
            <a:ext cx="5715000" cy="1656184"/>
          </a:xfrm>
          <a:prstGeom prst="foldedCorner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2200" b="1" dirty="0">
              <a:solidFill>
                <a:sysClr val="windowText" lastClr="000000"/>
              </a:solidFill>
              <a:latin typeface="Bookman Old Style" pitchFamily="18" charset="0"/>
            </a:endParaRPr>
          </a:p>
          <a:p>
            <a:pPr>
              <a:defRPr/>
            </a:pPr>
            <a:r>
              <a:rPr lang="ru-RU" sz="2200" b="1" dirty="0">
                <a:solidFill>
                  <a:sysClr val="windowText" lastClr="000000"/>
                </a:solidFill>
                <a:latin typeface="Bookman Old Style" pitchFamily="18" charset="0"/>
              </a:rPr>
              <a:t>Гласные звуки поселим в красный домик, а согласные в синий.</a:t>
            </a:r>
          </a:p>
          <a:p>
            <a:pPr>
              <a:defRPr/>
            </a:pPr>
            <a:r>
              <a:rPr lang="ru-RU" sz="2200" b="1" dirty="0">
                <a:solidFill>
                  <a:sysClr val="windowText" lastClr="000000"/>
                </a:solidFill>
                <a:latin typeface="Bookman Old Style" pitchFamily="18" charset="0"/>
              </a:rPr>
              <a:t>Звуки: а, р, п, д, о, у.</a:t>
            </a:r>
          </a:p>
          <a:p>
            <a:pPr>
              <a:defRPr/>
            </a:pPr>
            <a:endParaRPr lang="ru-RU" sz="2200" b="1" dirty="0">
              <a:solidFill>
                <a:sysClr val="windowText" lastClr="000000"/>
              </a:solidFill>
              <a:latin typeface="Bookman Old Style" pitchFamily="18" charset="0"/>
            </a:endParaRPr>
          </a:p>
          <a:p>
            <a:pPr>
              <a:defRPr/>
            </a:pPr>
            <a:endParaRPr lang="ru-RU" sz="2200" b="1" dirty="0">
              <a:solidFill>
                <a:sysClr val="windowText" lastClr="000000"/>
              </a:solidFill>
              <a:latin typeface="Bookman Old Style" pitchFamily="18" charset="0"/>
            </a:endParaRPr>
          </a:p>
        </p:txBody>
      </p:sp>
      <p:pic>
        <p:nvPicPr>
          <p:cNvPr id="6" name="Рисунок 5" descr="http://severny.mos.ru/real-estate-155524_1280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429000"/>
            <a:ext cx="3124200" cy="310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i.doma-37.ru/u/9a/68186ea8ea11e68a839f614c198608/-/%D0%B0%D1%81%D1%82%D1%80%D0%BE%D0%B9%20%D0%B8%D0%B2%D0%B0%D0%BD%D0%BE%D0%B2%D0%BE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3068960"/>
            <a:ext cx="3402335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7193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9"/>
          <p:cNvSpPr txBox="1">
            <a:spLocks noGrp="1"/>
          </p:cNvSpPr>
          <p:nvPr>
            <p:ph sz="quarter" idx="13"/>
          </p:nvPr>
        </p:nvSpPr>
        <p:spPr>
          <a:xfrm>
            <a:off x="1143000" y="731520"/>
            <a:ext cx="640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000" b="1" dirty="0">
                <a:solidFill>
                  <a:srgbClr val="FF0000"/>
                </a:solidFill>
                <a:latin typeface="Calibri"/>
              </a:rPr>
              <a:t>Венок </a:t>
            </a:r>
            <a:r>
              <a:rPr lang="ru-RU" sz="4000" b="1">
                <a:solidFill>
                  <a:srgbClr val="FF0000"/>
                </a:solidFill>
                <a:latin typeface="Calibri"/>
              </a:rPr>
              <a:t>из предложений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Загнутый угол 4"/>
          <p:cNvSpPr/>
          <p:nvPr/>
        </p:nvSpPr>
        <p:spPr>
          <a:xfrm>
            <a:off x="1187624" y="1700808"/>
            <a:ext cx="7010400" cy="1584176"/>
          </a:xfrm>
          <a:prstGeom prst="foldedCorner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2400" b="1" dirty="0">
                <a:solidFill>
                  <a:srgbClr val="F79646">
                    <a:lumMod val="75000"/>
                  </a:srgbClr>
                </a:solidFill>
                <a:latin typeface="Bookman Old Style" pitchFamily="18" charset="0"/>
              </a:rPr>
              <a:t>Составить предложение с последним словом из предыдущего предложения.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F79646">
                    <a:lumMod val="75000"/>
                  </a:srgbClr>
                </a:solidFill>
                <a:latin typeface="Bookman Old Style" pitchFamily="18" charset="0"/>
              </a:rPr>
              <a:t>1.Витя рисует дом.</a:t>
            </a:r>
          </a:p>
        </p:txBody>
      </p:sp>
      <p:pic>
        <p:nvPicPr>
          <p:cNvPr id="6" name="Рисунок 5" descr="http://www.playcast.ru/uploads/2016/03/04/1764040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73016"/>
            <a:ext cx="3240360" cy="28933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1170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72465" y="536291"/>
            <a:ext cx="8546583" cy="12241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anUp">
              <a:avLst/>
            </a:prstTxWarp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6600" b="1" dirty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rgbClr val="8064A2">
                      <a:tint val="80000"/>
                      <a:satMod val="250000"/>
                      <a:alpha val="45000"/>
                    </a:srgbClr>
                  </a:outerShdw>
                </a:effectLst>
                <a:latin typeface="Calibri"/>
              </a:rPr>
              <a:t>Где найти кладезь знаний?</a:t>
            </a:r>
          </a:p>
        </p:txBody>
      </p:sp>
      <p:pic>
        <p:nvPicPr>
          <p:cNvPr id="6" name="Объект 5" descr="Картинки по запросу фото ребёнок задумался"/>
          <p:cNvPicPr>
            <a:picLocks noGrp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276872"/>
            <a:ext cx="4608512" cy="38164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07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897280"/>
          </a:xfrm>
        </p:spPr>
        <p:txBody>
          <a:bodyPr/>
          <a:lstStyle/>
          <a:p>
            <a:pPr marL="0" lvl="0" indent="0" algn="ctr">
              <a:spcAft>
                <a:spcPts val="0"/>
              </a:spcAft>
              <a:buClrTx/>
              <a:buSzTx/>
              <a:buNone/>
            </a:pPr>
            <a:r>
              <a:rPr lang="ru-RU" sz="4000" b="1" dirty="0">
                <a:solidFill>
                  <a:srgbClr val="FF0000"/>
                </a:solidFill>
                <a:latin typeface="Calibri"/>
              </a:rPr>
              <a:t>Что мы узнаем?</a:t>
            </a:r>
            <a:endParaRPr lang="ru-RU" dirty="0"/>
          </a:p>
          <a:p>
            <a:pPr marL="0" lvl="0" indent="0">
              <a:spcAft>
                <a:spcPts val="0"/>
              </a:spcAft>
              <a:buClrTx/>
              <a:buSzTx/>
              <a:buNone/>
            </a:pPr>
            <a:endParaRPr lang="ru-RU" sz="4000" b="1" dirty="0">
              <a:solidFill>
                <a:srgbClr val="FF0000"/>
              </a:solidFill>
              <a:latin typeface="Calibri"/>
            </a:endParaRPr>
          </a:p>
        </p:txBody>
      </p:sp>
      <p:pic>
        <p:nvPicPr>
          <p:cNvPr id="6" name="Рисунок 5" descr="Картинки по запросу фото ребёнок читает мультяшный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437112"/>
            <a:ext cx="2952328" cy="24208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589796" y="2060848"/>
            <a:ext cx="65114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</a:p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3608" y="184482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6687" y="3140967"/>
            <a:ext cx="923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3568" y="1844824"/>
            <a:ext cx="87062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Звуки бывают гласные, согласные, твёрдые </a:t>
            </a:r>
          </a:p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 и мягкие.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5366" y="3140967"/>
            <a:ext cx="764985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Как делить слова на слоги и составлять</a:t>
            </a:r>
          </a:p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 слова из слогов.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35973" y="4437112"/>
            <a:ext cx="438293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Как из слов построить </a:t>
            </a:r>
          </a:p>
          <a:p>
            <a:r>
              <a:rPr lang="ru-RU" sz="2800" b="1" dirty="0">
                <a:solidFill>
                  <a:prstClr val="black"/>
                </a:solidFill>
                <a:latin typeface="Comic Sans MS" panose="030F0702030302020204" pitchFamily="66" charset="0"/>
              </a:rPr>
              <a:t>предложение.</a:t>
            </a:r>
          </a:p>
        </p:txBody>
      </p:sp>
    </p:spTree>
    <p:extLst>
      <p:ext uri="{BB962C8B-B14F-4D97-AF65-F5344CB8AC3E}">
        <p14:creationId xmlns:p14="http://schemas.microsoft.com/office/powerpoint/2010/main" val="403626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/>
          <p:cNvSpPr txBox="1">
            <a:spLocks/>
          </p:cNvSpPr>
          <p:nvPr/>
        </p:nvSpPr>
        <p:spPr>
          <a:xfrm>
            <a:off x="1115616" y="332656"/>
            <a:ext cx="6624736" cy="648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000" b="1">
                <a:solidFill>
                  <a:srgbClr val="FF0000"/>
                </a:solidFill>
                <a:latin typeface="Calibri"/>
              </a:rPr>
              <a:t>Разделимся на команды</a:t>
            </a:r>
            <a:endParaRPr lang="ru-RU" sz="4000" b="1" dirty="0">
              <a:solidFill>
                <a:sysClr val="windowText" lastClr="000000">
                  <a:tint val="75000"/>
                </a:sysClr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7725" y="234888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Bookman Old Style" pitchFamily="18" charset="0"/>
              </a:rPr>
              <a:t>«Умники»    «Актёры»    «Художники»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04036"/>
            <a:ext cx="2094384" cy="3140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http://static9.depositphotos.com/1157310/1103/v/950/depositphotos_11037609-King-cartoon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04036"/>
            <a:ext cx="2160240" cy="3140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8" name="Picture 8" descr="Анимации для школьных презентаций - скачать презентацию ур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03" y="2994124"/>
            <a:ext cx="2943225" cy="3043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65767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 algn="ctr">
              <a:spcAft>
                <a:spcPts val="0"/>
              </a:spcAft>
              <a:buClrTx/>
              <a:buSzTx/>
              <a:buNone/>
            </a:pPr>
            <a:r>
              <a:rPr lang="ru-RU" sz="4000" b="1" dirty="0">
                <a:solidFill>
                  <a:srgbClr val="FF0000"/>
                </a:solidFill>
                <a:latin typeface="Calibri"/>
              </a:rPr>
              <a:t>Что у нас получится?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03758"/>
            <a:ext cx="2904707" cy="185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64904"/>
            <a:ext cx="2579836" cy="1800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797152"/>
            <a:ext cx="2867868" cy="172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106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1115616" y="260648"/>
            <a:ext cx="7340352" cy="69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ru-RU" sz="4000" b="1">
                <a:solidFill>
                  <a:srgbClr val="FF0000"/>
                </a:solidFill>
                <a:latin typeface="Calibri"/>
              </a:rPr>
              <a:t>Чем мы порадуем себя?</a:t>
            </a:r>
            <a:endParaRPr lang="ru-RU" sz="4000" b="1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340768"/>
            <a:ext cx="69847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Arial" pitchFamily="34" charset="0"/>
              <a:buChar char="•"/>
            </a:pPr>
            <a:r>
              <a:rPr lang="ru-RU" sz="2400" b="1" dirty="0">
                <a:solidFill>
                  <a:prstClr val="black"/>
                </a:solidFill>
                <a:latin typeface="Comic Sans MS" pitchFamily="66" charset="0"/>
              </a:rPr>
              <a:t>Драматизация сказки «Путешествие в </a:t>
            </a:r>
            <a:r>
              <a:rPr lang="ru-RU" sz="2400" b="1">
                <a:solidFill>
                  <a:prstClr val="black"/>
                </a:solidFill>
                <a:latin typeface="Comic Sans MS" pitchFamily="66" charset="0"/>
              </a:rPr>
              <a:t>страну Грамоты»</a:t>
            </a:r>
            <a:endParaRPr lang="ru-RU" sz="2400" b="1" dirty="0">
              <a:solidFill>
                <a:prstClr val="black"/>
              </a:solidFill>
              <a:latin typeface="Comic Sans MS" pitchFamily="66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0942" y="2852936"/>
            <a:ext cx="655272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39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414381" y="620688"/>
            <a:ext cx="6554574" cy="34563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>
                <a:solidFill>
                  <a:srgbClr val="FF505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  <a:p>
            <a:pPr algn="ctr"/>
            <a:r>
              <a:rPr lang="ru-RU" sz="6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Желаем удачи!!!</a:t>
            </a:r>
          </a:p>
        </p:txBody>
      </p:sp>
      <p:pic>
        <p:nvPicPr>
          <p:cNvPr id="5" name="Рисунок 4" descr="Картинки по запросу фото ребёнок читает мультяшный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972431"/>
            <a:ext cx="6397979" cy="4209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008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33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63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06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3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4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4099"/>
          <a:ext cx="9144000" cy="6671574"/>
          <a:chOff x="0" y="204099"/>
          <a:chExt cx="9144000" cy="6671574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099"/>
            <a:ext cx="9144000" cy="646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07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0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46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052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67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2141952" y="0"/>
          <a:ext cx="7002048" cy="6877050"/>
          <a:chOff x="2141952" y="0"/>
          <a:chExt cx="7002048" cy="687705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952" y="0"/>
            <a:ext cx="4860096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463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841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268760"/>
            <a:ext cx="5608637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40968"/>
            <a:ext cx="2590800" cy="273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3573016"/>
            <a:ext cx="5286375" cy="328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4" y="2942028"/>
            <a:ext cx="27559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2237681"/>
            <a:ext cx="6096000" cy="3640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Горизонтальный свиток 10"/>
          <p:cNvSpPr/>
          <p:nvPr/>
        </p:nvSpPr>
        <p:spPr>
          <a:xfrm>
            <a:off x="228600" y="0"/>
            <a:ext cx="8686800" cy="1295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Вводная презентация для родителей:</a:t>
            </a:r>
            <a:endParaRPr lang="ru-RU" sz="3200" kern="0" dirty="0">
              <a:solidFill>
                <a:prstClr val="white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79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393">
        <p:split orient="vert"/>
      </p:transition>
    </mc:Choice>
    <mc:Fallback xmlns="">
      <p:transition spd="slow" advTm="6393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" y="21545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6" y="332657"/>
            <a:ext cx="8023225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3" y="2780928"/>
            <a:ext cx="3683000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786" y="1533554"/>
            <a:ext cx="4803775" cy="4852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34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959">
        <p:split orient="vert"/>
      </p:transition>
    </mc:Choice>
    <mc:Fallback xmlns="">
      <p:transition spd="slow" advTm="1295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" y="21545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21" y="188640"/>
            <a:ext cx="802957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74" y="2060848"/>
            <a:ext cx="771842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513" y="4005064"/>
            <a:ext cx="2974975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524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829">
        <p:split orient="vert"/>
      </p:transition>
    </mc:Choice>
    <mc:Fallback xmlns="">
      <p:transition spd="slow" advTm="4829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ОВОЩИ\Картинки\kompyu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824" y="3105181"/>
            <a:ext cx="3017913" cy="2810909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685800" y="0"/>
            <a:ext cx="7848600" cy="1447800"/>
          </a:xfrm>
          <a:prstGeom prst="horizontalScroll">
            <a:avLst/>
          </a:prstGeom>
          <a:solidFill>
            <a:srgbClr val="FF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</a:rPr>
              <a:t>Участники проекта: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457200" y="1600200"/>
          <a:ext cx="8382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93862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73">
        <p:split orient="vert"/>
      </p:transition>
    </mc:Choice>
    <mc:Fallback xmlns="">
      <p:transition spd="slow" advTm="61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533400" y="0"/>
            <a:ext cx="80010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Для работы над проектом дети разделились на группы: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213360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Bookman Old Style" pitchFamily="18" charset="0"/>
              </a:rPr>
              <a:t>«Умники»    «Актёры»    «Художники»</a:t>
            </a:r>
          </a:p>
        </p:txBody>
      </p:sp>
      <p:pic>
        <p:nvPicPr>
          <p:cNvPr id="6" name="Picture 8" descr="Анимации для школьных презентаций - скачать презентацию ур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03" y="2994124"/>
            <a:ext cx="2943225" cy="3043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04036"/>
            <a:ext cx="2094384" cy="3140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static9.depositphotos.com/1157310/1103/v/950/depositphotos_11037609-King-cartoo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04036"/>
            <a:ext cx="2160240" cy="3140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83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361">
        <p:split orient="vert"/>
      </p:transition>
    </mc:Choice>
    <mc:Fallback xmlns="">
      <p:transition spd="slow" advTm="836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5800" y="0"/>
            <a:ext cx="78486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Чему научатся дети?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04800" y="1905000"/>
            <a:ext cx="4339208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Bookman Old Style" pitchFamily="18" charset="0"/>
              </a:rPr>
              <a:t>Делить слова на слоги, определять положение звука в слове, дифференцировать гласные, согласные, мягкие, твёрдые звуки, составлять предложения из слов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b="1" dirty="0">
              <a:solidFill>
                <a:sysClr val="windowText" lastClr="000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Bookman Old Style" pitchFamily="18" charset="0"/>
              </a:rPr>
              <a:t>Выполнять коллективную работу по рисованию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b="1" dirty="0">
              <a:solidFill>
                <a:sysClr val="windowText" lastClr="000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Bookman Old Style" pitchFamily="18" charset="0"/>
              </a:rPr>
              <a:t>Участвовать в оформлении коллажа</a:t>
            </a:r>
          </a:p>
          <a:p>
            <a:pPr>
              <a:buFont typeface="Wingdings" pitchFamily="2" charset="2"/>
              <a:buChar char="ü"/>
              <a:defRPr/>
            </a:pPr>
            <a:endParaRPr lang="ru-RU" b="1" dirty="0">
              <a:solidFill>
                <a:sysClr val="windowText" lastClr="000000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b="1" dirty="0">
              <a:solidFill>
                <a:sysClr val="windowText" lastClr="000000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37011"/>
            <a:ext cx="2579836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229200"/>
            <a:ext cx="257983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09824"/>
            <a:ext cx="2579836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369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851">
        <p:split orient="vert"/>
      </p:transition>
    </mc:Choice>
    <mc:Fallback xmlns="">
      <p:transition spd="slow" advTm="1485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5800" y="0"/>
            <a:ext cx="78486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Результат проекта: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88167" y="1714488"/>
            <a:ext cx="7643866" cy="1000132"/>
          </a:xfrm>
          <a:prstGeom prst="round2DiagRect">
            <a:avLst>
              <a:gd name="adj1" fmla="val 16667"/>
              <a:gd name="adj2" fmla="val 18113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B050"/>
                </a:solidFill>
                <a:latin typeface="Bookman Old Style" pitchFamily="18" charset="0"/>
              </a:rPr>
              <a:t>Драматизация сказки </a:t>
            </a:r>
          </a:p>
          <a:p>
            <a:pPr algn="ctr">
              <a:defRPr/>
            </a:pPr>
            <a:r>
              <a:rPr lang="ru-RU" sz="2800" b="1" kern="0" dirty="0">
                <a:solidFill>
                  <a:srgbClr val="00B050"/>
                </a:solidFill>
                <a:latin typeface="Bookman Old Style" pitchFamily="18" charset="0"/>
              </a:rPr>
              <a:t>«Путешествие в страну Грамматики»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5616624" cy="3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8431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53">
        <p:split orient="vert"/>
      </p:transition>
    </mc:Choice>
    <mc:Fallback xmlns="">
      <p:transition spd="slow" advTm="465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5800" y="0"/>
            <a:ext cx="78486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Деятельность участников проекта: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921" y="2643692"/>
            <a:ext cx="2969279" cy="4140489"/>
          </a:xfrm>
          <a:prstGeom prst="roundRect">
            <a:avLst/>
          </a:prstGeom>
          <a:noFill/>
          <a:ln w="38100" cap="rnd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1.Участие в играх, викторинах.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2.Просматривание иллюстраций  в книгах.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3.Отгадывание загадок.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4. Выполнение коллективной работы по рисованию «В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стране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Грамматики».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5. Конструирование из бумаги «Книжки – малышки».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6. Участие в драматизации сказки «Путешествие в страну Грамматики».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20034" y="1675504"/>
            <a:ext cx="2323166" cy="686696"/>
          </a:xfrm>
          <a:prstGeom prst="flowChartAlternateProcess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b="1" kern="0" dirty="0">
                <a:solidFill>
                  <a:prstClr val="black"/>
                </a:solidFill>
                <a:latin typeface="Bookman Old Style" pitchFamily="18" charset="0"/>
              </a:rPr>
              <a:t>Деятельность детей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501614" y="1675504"/>
            <a:ext cx="2133600" cy="686696"/>
          </a:xfrm>
          <a:prstGeom prst="flowChartAlternateProcess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b="1" kern="0" dirty="0">
                <a:solidFill>
                  <a:prstClr val="black"/>
                </a:solidFill>
                <a:latin typeface="Bookman Old Style" pitchFamily="18" charset="0"/>
              </a:rPr>
              <a:t>Деятельность педагогов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362" y="2643692"/>
            <a:ext cx="2784438" cy="4072227"/>
          </a:xfrm>
          <a:prstGeom prst="roundRect">
            <a:avLst/>
          </a:prstGeom>
          <a:noFill/>
          <a:ln w="38100" cap="rnd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1.Организация Н.О.Д.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2.Беседы.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3.Чтение художественной литературы.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4. Дидактические игры.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5. Мастер класс для родителей «Учим детей грамоте».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6.Оформление 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выставки «Книжки – малышки».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7. Оформление коллажа «Скоро в школу».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8. Организация драматизации сказки «Путешествие в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страну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Грамматики».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451223" y="1633369"/>
            <a:ext cx="2261354" cy="709108"/>
          </a:xfrm>
          <a:prstGeom prst="flowChartAlternateProcess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b="1" kern="0" dirty="0">
                <a:solidFill>
                  <a:prstClr val="black"/>
                </a:solidFill>
                <a:latin typeface="Bookman Old Style" pitchFamily="18" charset="0"/>
              </a:rPr>
              <a:t>Деятельность родителей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72200" y="2643692"/>
            <a:ext cx="2819400" cy="3967452"/>
          </a:xfrm>
          <a:prstGeom prst="roundRect">
            <a:avLst/>
          </a:prstGeom>
          <a:noFill/>
          <a:ln w="3810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1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. Поиск и чтение детям  литературы.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2. Заучивание с детьми поговорок и пословиц о грамоте.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3. Подготовка материала для коллажа.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4. Помощь в оформлении декораций к сказке.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0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7110">
        <p:split orient="vert"/>
      </p:transition>
    </mc:Choice>
    <mc:Fallback xmlns="">
      <p:transition spd="slow" advTm="171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" y="0"/>
            <a:ext cx="9143999" cy="6879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685800" y="0"/>
            <a:ext cx="78486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Интересные факты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992" y="2852936"/>
            <a:ext cx="4464496" cy="3816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57200" y="1484785"/>
            <a:ext cx="8229600" cy="720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ru-RU" sz="4000" kern="0" smtClean="0">
                <a:solidFill>
                  <a:srgbClr val="000066"/>
                </a:solidFill>
                <a:latin typeface="Tahoma"/>
              </a:rPr>
              <a:t>Кирилл и Мефодий</a:t>
            </a:r>
            <a:endParaRPr lang="ru-RU" sz="4000" kern="0" dirty="0" smtClean="0">
              <a:solidFill>
                <a:srgbClr val="000066"/>
              </a:solidFill>
              <a:latin typeface="Tahoma"/>
            </a:endParaRPr>
          </a:p>
        </p:txBody>
      </p:sp>
      <p:sp>
        <p:nvSpPr>
          <p:cNvPr id="9" name="Rectangle 7"/>
          <p:cNvSpPr txBox="1">
            <a:spLocks noChangeArrowheads="1"/>
          </p:cNvSpPr>
          <p:nvPr/>
        </p:nvSpPr>
        <p:spPr bwMode="auto">
          <a:xfrm>
            <a:off x="4788024" y="3439772"/>
            <a:ext cx="41044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3333CC"/>
              </a:buClr>
              <a:defRPr/>
            </a:pPr>
            <a:r>
              <a:rPr lang="ru-RU" sz="2400" kern="0" dirty="0" smtClean="0">
                <a:solidFill>
                  <a:srgbClr val="000066"/>
                </a:solidFill>
                <a:latin typeface="Tahoma"/>
              </a:rPr>
              <a:t>Ежегодно 24 мая во всех славянских странах торжественно прославляют святых </a:t>
            </a:r>
          </a:p>
        </p:txBody>
      </p:sp>
    </p:spTree>
    <p:extLst>
      <p:ext uri="{BB962C8B-B14F-4D97-AF65-F5344CB8AC3E}">
        <p14:creationId xmlns:p14="http://schemas.microsoft.com/office/powerpoint/2010/main" val="208149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344">
        <p:split orient="vert"/>
      </p:transition>
    </mc:Choice>
    <mc:Fallback xmlns="">
      <p:transition spd="slow" advTm="3344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84" y="21545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57200" y="2348880"/>
            <a:ext cx="8229600" cy="374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eaLnBrk="1" hangingPunct="1">
              <a:buClr>
                <a:srgbClr val="3333CC"/>
              </a:buClr>
              <a:defRPr/>
            </a:pPr>
            <a:r>
              <a:rPr lang="ru-RU" kern="0" dirty="0" smtClean="0">
                <a:solidFill>
                  <a:srgbClr val="000066"/>
                </a:solidFill>
                <a:latin typeface="Tahoma"/>
              </a:rPr>
              <a:t>Родом они были из македонского города </a:t>
            </a:r>
            <a:r>
              <a:rPr lang="ru-RU" kern="0" dirty="0" err="1" smtClean="0">
                <a:solidFill>
                  <a:srgbClr val="000066"/>
                </a:solidFill>
                <a:latin typeface="Tahoma"/>
              </a:rPr>
              <a:t>Солуни</a:t>
            </a:r>
            <a:r>
              <a:rPr lang="ru-RU" kern="0" dirty="0" smtClean="0">
                <a:solidFill>
                  <a:srgbClr val="000066"/>
                </a:solidFill>
                <a:latin typeface="Tahoma"/>
              </a:rPr>
              <a:t>. И жили в 9 веке. Кирилл изучал богословие и преподавал </a:t>
            </a:r>
            <a:r>
              <a:rPr lang="ru-RU" kern="0" dirty="0" err="1" smtClean="0">
                <a:solidFill>
                  <a:srgbClr val="000066"/>
                </a:solidFill>
                <a:latin typeface="Tahoma"/>
              </a:rPr>
              <a:t>философию.Его</a:t>
            </a:r>
            <a:r>
              <a:rPr lang="ru-RU" kern="0" dirty="0" smtClean="0">
                <a:solidFill>
                  <a:srgbClr val="000066"/>
                </a:solidFill>
                <a:latin typeface="Tahoma"/>
              </a:rPr>
              <a:t> и прозвали философом, а по-русски </a:t>
            </a:r>
            <a:r>
              <a:rPr lang="ru-RU" kern="0" dirty="0" err="1" smtClean="0">
                <a:solidFill>
                  <a:srgbClr val="000066"/>
                </a:solidFill>
                <a:latin typeface="Tahoma"/>
              </a:rPr>
              <a:t>мудрецом.Еще</a:t>
            </a:r>
            <a:r>
              <a:rPr lang="ru-RU" kern="0" dirty="0" smtClean="0">
                <a:solidFill>
                  <a:srgbClr val="000066"/>
                </a:solidFill>
                <a:latin typeface="Tahoma"/>
              </a:rPr>
              <a:t> с детства мечтал он написать книги, понятные </a:t>
            </a:r>
            <a:r>
              <a:rPr lang="ru-RU" kern="0" dirty="0" err="1" smtClean="0">
                <a:solidFill>
                  <a:srgbClr val="000066"/>
                </a:solidFill>
                <a:latin typeface="Tahoma"/>
              </a:rPr>
              <a:t>славянам.Ему</a:t>
            </a:r>
            <a:r>
              <a:rPr lang="ru-RU" kern="0" dirty="0" smtClean="0">
                <a:solidFill>
                  <a:srgbClr val="000066"/>
                </a:solidFill>
                <a:latin typeface="Tahoma"/>
              </a:rPr>
              <a:t> стал помогать старший брат Мефодий. Азбуку стали называть кириллицей в память о ее создателе.  </a:t>
            </a:r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759940" y="135924"/>
            <a:ext cx="78486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Кто такие Кирилл и Мефодий?</a:t>
            </a:r>
          </a:p>
        </p:txBody>
      </p:sp>
    </p:spTree>
    <p:extLst>
      <p:ext uri="{BB962C8B-B14F-4D97-AF65-F5344CB8AC3E}">
        <p14:creationId xmlns:p14="http://schemas.microsoft.com/office/powerpoint/2010/main" val="32332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196">
        <p:split orient="vert"/>
      </p:transition>
    </mc:Choice>
    <mc:Fallback xmlns="">
      <p:transition spd="slow" advTm="8196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8538" y="21328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14381" y="620688"/>
            <a:ext cx="6554574" cy="34563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>
                <a:solidFill>
                  <a:srgbClr val="FF505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6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Грамоте учиться – всегда пригодится!</a:t>
            </a:r>
          </a:p>
        </p:txBody>
      </p:sp>
      <p:pic>
        <p:nvPicPr>
          <p:cNvPr id="14" name="Рисунок 13" descr="Картинки по запросу фото ребёнок читает мультяшный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85" y="2348880"/>
            <a:ext cx="6325970" cy="420928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068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24">
        <p:split orient="vert"/>
      </p:transition>
    </mc:Choice>
    <mc:Fallback xmlns="">
      <p:transition spd="slow" advTm="432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5" b="97091" l="1636" r="994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933056"/>
            <a:ext cx="5238750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http://picstons.ru/img/picture/Jan/05/e1994990d8a3ab355b1cc7fda5e6d9c5/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30" y="3438164"/>
            <a:ext cx="2695575" cy="31432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5408538" y="21328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5136" y="1484784"/>
            <a:ext cx="7621280" cy="1366411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Путешествие в страну Грамматики</a:t>
            </a:r>
          </a:p>
        </p:txBody>
      </p:sp>
      <p:sp>
        <p:nvSpPr>
          <p:cNvPr id="10" name="Горизонтальный свиток 9"/>
          <p:cNvSpPr/>
          <p:nvPr/>
        </p:nvSpPr>
        <p:spPr>
          <a:xfrm>
            <a:off x="2771031" y="2564904"/>
            <a:ext cx="3581400" cy="3717032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>
              <a:defRPr/>
            </a:pPr>
            <a:r>
              <a:rPr lang="ru-RU" sz="1900" b="1" u="sng" kern="0" dirty="0">
                <a:solidFill>
                  <a:prstClr val="black"/>
                </a:solidFill>
                <a:latin typeface="Bookman Old Style" pitchFamily="18" charset="0"/>
              </a:rPr>
              <a:t>Автор проекта:</a:t>
            </a:r>
          </a:p>
          <a:p>
            <a:pPr>
              <a:buFont typeface="Wingdings" pitchFamily="2" charset="2"/>
              <a:buChar char="ü"/>
              <a:defRPr/>
            </a:pPr>
            <a:endParaRPr lang="ru-RU" sz="1900" b="1" kern="0" dirty="0">
              <a:solidFill>
                <a:prstClr val="black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sz="1900" b="1" kern="0" dirty="0">
                <a:solidFill>
                  <a:prstClr val="black"/>
                </a:solidFill>
                <a:latin typeface="Bookman Old Style" pitchFamily="18" charset="0"/>
              </a:rPr>
              <a:t>Турушкина Наталья Анатольевна</a:t>
            </a:r>
          </a:p>
          <a:p>
            <a:pPr>
              <a:defRPr/>
            </a:pPr>
            <a:endParaRPr lang="ru-RU" sz="1900" b="1" kern="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11760" y="629159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Город Петропавловск-Камчатский</a:t>
            </a: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</a:rPr>
              <a:t>2017 год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5137" y="476672"/>
            <a:ext cx="7909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      Итоговая презентация образовательного проекта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1320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41" y="0"/>
            <a:ext cx="9143999" cy="7006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786" y="332656"/>
            <a:ext cx="8023225" cy="170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3968" y="1859340"/>
            <a:ext cx="475252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b="1" dirty="0">
                <a:solidFill>
                  <a:prstClr val="black"/>
                </a:solidFill>
              </a:rPr>
              <a:t>Дети подготовительной группы в недостаточной степени имеют представления о звуках, о том, как слова делятся на слоги и как правильно построить из слов предложение. </a:t>
            </a:r>
          </a:p>
          <a:p>
            <a:r>
              <a:rPr lang="ru-RU" b="1" dirty="0">
                <a:solidFill>
                  <a:prstClr val="black"/>
                </a:solidFill>
              </a:rPr>
              <a:t>Данный образовательный проект ориентирован на овладение детьми грамотой и применение  новых знаний в жизни и в творчестве. Помогает подготовить детей к школе.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868117"/>
            <a:ext cx="3676650" cy="379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7130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969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/>
          <a:extLst/>
        </p:spPr>
      </p:pic>
      <p:sp>
        <p:nvSpPr>
          <p:cNvPr id="4" name="Горизонтальный свиток 3"/>
          <p:cNvSpPr/>
          <p:nvPr/>
        </p:nvSpPr>
        <p:spPr>
          <a:xfrm>
            <a:off x="465826" y="0"/>
            <a:ext cx="8001000" cy="1676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Цель нашего проекта: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744747" y="1946694"/>
            <a:ext cx="7543800" cy="1524000"/>
          </a:xfrm>
          <a:prstGeom prst="foldedCorner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buFont typeface="Wingdings" pitchFamily="2" charset="2"/>
              <a:buChar char="ü"/>
              <a:defRPr/>
            </a:pPr>
            <a:r>
              <a:rPr lang="ru-RU" sz="3000" b="1" kern="0" dirty="0">
                <a:solidFill>
                  <a:prstClr val="black"/>
                </a:solidFill>
                <a:latin typeface="Bookman Old Style" pitchFamily="18" charset="0"/>
              </a:rPr>
              <a:t>Воспитывать любовь к родному языку</a:t>
            </a:r>
          </a:p>
        </p:txBody>
      </p:sp>
      <p:pic>
        <p:nvPicPr>
          <p:cNvPr id="15" name="Рисунок 14" descr="http://badumka.ru/images/1544381_kartinka-s-bukvoi-v.jpg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3861048"/>
            <a:ext cx="2971800" cy="2724150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452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09600" y="4852"/>
            <a:ext cx="8001000" cy="1676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Задачи нашего проекта: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486400" y="4953000"/>
            <a:ext cx="3124200" cy="1295400"/>
          </a:xfrm>
          <a:prstGeom prst="wedgeRoundRectCallout">
            <a:avLst>
              <a:gd name="adj1" fmla="val -77028"/>
              <a:gd name="adj2" fmla="val -320050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28575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Развивать творческие способности у детей.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943600" y="2286000"/>
            <a:ext cx="2971800" cy="1905000"/>
          </a:xfrm>
          <a:prstGeom prst="wedgeRoundRectCallout">
            <a:avLst>
              <a:gd name="adj1" fmla="val -89049"/>
              <a:gd name="adj2" fmla="val -93761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28575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Научить детей делить слова на слоги, делать звуковой анализ слова, составлять  предложения.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57200" y="4114800"/>
            <a:ext cx="4572000" cy="2438400"/>
          </a:xfrm>
          <a:prstGeom prst="wedgeRoundRectCallout">
            <a:avLst>
              <a:gd name="adj1" fmla="val 40645"/>
              <a:gd name="adj2" fmla="val -158992"/>
              <a:gd name="adj3" fmla="val 16667"/>
            </a:avLst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Воспитывать   доброжелательное отношение к сверстникам во время </a:t>
            </a:r>
            <a:r>
              <a:rPr lang="ru-RU" sz="2000" b="1">
                <a:solidFill>
                  <a:prstClr val="black"/>
                </a:solidFill>
                <a:latin typeface="Bookman Old Style" pitchFamily="18" charset="0"/>
              </a:rPr>
              <a:t>викторин драматизации и </a:t>
            </a: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дидактических игр.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28600" y="2133600"/>
            <a:ext cx="3733800" cy="1676400"/>
          </a:xfrm>
          <a:prstGeom prst="wedgeRoundRectCallout">
            <a:avLst>
              <a:gd name="adj1" fmla="val 63052"/>
              <a:gd name="adj2" fmla="val -90953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28575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Обобщать представление детей о том, что наша речь состоит из звуков, слов, предложений.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08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09600" y="4852"/>
            <a:ext cx="8001000" cy="1676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Задачи нашего проекта:</a:t>
            </a:r>
          </a:p>
        </p:txBody>
      </p:sp>
      <p:sp>
        <p:nvSpPr>
          <p:cNvPr id="6" name="Скругленная прямоугольная выноска 5"/>
          <p:cNvSpPr/>
          <p:nvPr/>
        </p:nvSpPr>
        <p:spPr>
          <a:xfrm>
            <a:off x="5486400" y="4953000"/>
            <a:ext cx="3124200" cy="1295400"/>
          </a:xfrm>
          <a:prstGeom prst="wedgeRoundRectCallout">
            <a:avLst>
              <a:gd name="adj1" fmla="val -77028"/>
              <a:gd name="adj2" fmla="val -320050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28575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Развивать творческие способности у детей.</a:t>
            </a:r>
          </a:p>
        </p:txBody>
      </p:sp>
      <p:sp>
        <p:nvSpPr>
          <p:cNvPr id="7" name="Скругленная прямоугольная выноска 6"/>
          <p:cNvSpPr/>
          <p:nvPr/>
        </p:nvSpPr>
        <p:spPr>
          <a:xfrm>
            <a:off x="5943600" y="2286000"/>
            <a:ext cx="2971800" cy="1905000"/>
          </a:xfrm>
          <a:prstGeom prst="wedgeRoundRectCallout">
            <a:avLst>
              <a:gd name="adj1" fmla="val -89049"/>
              <a:gd name="adj2" fmla="val -93761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28575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Научить детей делить слова на слоги, делать звуковой анализ слова, составлять  предложения.</a:t>
            </a:r>
          </a:p>
        </p:txBody>
      </p:sp>
      <p:sp>
        <p:nvSpPr>
          <p:cNvPr id="8" name="Скругленная прямоугольная выноска 7"/>
          <p:cNvSpPr/>
          <p:nvPr/>
        </p:nvSpPr>
        <p:spPr>
          <a:xfrm>
            <a:off x="457200" y="4114800"/>
            <a:ext cx="4572000" cy="2438400"/>
          </a:xfrm>
          <a:prstGeom prst="wedgeRoundRectCallout">
            <a:avLst>
              <a:gd name="adj1" fmla="val 40645"/>
              <a:gd name="adj2" fmla="val -158992"/>
              <a:gd name="adj3" fmla="val 16667"/>
            </a:avLst>
          </a:prstGeom>
          <a:ln w="28575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Wingdings" pitchFamily="2" charset="2"/>
              <a:buChar char="ü"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Воспитывать   доброжелательное отношение к сверстникам во время </a:t>
            </a:r>
            <a:r>
              <a:rPr lang="ru-RU" sz="2000" b="1">
                <a:solidFill>
                  <a:prstClr val="black"/>
                </a:solidFill>
                <a:latin typeface="Bookman Old Style" pitchFamily="18" charset="0"/>
              </a:rPr>
              <a:t>викторин драматизации и </a:t>
            </a: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дидактических игр.</a:t>
            </a: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228600" y="2133600"/>
            <a:ext cx="3733800" cy="1676400"/>
          </a:xfrm>
          <a:prstGeom prst="wedgeRoundRectCallout">
            <a:avLst>
              <a:gd name="adj1" fmla="val 63052"/>
              <a:gd name="adj2" fmla="val -90953"/>
              <a:gd name="adj3" fmla="val 16667"/>
            </a:avLst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28575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>
              <a:buFont typeface="Wingdings" pitchFamily="2" charset="2"/>
              <a:buChar char="ü"/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Обобщать представление детей о том, что наша речь состоит из звуков, слов, предложений.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728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D:\ОВОЩИ\Картинки\kompyute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7824" y="3105181"/>
            <a:ext cx="3017913" cy="2810909"/>
          </a:xfrm>
          <a:prstGeom prst="rect">
            <a:avLst/>
          </a:prstGeom>
          <a:noFill/>
        </p:spPr>
      </p:pic>
      <p:sp>
        <p:nvSpPr>
          <p:cNvPr id="5" name="Горизонтальный свиток 4"/>
          <p:cNvSpPr/>
          <p:nvPr/>
        </p:nvSpPr>
        <p:spPr>
          <a:xfrm>
            <a:off x="685800" y="0"/>
            <a:ext cx="7848600" cy="1447800"/>
          </a:xfrm>
          <a:prstGeom prst="horizontalScroll">
            <a:avLst/>
          </a:prstGeom>
          <a:solidFill>
            <a:srgbClr val="FF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</a:rPr>
              <a:t>Участники проекта: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457200" y="1600200"/>
          <a:ext cx="8382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447093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533400" y="0"/>
            <a:ext cx="8001000" cy="1676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Методы работы над проектом:</a:t>
            </a:r>
          </a:p>
        </p:txBody>
      </p:sp>
      <p:sp>
        <p:nvSpPr>
          <p:cNvPr id="5" name="Овал 4"/>
          <p:cNvSpPr/>
          <p:nvPr/>
        </p:nvSpPr>
        <p:spPr>
          <a:xfrm>
            <a:off x="114300" y="1838426"/>
            <a:ext cx="2819400" cy="1371600"/>
          </a:xfrm>
          <a:prstGeom prst="ellipse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9525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1F497D">
                    <a:lumMod val="75000"/>
                  </a:srgbClr>
                </a:solidFill>
                <a:latin typeface="Comic Sans MS" pitchFamily="66" charset="0"/>
              </a:rPr>
              <a:t>Игровой</a:t>
            </a:r>
          </a:p>
        </p:txBody>
      </p:sp>
      <p:sp>
        <p:nvSpPr>
          <p:cNvPr id="7" name="Овал 6"/>
          <p:cNvSpPr/>
          <p:nvPr/>
        </p:nvSpPr>
        <p:spPr>
          <a:xfrm>
            <a:off x="3057346" y="1756487"/>
            <a:ext cx="2954813" cy="1453539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F497D">
                    <a:lumMod val="75000"/>
                  </a:srgbClr>
                </a:solidFill>
                <a:latin typeface="Comic Sans MS" pitchFamily="66" charset="0"/>
              </a:rPr>
              <a:t>Наглядно-слуховой</a:t>
            </a:r>
          </a:p>
        </p:txBody>
      </p:sp>
      <p:sp>
        <p:nvSpPr>
          <p:cNvPr id="8" name="Выноска со стрелкой вверх 7"/>
          <p:cNvSpPr/>
          <p:nvPr/>
        </p:nvSpPr>
        <p:spPr>
          <a:xfrm>
            <a:off x="9347" y="3210026"/>
            <a:ext cx="3048000" cy="3124200"/>
          </a:xfrm>
          <a:prstGeom prst="upArrowCallout">
            <a:avLst>
              <a:gd name="adj1" fmla="val 18798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Сюжетно-ролевые игры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Дидактические игры</a:t>
            </a:r>
          </a:p>
        </p:txBody>
      </p:sp>
      <p:sp>
        <p:nvSpPr>
          <p:cNvPr id="9" name="Овал 8"/>
          <p:cNvSpPr/>
          <p:nvPr/>
        </p:nvSpPr>
        <p:spPr>
          <a:xfrm>
            <a:off x="6172200" y="1752600"/>
            <a:ext cx="2971800" cy="14478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1F497D">
                    <a:lumMod val="75000"/>
                  </a:srgbClr>
                </a:solidFill>
              </a:rPr>
              <a:t>Наглядно-зрительный</a:t>
            </a:r>
          </a:p>
        </p:txBody>
      </p:sp>
      <p:sp>
        <p:nvSpPr>
          <p:cNvPr id="10" name="Выноска со стрелкой вверх 9"/>
          <p:cNvSpPr/>
          <p:nvPr/>
        </p:nvSpPr>
        <p:spPr>
          <a:xfrm>
            <a:off x="6172200" y="3241456"/>
            <a:ext cx="2895600" cy="3124200"/>
          </a:xfrm>
          <a:prstGeom prst="upArrowCallout">
            <a:avLst>
              <a:gd name="adj1" fmla="val 18798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Font typeface="Wingdings" pitchFamily="2" charset="2"/>
              <a:buChar char="ü"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Показ-объяснение-повторение</a:t>
            </a:r>
          </a:p>
          <a:p>
            <a:pPr algn="ctr">
              <a:buFont typeface="Wingdings" pitchFamily="2" charset="2"/>
              <a:buChar char="ü"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Выполнение практического и творческого заданий</a:t>
            </a:r>
          </a:p>
        </p:txBody>
      </p:sp>
      <p:sp>
        <p:nvSpPr>
          <p:cNvPr id="11" name="Выноска со стрелкой вверх 10"/>
          <p:cNvSpPr/>
          <p:nvPr/>
        </p:nvSpPr>
        <p:spPr>
          <a:xfrm>
            <a:off x="3239528" y="3224296"/>
            <a:ext cx="2700623" cy="3109930"/>
          </a:xfrm>
          <a:prstGeom prst="upArrowCallout">
            <a:avLst>
              <a:gd name="adj1" fmla="val 18798"/>
              <a:gd name="adj2" fmla="val 25000"/>
              <a:gd name="adj3" fmla="val 25000"/>
              <a:gd name="adj4" fmla="val 6497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Объяснение, чтение, слушание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Повторение, закрепление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47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467983" y="0"/>
            <a:ext cx="8001000" cy="1676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Этапы работы над проектом: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38" y="192024"/>
            <a:ext cx="92992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533400" y="0"/>
            <a:ext cx="8001000" cy="1676400"/>
          </a:xfrm>
          <a:prstGeom prst="horizontalScroll">
            <a:avLst/>
          </a:prstGeom>
          <a:solidFill>
            <a:srgbClr val="FFFF66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Bookman Old Style" pitchFamily="18" charset="0"/>
              </a:rPr>
              <a:t>Этапы работы над проектом:</a:t>
            </a:r>
          </a:p>
        </p:txBody>
      </p:sp>
      <p:sp>
        <p:nvSpPr>
          <p:cNvPr id="7" name="Загнутый угол 6"/>
          <p:cNvSpPr/>
          <p:nvPr/>
        </p:nvSpPr>
        <p:spPr>
          <a:xfrm>
            <a:off x="1676400" y="1561070"/>
            <a:ext cx="5715000" cy="609600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prstClr val="black"/>
                </a:solidFill>
                <a:latin typeface="Bookman Old Style" pitchFamily="18" charset="0"/>
              </a:rPr>
              <a:t>1 этап: Проблемно-целевой  </a:t>
            </a:r>
          </a:p>
        </p:txBody>
      </p:sp>
      <p:sp>
        <p:nvSpPr>
          <p:cNvPr id="8" name="Загнутый угол 7"/>
          <p:cNvSpPr/>
          <p:nvPr/>
        </p:nvSpPr>
        <p:spPr>
          <a:xfrm>
            <a:off x="1676400" y="2514600"/>
            <a:ext cx="5715000" cy="609600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latinLnBrk="0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200" b="1" dirty="0">
                <a:solidFill>
                  <a:prstClr val="black"/>
                </a:solidFill>
                <a:latin typeface="Bookman Old Style" pitchFamily="18" charset="0"/>
              </a:rPr>
              <a:t>2 этап: Планирование проекта </a:t>
            </a:r>
          </a:p>
        </p:txBody>
      </p:sp>
      <p:sp>
        <p:nvSpPr>
          <p:cNvPr id="9" name="Загнутый угол 8"/>
          <p:cNvSpPr/>
          <p:nvPr/>
        </p:nvSpPr>
        <p:spPr>
          <a:xfrm>
            <a:off x="1638300" y="3316224"/>
            <a:ext cx="5791200" cy="609600"/>
          </a:xfrm>
          <a:prstGeom prst="foldedCorner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prstClr val="black"/>
                </a:solidFill>
                <a:latin typeface="Bookman Old Style" pitchFamily="18" charset="0"/>
              </a:rPr>
              <a:t>3 этап: Практическая работа</a:t>
            </a:r>
          </a:p>
        </p:txBody>
      </p:sp>
      <p:sp>
        <p:nvSpPr>
          <p:cNvPr id="10" name="Загнутый угол 9"/>
          <p:cNvSpPr/>
          <p:nvPr/>
        </p:nvSpPr>
        <p:spPr>
          <a:xfrm>
            <a:off x="1639824" y="4090416"/>
            <a:ext cx="5791200" cy="609600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prstClr val="black"/>
                </a:solidFill>
                <a:latin typeface="Bookman Old Style" pitchFamily="18" charset="0"/>
              </a:rPr>
              <a:t>4 этап: Продукты проекта  </a:t>
            </a:r>
          </a:p>
        </p:txBody>
      </p:sp>
      <p:sp>
        <p:nvSpPr>
          <p:cNvPr id="11" name="Загнутый угол 10"/>
          <p:cNvSpPr/>
          <p:nvPr/>
        </p:nvSpPr>
        <p:spPr>
          <a:xfrm>
            <a:off x="1676400" y="4953000"/>
            <a:ext cx="5791200" cy="609600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prstClr val="black"/>
                </a:solidFill>
                <a:latin typeface="Bookman Old Style" pitchFamily="18" charset="0"/>
              </a:rPr>
              <a:t>5 этап: Защита проекта, презентация</a:t>
            </a:r>
          </a:p>
        </p:txBody>
      </p:sp>
      <p:sp>
        <p:nvSpPr>
          <p:cNvPr id="12" name="Загнутый угол 11"/>
          <p:cNvSpPr/>
          <p:nvPr/>
        </p:nvSpPr>
        <p:spPr>
          <a:xfrm>
            <a:off x="1682840" y="5803392"/>
            <a:ext cx="5791200" cy="609600"/>
          </a:xfrm>
          <a:prstGeom prst="foldedCorne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prstClr val="black"/>
                </a:solidFill>
                <a:latin typeface="Bookman Old Style" pitchFamily="18" charset="0"/>
              </a:rPr>
              <a:t>6 этап: Портфолио проекта</a:t>
            </a:r>
          </a:p>
        </p:txBody>
      </p:sp>
      <p:sp>
        <p:nvSpPr>
          <p:cNvPr id="13" name="Выгнутая вправо стрелка 12"/>
          <p:cNvSpPr/>
          <p:nvPr/>
        </p:nvSpPr>
        <p:spPr>
          <a:xfrm>
            <a:off x="7425043" y="1713470"/>
            <a:ext cx="457200" cy="914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7431024" y="2696336"/>
            <a:ext cx="457200" cy="914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>
            <a:off x="7480251" y="3633216"/>
            <a:ext cx="457200" cy="914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>
            <a:off x="7467600" y="4559808"/>
            <a:ext cx="457200" cy="914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Выгнутая вправо стрелка 17"/>
          <p:cNvSpPr/>
          <p:nvPr/>
        </p:nvSpPr>
        <p:spPr>
          <a:xfrm>
            <a:off x="7474040" y="5529032"/>
            <a:ext cx="457200" cy="91440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20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533400" y="0"/>
            <a:ext cx="8001000" cy="1676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В проекте задействованы такие образовательные области:</a:t>
            </a:r>
          </a:p>
        </p:txBody>
      </p:sp>
      <p:sp>
        <p:nvSpPr>
          <p:cNvPr id="5" name="Блок-схема: перфолента 4"/>
          <p:cNvSpPr/>
          <p:nvPr/>
        </p:nvSpPr>
        <p:spPr>
          <a:xfrm rot="1257359">
            <a:off x="286332" y="2129082"/>
            <a:ext cx="2927682" cy="2142635"/>
          </a:xfrm>
          <a:prstGeom prst="flowChartPunchedTape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en-US" sz="2000" b="1" kern="0" dirty="0">
                <a:solidFill>
                  <a:prstClr val="black"/>
                </a:solidFill>
                <a:latin typeface="Bookman Old Style" pitchFamily="18" charset="0"/>
              </a:rPr>
              <a:t>«Социально-коммуникативное развитие»</a:t>
            </a:r>
            <a:endParaRPr lang="ru-RU" sz="2000" b="1" kern="0" dirty="0">
              <a:solidFill>
                <a:prstClr val="black"/>
              </a:solidFill>
              <a:latin typeface="Bookman Old Style" pitchFamily="18" charset="0"/>
            </a:endParaRPr>
          </a:p>
        </p:txBody>
      </p:sp>
      <p:sp>
        <p:nvSpPr>
          <p:cNvPr id="7" name="Блок-схема: перфолента 6"/>
          <p:cNvSpPr/>
          <p:nvPr/>
        </p:nvSpPr>
        <p:spPr>
          <a:xfrm rot="20279257">
            <a:off x="5932700" y="1841335"/>
            <a:ext cx="2777752" cy="2108531"/>
          </a:xfrm>
          <a:prstGeom prst="flowChartPunchedTape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b="1" kern="0" dirty="0">
                <a:solidFill>
                  <a:prstClr val="black"/>
                </a:solidFill>
                <a:latin typeface="Bookman Old Style" pitchFamily="18" charset="0"/>
              </a:rPr>
              <a:t>«</a:t>
            </a: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Речевое развитие»</a:t>
            </a: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2971800" y="2095499"/>
            <a:ext cx="2895600" cy="2286000"/>
          </a:xfrm>
          <a:prstGeom prst="flowChartPunchedTape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«Познавательное развитие»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1122676" y="4495800"/>
            <a:ext cx="2971800" cy="2133600"/>
          </a:xfrm>
          <a:prstGeom prst="flowChartPunchedTape">
            <a:avLst/>
          </a:prstGeom>
          <a:gradFill rotWithShape="1">
            <a:gsLst>
              <a:gs pos="0">
                <a:srgbClr val="C0504D">
                  <a:tint val="50000"/>
                  <a:satMod val="300000"/>
                </a:srgbClr>
              </a:gs>
              <a:gs pos="35000">
                <a:srgbClr val="C0504D">
                  <a:tint val="37000"/>
                  <a:satMod val="300000"/>
                </a:srgbClr>
              </a:gs>
              <a:gs pos="100000">
                <a:srgbClr val="C0504D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C0504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«Художественно-эстетическое развитие»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4953000" y="4393574"/>
            <a:ext cx="2971800" cy="2133600"/>
          </a:xfrm>
          <a:prstGeom prst="flowChartPunchedTape">
            <a:avLst/>
          </a:prstGeom>
          <a:gradFill rotWithShape="1">
            <a:gsLst>
              <a:gs pos="0">
                <a:srgbClr val="4F81BD">
                  <a:tint val="50000"/>
                  <a:satMod val="300000"/>
                </a:srgbClr>
              </a:gs>
              <a:gs pos="35000">
                <a:srgbClr val="4F81BD">
                  <a:tint val="37000"/>
                  <a:satMod val="300000"/>
                </a:srgbClr>
              </a:gs>
              <a:gs pos="100000">
                <a:srgbClr val="4F81BD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sz="2000" b="1" kern="0" dirty="0">
                <a:solidFill>
                  <a:prstClr val="black"/>
                </a:solidFill>
                <a:latin typeface="Bookman Old Style" pitchFamily="18" charset="0"/>
              </a:rPr>
              <a:t>«Трудовое развитие»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80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533400" y="0"/>
            <a:ext cx="80010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Для работы над проектом дети разделились на группы: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3400" y="2133600"/>
            <a:ext cx="83529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Bookman Old Style" pitchFamily="18" charset="0"/>
              </a:rPr>
              <a:t>«Умники»    «Актёры»    «Художники»</a:t>
            </a:r>
          </a:p>
        </p:txBody>
      </p:sp>
      <p:pic>
        <p:nvPicPr>
          <p:cNvPr id="6" name="Picture 8" descr="Анимации для школьных презентаций - скачать презентацию уро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103" y="2994124"/>
            <a:ext cx="2943225" cy="30432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04036"/>
            <a:ext cx="2094384" cy="3140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http://static9.depositphotos.com/1157310/1103/v/950/depositphotos_11037609-King-cartoo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04036"/>
            <a:ext cx="2160240" cy="31402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46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9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268760"/>
            <a:ext cx="7920037" cy="5589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71600" y="476672"/>
            <a:ext cx="712879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Индивидуальная карта ЗУМ     </a:t>
            </a:r>
          </a:p>
          <a:p>
            <a:pPr algn="ctr"/>
            <a:r>
              <a:rPr lang="ru-RU" sz="20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</a:t>
            </a:r>
            <a:r>
              <a:rPr lang="ru-RU" sz="20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Ф.И. ребёнка_________________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189154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00255" cy="6893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703955" y="0"/>
            <a:ext cx="7848600" cy="1052736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Концептуальная карта из триады вопросов:</a:t>
            </a:r>
          </a:p>
        </p:txBody>
      </p:sp>
      <p:pic>
        <p:nvPicPr>
          <p:cNvPr id="3" name="Picture 3" descr="C:\Users\Виталий\Downloads\New-Mind-Map (4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1384"/>
            <a:ext cx="9144000" cy="55699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39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5800" y="0"/>
            <a:ext cx="78486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Чему научились дети?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304800" y="1905000"/>
            <a:ext cx="4339208" cy="4648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latinLnBrk="0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latinLnBrk="0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latinLnBrk="0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Bookman Old Style" pitchFamily="18" charset="0"/>
              </a:rPr>
              <a:t>Делить слова на слоги, определять положение звука в слове, дифференцировать гласные, согласные, мягкие, твёрдые звуки, составлять предложения из слов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b="1" dirty="0">
              <a:solidFill>
                <a:sysClr val="windowText" lastClr="000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Bookman Old Style" pitchFamily="18" charset="0"/>
              </a:rPr>
              <a:t>Выполнять коллективную работу по рисованию</a:t>
            </a:r>
          </a:p>
          <a:p>
            <a:pPr marL="0" indent="0">
              <a:buFont typeface="Arial" pitchFamily="34" charset="0"/>
              <a:buNone/>
              <a:defRPr/>
            </a:pPr>
            <a:endParaRPr lang="ru-RU" b="1" dirty="0">
              <a:solidFill>
                <a:sysClr val="windowText" lastClr="000000"/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ü"/>
              <a:defRPr/>
            </a:pPr>
            <a:r>
              <a:rPr lang="ru-RU" b="1" dirty="0">
                <a:solidFill>
                  <a:sysClr val="windowText" lastClr="000000"/>
                </a:solidFill>
                <a:latin typeface="Bookman Old Style" pitchFamily="18" charset="0"/>
              </a:rPr>
              <a:t>Участвовать в оформлении коллажа</a:t>
            </a:r>
          </a:p>
          <a:p>
            <a:pPr>
              <a:buFont typeface="Wingdings" pitchFamily="2" charset="2"/>
              <a:buChar char="ü"/>
              <a:defRPr/>
            </a:pPr>
            <a:endParaRPr lang="ru-RU" b="1" dirty="0">
              <a:solidFill>
                <a:sysClr val="windowText" lastClr="000000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b="1" dirty="0">
              <a:solidFill>
                <a:sysClr val="windowText" lastClr="000000"/>
              </a:solidFill>
            </a:endParaRPr>
          </a:p>
          <a:p>
            <a:pPr>
              <a:buFont typeface="Wingdings" pitchFamily="2" charset="2"/>
              <a:buChar char="ü"/>
              <a:defRPr/>
            </a:pPr>
            <a:endParaRPr lang="ru-RU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37011"/>
            <a:ext cx="2579836" cy="1584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229200"/>
            <a:ext cx="2579836" cy="151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09824"/>
            <a:ext cx="2579836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20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5800" y="0"/>
            <a:ext cx="78486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Результат проекта: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788167" y="1714488"/>
            <a:ext cx="7643866" cy="1000132"/>
          </a:xfrm>
          <a:prstGeom prst="round2DiagRect">
            <a:avLst>
              <a:gd name="adj1" fmla="val 16667"/>
              <a:gd name="adj2" fmla="val 18113"/>
            </a:avLst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sz="2800" b="1" kern="0" dirty="0">
                <a:solidFill>
                  <a:srgbClr val="00B050"/>
                </a:solidFill>
                <a:latin typeface="Bookman Old Style" pitchFamily="18" charset="0"/>
              </a:rPr>
              <a:t>Драматизация сказки </a:t>
            </a:r>
          </a:p>
          <a:p>
            <a:pPr algn="ctr">
              <a:defRPr/>
            </a:pPr>
            <a:r>
              <a:rPr lang="ru-RU" sz="2800" b="1" kern="0" dirty="0">
                <a:solidFill>
                  <a:srgbClr val="00B050"/>
                </a:solidFill>
                <a:latin typeface="Bookman Old Style" pitchFamily="18" charset="0"/>
              </a:rPr>
              <a:t>«Путешествие в страну Грамматики»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5616624" cy="36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78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Горизонтальный свиток 3"/>
          <p:cNvSpPr/>
          <p:nvPr/>
        </p:nvSpPr>
        <p:spPr>
          <a:xfrm>
            <a:off x="685800" y="0"/>
            <a:ext cx="7848600" cy="16002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Деятельность участников проекта: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54921" y="2643692"/>
            <a:ext cx="2969279" cy="4140489"/>
          </a:xfrm>
          <a:prstGeom prst="roundRect">
            <a:avLst/>
          </a:prstGeom>
          <a:noFill/>
          <a:ln w="38100" cap="rnd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1.Участие в играх, викторинах.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2.Просматривание иллюстраций  в книгах.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3.Отгадывание загадок.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4. Выполнение коллективной работы по рисованию «В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стране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Грамматики».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5. Конструирование из бумаги «Книжки – малышки».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6. Участие в драматизации сказки «Путешествие в страну Грамматики».</a:t>
            </a: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420034" y="1675504"/>
            <a:ext cx="2323166" cy="686696"/>
          </a:xfrm>
          <a:prstGeom prst="flowChartAlternateProcess">
            <a:avLst/>
          </a:prstGeom>
          <a:gradFill rotWithShape="1">
            <a:gsLst>
              <a:gs pos="0">
                <a:srgbClr val="8064A2">
                  <a:tint val="50000"/>
                  <a:satMod val="300000"/>
                </a:srgbClr>
              </a:gs>
              <a:gs pos="35000">
                <a:srgbClr val="8064A2">
                  <a:tint val="37000"/>
                  <a:satMod val="300000"/>
                </a:srgbClr>
              </a:gs>
              <a:gs pos="100000">
                <a:srgbClr val="8064A2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8064A2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b="1" kern="0" dirty="0">
                <a:solidFill>
                  <a:prstClr val="black"/>
                </a:solidFill>
                <a:latin typeface="Bookman Old Style" pitchFamily="18" charset="0"/>
              </a:rPr>
              <a:t>Деятельность детей</a:t>
            </a:r>
          </a:p>
        </p:txBody>
      </p:sp>
      <p:sp>
        <p:nvSpPr>
          <p:cNvPr id="7" name="Блок-схема: альтернативный процесс 6"/>
          <p:cNvSpPr/>
          <p:nvPr/>
        </p:nvSpPr>
        <p:spPr>
          <a:xfrm>
            <a:off x="3501614" y="1675504"/>
            <a:ext cx="2133600" cy="686696"/>
          </a:xfrm>
          <a:prstGeom prst="flowChartAlternateProcess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b="1" kern="0" dirty="0">
                <a:solidFill>
                  <a:prstClr val="black"/>
                </a:solidFill>
                <a:latin typeface="Bookman Old Style" pitchFamily="18" charset="0"/>
              </a:rPr>
              <a:t>Деятельность педагогов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3235362" y="2643692"/>
            <a:ext cx="2784438" cy="4072227"/>
          </a:xfrm>
          <a:prstGeom prst="roundRect">
            <a:avLst/>
          </a:prstGeom>
          <a:noFill/>
          <a:ln w="38100" cap="rnd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1.Организация Н.О.Д.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2.Беседы.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3.Чтение художественной литературы.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4. Дидактические игры.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5. Мастер класс для родителей «Учим детей грамоте».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6.Оформление 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выставки «Книжки – малышки».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7. Оформление коллажа «Скоро в школу».</a:t>
            </a:r>
          </a:p>
          <a:p>
            <a:pPr>
              <a:defRPr/>
            </a:pP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8. Организация драматизации сказки «Путешествие в </a:t>
            </a:r>
            <a:r>
              <a:rPr lang="ru-RU" sz="1400" b="1" dirty="0" smtClean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страну </a:t>
            </a:r>
            <a:r>
              <a:rPr lang="ru-RU" sz="14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Грамматики».</a:t>
            </a:r>
          </a:p>
        </p:txBody>
      </p:sp>
      <p:sp>
        <p:nvSpPr>
          <p:cNvPr id="9" name="Блок-схема: альтернативный процесс 8"/>
          <p:cNvSpPr/>
          <p:nvPr/>
        </p:nvSpPr>
        <p:spPr>
          <a:xfrm>
            <a:off x="6451223" y="1633369"/>
            <a:ext cx="2261354" cy="709108"/>
          </a:xfrm>
          <a:prstGeom prst="flowChartAlternateProcess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5715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>
              <a:defRPr/>
            </a:pPr>
            <a:r>
              <a:rPr lang="ru-RU" b="1" kern="0" dirty="0">
                <a:solidFill>
                  <a:prstClr val="black"/>
                </a:solidFill>
                <a:latin typeface="Bookman Old Style" pitchFamily="18" charset="0"/>
              </a:rPr>
              <a:t>Деятельность родителей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72200" y="2643692"/>
            <a:ext cx="2819400" cy="3967452"/>
          </a:xfrm>
          <a:prstGeom prst="roundRect">
            <a:avLst/>
          </a:prstGeom>
          <a:noFill/>
          <a:ln w="38100" cap="rnd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>
              <a:srgbClr val="000000">
                <a:alpha val="38000"/>
              </a:srgbClr>
            </a:outerShdw>
          </a:effectLst>
        </p:spPr>
        <p:txBody>
          <a:bodyPr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b="1" dirty="0">
                <a:solidFill>
                  <a:prstClr val="black"/>
                </a:solidFill>
                <a:cs typeface="Times New Roman" pitchFamily="18" charset="0"/>
              </a:rPr>
              <a:t>1</a:t>
            </a: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. Поиск и чтение детям  литературы.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2. Заучивание с детьми поговорок и пословиц о грамоте.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3. Подготовка материала для коллажа.</a:t>
            </a:r>
          </a:p>
          <a:p>
            <a:pPr>
              <a:defRPr/>
            </a:pPr>
            <a:r>
              <a:rPr lang="ru-RU" sz="1600" b="1" dirty="0">
                <a:solidFill>
                  <a:prstClr val="black"/>
                </a:solidFill>
                <a:latin typeface="Bookman Old Style" pitchFamily="18" charset="0"/>
                <a:cs typeface="Times New Roman" pitchFamily="18" charset="0"/>
              </a:rPr>
              <a:t>4. Помощь в оформлении декораций к сказке.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769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Горизонтальный свиток 5"/>
          <p:cNvSpPr/>
          <p:nvPr/>
        </p:nvSpPr>
        <p:spPr>
          <a:xfrm>
            <a:off x="228600" y="0"/>
            <a:ext cx="8686800" cy="1295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 Создана вводная презентация для детей:</a:t>
            </a:r>
            <a:endParaRPr lang="ru-RU" sz="3200" kern="0" dirty="0">
              <a:solidFill>
                <a:prstClr val="white"/>
              </a:solidFill>
              <a:latin typeface="Bookman Old Style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295401"/>
            <a:ext cx="5607198" cy="837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440964" y="3068959"/>
            <a:ext cx="6091476" cy="2744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244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>
                <a:solidFill>
                  <a:srgbClr val="FF505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4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Грамота-  </a:t>
            </a:r>
          </a:p>
          <a:p>
            <a:pPr algn="ctr"/>
            <a:r>
              <a:rPr lang="ru-RU" sz="4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кладезь знаний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8600" y="2628781"/>
            <a:ext cx="297524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endParaRPr lang="ru-RU" sz="20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endParaRPr lang="ru-RU" sz="20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endParaRPr lang="ru-RU" sz="20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endParaRPr lang="ru-RU" sz="20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endParaRPr lang="ru-RU" sz="2000" b="1" u="sng" dirty="0">
              <a:solidFill>
                <a:prstClr val="black"/>
              </a:solidFill>
              <a:latin typeface="Bookman Old Style" pitchFamily="18" charset="0"/>
            </a:endParaRPr>
          </a:p>
          <a:p>
            <a:r>
              <a:rPr lang="ru-RU" sz="2000" b="1" u="sng" dirty="0">
                <a:solidFill>
                  <a:prstClr val="black"/>
                </a:solidFill>
                <a:latin typeface="Bookman Old Style" pitchFamily="18" charset="0"/>
              </a:rPr>
              <a:t>Автор проекта:</a:t>
            </a: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 </a:t>
            </a:r>
            <a:b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</a:br>
            <a:r>
              <a:rPr lang="ru-RU" sz="2000" b="1" dirty="0" err="1">
                <a:solidFill>
                  <a:prstClr val="black"/>
                </a:solidFill>
                <a:latin typeface="Bookman Old Style" pitchFamily="18" charset="0"/>
              </a:rPr>
              <a:t>Турушкина</a:t>
            </a: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> Наталья Анатольевна</a:t>
            </a:r>
            <a:b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</a:br>
            <a: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  <a:t/>
            </a:r>
            <a:br>
              <a:rPr lang="ru-RU" sz="2000" b="1" dirty="0">
                <a:solidFill>
                  <a:prstClr val="black"/>
                </a:solidFill>
                <a:latin typeface="Bookman Old Style" pitchFamily="18" charset="0"/>
              </a:rPr>
            </a:b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001" y="3501008"/>
            <a:ext cx="3816424" cy="2872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A892E777-18FD-4C1F-BE7F-DDD3F5349237}"/>
              </a:ext>
            </a:extLst>
          </p:cNvPr>
          <p:cNvSpPr/>
          <p:nvPr/>
        </p:nvSpPr>
        <p:spPr>
          <a:xfrm>
            <a:off x="2286000" y="3105835"/>
            <a:ext cx="4572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Город Петропавловск-Камчатский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2017 год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00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430637" cy="707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Горизонтальный свиток 4"/>
          <p:cNvSpPr/>
          <p:nvPr/>
        </p:nvSpPr>
        <p:spPr>
          <a:xfrm>
            <a:off x="228600" y="0"/>
            <a:ext cx="8686800" cy="1295400"/>
          </a:xfrm>
          <a:prstGeom prst="horizontalScroll">
            <a:avLst/>
          </a:prstGeom>
          <a:solidFill>
            <a:srgbClr val="FFFF66"/>
          </a:solidFill>
          <a:ln w="25400" cap="rnd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ru-RU" sz="3200" b="1" kern="0" dirty="0">
                <a:solidFill>
                  <a:srgbClr val="FF0000"/>
                </a:solidFill>
                <a:latin typeface="Bookman Old Style" pitchFamily="18" charset="0"/>
              </a:rPr>
              <a:t>Вводная презентация для родителей:</a:t>
            </a:r>
            <a:endParaRPr lang="ru-RU" sz="3200" kern="0" dirty="0">
              <a:solidFill>
                <a:prstClr val="white"/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8" y="1295401"/>
            <a:ext cx="5608637" cy="837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40964" y="3068959"/>
            <a:ext cx="6091476" cy="2744423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800244"/>
              </a:avLst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>
                <a:solidFill>
                  <a:srgbClr val="FF505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54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4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Грамота-  </a:t>
            </a:r>
          </a:p>
          <a:p>
            <a:pPr algn="ctr"/>
            <a:r>
              <a:rPr lang="ru-RU" sz="4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кладезь знаний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2828836"/>
            <a:ext cx="266429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endParaRPr lang="ru-RU" dirty="0">
              <a:solidFill>
                <a:prstClr val="black"/>
              </a:solidFill>
            </a:endParaRPr>
          </a:p>
          <a:p>
            <a:r>
              <a:rPr lang="ru-RU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Авторы проекта: </a:t>
            </a:r>
            <a:br>
              <a:rPr lang="ru-RU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r>
              <a:rPr lang="ru-RU" sz="2000" b="1" dirty="0" err="1">
                <a:solidFill>
                  <a:prstClr val="black"/>
                </a:solidFill>
                <a:latin typeface="Bookman Old Style" panose="02050604050505020204" pitchFamily="18" charset="0"/>
              </a:rPr>
              <a:t>Турушкина</a:t>
            </a:r>
            <a:r>
              <a:rPr lang="ru-RU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  <a:t> Наталья Анатольевна</a:t>
            </a:r>
            <a:br>
              <a:rPr lang="ru-RU" sz="2000" b="1" dirty="0">
                <a:solidFill>
                  <a:prstClr val="black"/>
                </a:solidFill>
                <a:latin typeface="Bookman Old Style" panose="02050604050505020204" pitchFamily="18" charset="0"/>
              </a:rPr>
            </a:br>
            <a:endParaRPr lang="ru-RU" sz="2000" b="1" dirty="0">
              <a:solidFill>
                <a:prstClr val="black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4" name="Рисунок 13" descr="http://tapenik.ru/dizain/au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01008"/>
            <a:ext cx="2592288" cy="273595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038789A-269C-4C34-89AE-94E353508AF1}"/>
              </a:ext>
            </a:extLst>
          </p:cNvPr>
          <p:cNvSpPr/>
          <p:nvPr/>
        </p:nvSpPr>
        <p:spPr>
          <a:xfrm>
            <a:off x="2286000" y="3105835"/>
            <a:ext cx="52383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endParaRPr lang="ru-RU" b="1" dirty="0">
              <a:solidFill>
                <a:srgbClr val="000000"/>
              </a:solidFill>
              <a:latin typeface="Bookman Old Style" panose="02050604050505020204" pitchFamily="18" charset="0"/>
            </a:endParaRPr>
          </a:p>
          <a:p>
            <a:r>
              <a:rPr lang="ru-RU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Город Петропавловск-Камчатский</a:t>
            </a:r>
            <a:endParaRPr lang="ru-RU" dirty="0">
              <a:solidFill>
                <a:prstClr val="black"/>
              </a:solidFill>
            </a:endParaRPr>
          </a:p>
          <a:p>
            <a:pPr algn="ctr"/>
            <a:r>
              <a:rPr lang="ru-RU" b="1" dirty="0">
                <a:solidFill>
                  <a:srgbClr val="000000"/>
                </a:solidFill>
                <a:latin typeface="Bookman Old Style" panose="02050604050505020204" pitchFamily="18" charset="0"/>
              </a:rPr>
              <a:t>2017 год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8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408538" y="213285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ru-RU" sz="3600" dirty="0">
              <a:solidFill>
                <a:prstClr val="black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414381" y="620688"/>
            <a:ext cx="6554574" cy="34563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lang="ru-RU" sz="5400" b="1" dirty="0">
              <a:ln w="11430">
                <a:solidFill>
                  <a:srgbClr val="FF505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ru-RU" sz="6000" b="1" dirty="0">
                <a:ln w="11430">
                  <a:solidFill>
                    <a:srgbClr val="FF505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Грамоте учиться – всегда пригодится!</a:t>
            </a:r>
          </a:p>
        </p:txBody>
      </p:sp>
      <p:pic>
        <p:nvPicPr>
          <p:cNvPr id="14" name="Рисунок 13" descr="Картинки по запросу фото ребёнок читает мультяшный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985" y="2348880"/>
            <a:ext cx="6325970" cy="4209281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88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07437"/>
          <a:ext cx="9144000" cy="6665387"/>
          <a:chOff x="0" y="207437"/>
          <a:chExt cx="9144000" cy="6665387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7437"/>
            <a:ext cx="9144000" cy="6457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7|5.9|7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9.2|6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3.6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7|5.9|7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9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1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1034</Words>
  <Application>Microsoft Office PowerPoint</Application>
  <PresentationFormat>Экран (4:3)</PresentationFormat>
  <Paragraphs>269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33</vt:i4>
      </vt:variant>
      <vt:variant>
        <vt:lpstr>Заголовки слайдов</vt:lpstr>
      </vt:variant>
      <vt:variant>
        <vt:i4>68</vt:i4>
      </vt:variant>
    </vt:vector>
  </HeadingPairs>
  <TitlesOfParts>
    <vt:vector size="101" baseType="lpstr">
      <vt:lpstr>Office Theme</vt:lpstr>
      <vt:lpstr>Воздушный поток</vt:lpstr>
      <vt:lpstr>1_Воздушный поток</vt:lpstr>
      <vt:lpstr>2_Воздушный поток</vt:lpstr>
      <vt:lpstr>3_Воздушный поток</vt:lpstr>
      <vt:lpstr>4_Воздушный поток</vt:lpstr>
      <vt:lpstr>5_Воздушный поток</vt:lpstr>
      <vt:lpstr>6_Воздушный поток</vt:lpstr>
      <vt:lpstr>7_Воздушный поток</vt:lpstr>
      <vt:lpstr>8_Воздушный поток</vt:lpstr>
      <vt:lpstr>9_Воздушный поток</vt:lpstr>
      <vt:lpstr>10_Воздушный поток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Автор проекта:  Турушкина Наталья Анатольевна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creator>Unknown Creator</dc:creator>
  <cp:lastModifiedBy>Виталий</cp:lastModifiedBy>
  <cp:revision>19</cp:revision>
  <dcterms:created xsi:type="dcterms:W3CDTF">2018-01-20T00:30:27Z</dcterms:created>
  <dcterms:modified xsi:type="dcterms:W3CDTF">2018-01-20T05:14:32Z</dcterms:modified>
</cp:coreProperties>
</file>