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232C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47" autoAdjust="0"/>
    <p:restoredTop sz="94633" autoAdjust="0"/>
  </p:normalViewPr>
  <p:slideViewPr>
    <p:cSldViewPr>
      <p:cViewPr>
        <p:scale>
          <a:sx n="70" d="100"/>
          <a:sy n="70" d="100"/>
        </p:scale>
        <p:origin x="-152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7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70025"/>
          </a:xfr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006600"/>
                </a:solidFill>
                <a:effectLst>
                  <a:glow rad="101600">
                    <a:schemeClr val="accent3">
                      <a:lumMod val="75000"/>
                      <a:alpha val="6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Виды излучений и их практическое применение</a:t>
            </a:r>
            <a:endParaRPr lang="ru-RU" b="1" dirty="0">
              <a:solidFill>
                <a:srgbClr val="006600"/>
              </a:solidFill>
              <a:effectLst>
                <a:glow rad="101600">
                  <a:schemeClr val="accent3">
                    <a:lumMod val="75000"/>
                    <a:alpha val="6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4437112"/>
            <a:ext cx="3888432" cy="172819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rgbClr val="006600"/>
                </a:solidFill>
                <a:latin typeface="Monotype Corsiva" pitchFamily="66" charset="0"/>
              </a:rPr>
              <a:t>Выполнили: ученицы 9 класса </a:t>
            </a:r>
          </a:p>
          <a:p>
            <a:pPr algn="l"/>
            <a:r>
              <a:rPr lang="ru-RU" sz="2000" b="1" dirty="0" smtClean="0">
                <a:solidFill>
                  <a:srgbClr val="006600"/>
                </a:solidFill>
                <a:latin typeface="Monotype Corsiva" pitchFamily="66" charset="0"/>
              </a:rPr>
              <a:t>МБОУ« </a:t>
            </a:r>
            <a:r>
              <a:rPr lang="ru-RU" sz="2000" b="1" dirty="0" err="1" smtClean="0">
                <a:solidFill>
                  <a:srgbClr val="006600"/>
                </a:solidFill>
                <a:latin typeface="Monotype Corsiva" pitchFamily="66" charset="0"/>
              </a:rPr>
              <a:t>Завьяловской</a:t>
            </a:r>
            <a:r>
              <a:rPr lang="ru-RU" sz="2000" b="1" dirty="0" smtClean="0">
                <a:solidFill>
                  <a:srgbClr val="006600"/>
                </a:solidFill>
                <a:latin typeface="Monotype Corsiva" pitchFamily="66" charset="0"/>
              </a:rPr>
              <a:t> СОШ с УИОП»</a:t>
            </a:r>
          </a:p>
          <a:p>
            <a:pPr algn="l"/>
            <a:r>
              <a:rPr lang="ru-RU" sz="2000" b="1" dirty="0" smtClean="0">
                <a:solidFill>
                  <a:srgbClr val="006600"/>
                </a:solidFill>
                <a:latin typeface="Monotype Corsiva" pitchFamily="66" charset="0"/>
              </a:rPr>
              <a:t>Айрапетян Ноем и Столбова Софья</a:t>
            </a:r>
          </a:p>
          <a:p>
            <a:pPr algn="l"/>
            <a:r>
              <a:rPr lang="ru-RU" sz="2000" b="1" dirty="0" smtClean="0">
                <a:solidFill>
                  <a:srgbClr val="006600"/>
                </a:solidFill>
                <a:latin typeface="Monotype Corsiva" pitchFamily="66" charset="0"/>
              </a:rPr>
              <a:t>Руководитель: Ураева Н.В.</a:t>
            </a:r>
          </a:p>
          <a:p>
            <a:pPr algn="l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73020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9"/>
            <a:ext cx="7772400" cy="1080119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Ультрафиолетовое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излучение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23528" y="4437112"/>
            <a:ext cx="8496944" cy="223224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algn="l"/>
            <a:r>
              <a:rPr lang="ru-RU" sz="2800" b="1" dirty="0" smtClean="0">
                <a:solidFill>
                  <a:srgbClr val="006600"/>
                </a:solidFill>
                <a:latin typeface="Monotype Corsiva" pitchFamily="66" charset="0"/>
              </a:rPr>
              <a:t>Ультрафиолетовое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smtClean="0">
                <a:solidFill>
                  <a:srgbClr val="006600"/>
                </a:solidFill>
                <a:latin typeface="Monotype Corsiva" pitchFamily="66" charset="0"/>
              </a:rPr>
              <a:t>излучение</a:t>
            </a:r>
            <a:r>
              <a:rPr 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-</a:t>
            </a:r>
            <a:r>
              <a:rPr lang="ru-RU" sz="2800" dirty="0" smtClean="0">
                <a:solidFill>
                  <a:srgbClr val="006600"/>
                </a:solidFill>
                <a:latin typeface="Monotype Corsiva" pitchFamily="66" charset="0"/>
              </a:rPr>
              <a:t>электромагнитное </a:t>
            </a:r>
            <a:r>
              <a:rPr lang="ru-RU" sz="2800" dirty="0">
                <a:solidFill>
                  <a:srgbClr val="006600"/>
                </a:solidFill>
                <a:latin typeface="Monotype Corsiva" pitchFamily="66" charset="0"/>
              </a:rPr>
              <a:t>излучение, занимающее спектральный диапазон между видимым и рентгеновским </a:t>
            </a:r>
            <a:r>
              <a:rPr lang="ru-RU" sz="2800" dirty="0" smtClean="0">
                <a:solidFill>
                  <a:srgbClr val="006600"/>
                </a:solidFill>
                <a:latin typeface="Monotype Corsiva" pitchFamily="66" charset="0"/>
              </a:rPr>
              <a:t>излучениями.</a:t>
            </a:r>
          </a:p>
          <a:p>
            <a:pPr algn="l"/>
            <a:r>
              <a:rPr lang="ru-RU" sz="2800" dirty="0" smtClean="0">
                <a:solidFill>
                  <a:srgbClr val="006600"/>
                </a:solidFill>
                <a:latin typeface="Monotype Corsiva" pitchFamily="66" charset="0"/>
              </a:rPr>
              <a:t>Источники: звёзды, Солнце, газоразрядная плазма.</a:t>
            </a:r>
          </a:p>
          <a:p>
            <a:pPr algn="l"/>
            <a:r>
              <a:rPr lang="ru-RU" sz="2800" dirty="0" smtClean="0">
                <a:solidFill>
                  <a:srgbClr val="006600"/>
                </a:solidFill>
                <a:latin typeface="Monotype Corsiva" pitchFamily="66" charset="0"/>
              </a:rPr>
              <a:t>Свойства: значительная химическая активность и бактерицидный эффект.</a:t>
            </a:r>
            <a:endParaRPr lang="ru-RU" sz="2800" dirty="0">
              <a:solidFill>
                <a:srgbClr val="006600"/>
              </a:solidFill>
              <a:latin typeface="Monotype Corsiva" pitchFamily="66" charset="0"/>
            </a:endParaRPr>
          </a:p>
        </p:txBody>
      </p:sp>
      <p:pic>
        <p:nvPicPr>
          <p:cNvPr id="2050" name="Picture 2" descr="C:\Users\ПК\Desktop\i (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684076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34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5"/>
            <a:ext cx="7772400" cy="576064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t">
            <a:normAutofit fontScale="90000"/>
          </a:bodyPr>
          <a:lstStyle/>
          <a:p>
            <a:r>
              <a:rPr lang="ru-RU" sz="3100" b="1" dirty="0" smtClean="0">
                <a:solidFill>
                  <a:srgbClr val="006600"/>
                </a:solidFill>
                <a:latin typeface="Monotype Corsiva" pitchFamily="66" charset="0"/>
              </a:rPr>
              <a:t>Применение ультрафиолетового излучения:</a:t>
            </a:r>
            <a:br>
              <a:rPr lang="ru-RU" sz="3100" b="1" dirty="0" smtClean="0">
                <a:solidFill>
                  <a:srgbClr val="00660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006600"/>
                </a:solidFill>
                <a:latin typeface="Monotype Corsiva" pitchFamily="66" charset="0"/>
              </a:rPr>
              <a:t/>
            </a:r>
            <a:br>
              <a:rPr lang="ru-RU" sz="2800" b="1" dirty="0" smtClean="0">
                <a:solidFill>
                  <a:srgbClr val="006600"/>
                </a:solidFill>
                <a:latin typeface="Monotype Corsiva" pitchFamily="66" charset="0"/>
              </a:rPr>
            </a:br>
            <a:endParaRPr lang="ru-RU" sz="2800" b="1" dirty="0">
              <a:solidFill>
                <a:srgbClr val="006600"/>
              </a:solidFill>
              <a:latin typeface="Monotype Corsiva" pitchFamily="66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683568" y="980728"/>
            <a:ext cx="7776864" cy="201622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6600"/>
                </a:solidFill>
                <a:latin typeface="Monotype Corsiva" pitchFamily="66" charset="0"/>
              </a:rPr>
              <a:t>Искусственный загар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6600"/>
                </a:solidFill>
                <a:latin typeface="Monotype Corsiva" pitchFamily="66" charset="0"/>
              </a:rPr>
              <a:t>Косметология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6600"/>
                </a:solidFill>
                <a:latin typeface="Monotype Corsiva" pitchFamily="66" charset="0"/>
              </a:rPr>
              <a:t>Медицина (обеззараживание помещений)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6600"/>
                </a:solidFill>
                <a:latin typeface="Monotype Corsiva" pitchFamily="66" charset="0"/>
              </a:rPr>
              <a:t>Люминесцентные лампы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6600"/>
                </a:solidFill>
                <a:latin typeface="Monotype Corsiva" pitchFamily="66" charset="0"/>
              </a:rPr>
              <a:t>Криминалистика</a:t>
            </a:r>
            <a:endParaRPr lang="ru-RU" sz="2800" dirty="0">
              <a:solidFill>
                <a:srgbClr val="006600"/>
              </a:solidFill>
              <a:latin typeface="Monotype Corsiva" pitchFamily="66" charset="0"/>
            </a:endParaRPr>
          </a:p>
        </p:txBody>
      </p:sp>
      <p:pic>
        <p:nvPicPr>
          <p:cNvPr id="3074" name="Picture 2" descr="C:\Users\ПК\Desktop\i (1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1" y="4509120"/>
            <a:ext cx="3105309" cy="208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ПК\Desktop\_80394187_c0226876-collecting_fingerprint_evidence-sp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21" y="3140968"/>
            <a:ext cx="2900720" cy="213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ПК\Desktop\i (9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150" y="3140968"/>
            <a:ext cx="2648863" cy="230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90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Рентгеновское излучение</a:t>
            </a:r>
            <a:endParaRPr lang="ru-RU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1628800"/>
            <a:ext cx="4896544" cy="504056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Рентгеновское излучение-</a:t>
            </a:r>
            <a:r>
              <a:rPr lang="ru-RU" sz="2800" dirty="0" smtClean="0">
                <a:solidFill>
                  <a:srgbClr val="006600"/>
                </a:solidFill>
                <a:latin typeface="Monotype Corsiva" pitchFamily="66" charset="0"/>
              </a:rPr>
              <a:t>электромагнитные волны, энергия фотонов которых лежит на энергетической шкале между ультрафиолетовым излучением и гамма-излучением.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6600"/>
                </a:solidFill>
                <a:latin typeface="Monotype Corsiva" pitchFamily="66" charset="0"/>
              </a:rPr>
              <a:t>Источники</a:t>
            </a:r>
            <a:r>
              <a:rPr lang="ru-RU" sz="2800" dirty="0" smtClean="0">
                <a:solidFill>
                  <a:srgbClr val="006600"/>
                </a:solidFill>
                <a:latin typeface="Monotype Corsiva" pitchFamily="66" charset="0"/>
              </a:rPr>
              <a:t>: рентгеновский аппарат, атомные электростанции, нейтронные звёзды.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6600"/>
                </a:solidFill>
                <a:latin typeface="Monotype Corsiva" pitchFamily="66" charset="0"/>
              </a:rPr>
              <a:t>Свойства</a:t>
            </a:r>
            <a:r>
              <a:rPr lang="ru-RU" sz="2800" dirty="0" smtClean="0">
                <a:solidFill>
                  <a:srgbClr val="006600"/>
                </a:solidFill>
                <a:latin typeface="Monotype Corsiva" pitchFamily="66" charset="0"/>
              </a:rPr>
              <a:t>: интерференция, большая проникающая способность.</a:t>
            </a:r>
            <a:endParaRPr lang="ru-RU" sz="2800" dirty="0">
              <a:solidFill>
                <a:srgbClr val="006600"/>
              </a:solidFill>
              <a:latin typeface="Monotype Corsiva" pitchFamily="66" charset="0"/>
            </a:endParaRPr>
          </a:p>
        </p:txBody>
      </p:sp>
      <p:pic>
        <p:nvPicPr>
          <p:cNvPr id="5122" name="Picture 2" descr="C:\Users\ПК\Desktop\i (1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3600400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784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t">
            <a:norm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Применение рентгеновского излучения:</a:t>
            </a:r>
            <a:endParaRPr lang="ru-RU" sz="28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2016225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sz="2800" dirty="0" smtClean="0">
                <a:solidFill>
                  <a:srgbClr val="006600"/>
                </a:solidFill>
                <a:latin typeface="Monotype Corsiva" pitchFamily="66" charset="0"/>
              </a:rPr>
              <a:t>Медицинская диагностика</a:t>
            </a:r>
          </a:p>
          <a:p>
            <a:r>
              <a:rPr lang="ru-RU" sz="2800" dirty="0" smtClean="0">
                <a:solidFill>
                  <a:srgbClr val="006600"/>
                </a:solidFill>
                <a:latin typeface="Monotype Corsiva" pitchFamily="66" charset="0"/>
              </a:rPr>
              <a:t>Досмотр багажа и грузов</a:t>
            </a:r>
          </a:p>
          <a:p>
            <a:r>
              <a:rPr lang="ru-RU" sz="2800" dirty="0" smtClean="0">
                <a:solidFill>
                  <a:srgbClr val="006600"/>
                </a:solidFill>
                <a:latin typeface="Monotype Corsiva" pitchFamily="66" charset="0"/>
              </a:rPr>
              <a:t>Рентгеновская микроскопия</a:t>
            </a:r>
          </a:p>
          <a:p>
            <a:r>
              <a:rPr lang="ru-RU" sz="2800" dirty="0" smtClean="0">
                <a:solidFill>
                  <a:srgbClr val="006600"/>
                </a:solidFill>
                <a:latin typeface="Monotype Corsiva" pitchFamily="66" charset="0"/>
              </a:rPr>
              <a:t>Рентгеновские лазеры</a:t>
            </a:r>
          </a:p>
          <a:p>
            <a:endParaRPr lang="ru-RU" dirty="0"/>
          </a:p>
        </p:txBody>
      </p:sp>
      <p:pic>
        <p:nvPicPr>
          <p:cNvPr id="4098" name="Picture 2" descr="C:\Users\ПК\Desktop\i (1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293096"/>
            <a:ext cx="2952328" cy="236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ПК\Desktop\i (1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140968"/>
            <a:ext cx="2664296" cy="294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ПК\Desktop\i (1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140968"/>
            <a:ext cx="2591252" cy="294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658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Гамма-излучение</a:t>
            </a:r>
            <a:endParaRPr lang="ru-RU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437112"/>
            <a:ext cx="8229600" cy="223224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Гамма-излучение</a:t>
            </a:r>
            <a:r>
              <a:rPr lang="ru-RU" dirty="0"/>
              <a:t> </a:t>
            </a:r>
            <a:r>
              <a:rPr lang="ru-RU" dirty="0"/>
              <a:t>-</a:t>
            </a:r>
            <a:r>
              <a:rPr lang="ru-RU" sz="2800" dirty="0" smtClean="0">
                <a:solidFill>
                  <a:srgbClr val="006600"/>
                </a:solidFill>
                <a:latin typeface="Monotype Corsiva" pitchFamily="66" charset="0"/>
              </a:rPr>
              <a:t>вид </a:t>
            </a:r>
            <a:r>
              <a:rPr lang="ru-RU" sz="2800" dirty="0">
                <a:solidFill>
                  <a:srgbClr val="006600"/>
                </a:solidFill>
                <a:latin typeface="Monotype Corsiva" pitchFamily="66" charset="0"/>
              </a:rPr>
              <a:t>электромагнитного </a:t>
            </a:r>
            <a:r>
              <a:rPr lang="ru-RU" sz="2800" b="1" dirty="0">
                <a:solidFill>
                  <a:srgbClr val="006600"/>
                </a:solidFill>
                <a:latin typeface="Monotype Corsiva" pitchFamily="66" charset="0"/>
              </a:rPr>
              <a:t>излучения</a:t>
            </a:r>
            <a:r>
              <a:rPr lang="ru-RU" sz="2800" dirty="0">
                <a:solidFill>
                  <a:srgbClr val="006600"/>
                </a:solidFill>
                <a:latin typeface="Monotype Corsiva" pitchFamily="66" charset="0"/>
              </a:rPr>
              <a:t> с чрезвычайно малой длиной волны — менее 2·10−10 </a:t>
            </a:r>
            <a:r>
              <a:rPr lang="ru-RU" sz="2800" dirty="0" smtClean="0">
                <a:solidFill>
                  <a:srgbClr val="006600"/>
                </a:solidFill>
                <a:latin typeface="Monotype Corsiva" pitchFamily="66" charset="0"/>
              </a:rPr>
              <a:t>м.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6600"/>
                </a:solidFill>
                <a:latin typeface="Monotype Corsiva" pitchFamily="66" charset="0"/>
              </a:rPr>
              <a:t>Источники</a:t>
            </a:r>
            <a:r>
              <a:rPr lang="ru-RU" sz="2800" dirty="0" smtClean="0">
                <a:solidFill>
                  <a:srgbClr val="006600"/>
                </a:solidFill>
                <a:latin typeface="Monotype Corsiva" pitchFamily="66" charset="0"/>
              </a:rPr>
              <a:t>: атомное ядро, ядерные реакции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6600"/>
                </a:solidFill>
                <a:latin typeface="Monotype Corsiva" pitchFamily="66" charset="0"/>
              </a:rPr>
              <a:t>Свойства</a:t>
            </a:r>
            <a:r>
              <a:rPr lang="ru-RU" sz="2800" dirty="0" smtClean="0">
                <a:solidFill>
                  <a:srgbClr val="006600"/>
                </a:solidFill>
                <a:latin typeface="Monotype Corsiva" pitchFamily="66" charset="0"/>
              </a:rPr>
              <a:t>: имеет огромную проникающую способность, оказывает сильное биологическое воздействие.</a:t>
            </a:r>
            <a:endParaRPr lang="ru-RU" sz="2800" dirty="0">
              <a:solidFill>
                <a:srgbClr val="006600"/>
              </a:solidFill>
              <a:latin typeface="Monotype Corsiva" pitchFamily="66" charset="0"/>
            </a:endParaRPr>
          </a:p>
        </p:txBody>
      </p:sp>
      <p:pic>
        <p:nvPicPr>
          <p:cNvPr id="6146" name="Picture 2" descr="C:\Users\ПК\Desktop\i (1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06489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190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 anchor="t">
            <a:norm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Применение гамма-излучения:</a:t>
            </a:r>
            <a:endParaRPr lang="ru-RU" sz="28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3"/>
            <a:ext cx="8229600" cy="2376263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ru-RU" sz="2800" dirty="0" smtClean="0">
                <a:solidFill>
                  <a:srgbClr val="006600"/>
                </a:solidFill>
                <a:latin typeface="Monotype Corsiva" pitchFamily="66" charset="0"/>
              </a:rPr>
              <a:t>Гамма-дефектоскопия</a:t>
            </a:r>
          </a:p>
          <a:p>
            <a:r>
              <a:rPr lang="ru-RU" sz="2800" dirty="0" smtClean="0">
                <a:solidFill>
                  <a:srgbClr val="006600"/>
                </a:solidFill>
                <a:latin typeface="Monotype Corsiva" pitchFamily="66" charset="0"/>
              </a:rPr>
              <a:t>Стерилизация продуктов питания в пищевой промышленности</a:t>
            </a:r>
          </a:p>
          <a:p>
            <a:r>
              <a:rPr lang="ru-RU" sz="2800" dirty="0" smtClean="0">
                <a:solidFill>
                  <a:srgbClr val="006600"/>
                </a:solidFill>
                <a:latin typeface="Monotype Corsiva" pitchFamily="66" charset="0"/>
              </a:rPr>
              <a:t>Медицина(лечение опухолей)</a:t>
            </a:r>
          </a:p>
          <a:p>
            <a:r>
              <a:rPr lang="ru-RU" sz="2800" dirty="0" smtClean="0">
                <a:solidFill>
                  <a:srgbClr val="006600"/>
                </a:solidFill>
                <a:latin typeface="Monotype Corsiva" pitchFamily="66" charset="0"/>
              </a:rPr>
              <a:t>Получение мутаций с последующим отбором хозяйственно-полезных форм</a:t>
            </a:r>
            <a:endParaRPr lang="ru-RU" sz="2800" dirty="0">
              <a:solidFill>
                <a:srgbClr val="006600"/>
              </a:solidFill>
              <a:latin typeface="Monotype Corsiva" pitchFamily="66" charset="0"/>
            </a:endParaRPr>
          </a:p>
        </p:txBody>
      </p:sp>
      <p:pic>
        <p:nvPicPr>
          <p:cNvPr id="7170" name="Picture 2" descr="C:\Users\ПК\Desktop\i (1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286574"/>
            <a:ext cx="3024336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ПК\Desktop\radi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7" y="4442641"/>
            <a:ext cx="2520279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ПК\Desktop\i (17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3" y="3325336"/>
            <a:ext cx="3056322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149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132856"/>
            <a:ext cx="8229600" cy="187220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Спасибо за внимание!</a:t>
            </a:r>
            <a:endParaRPr lang="ru-RU" sz="66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680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6600"/>
                </a:solidFill>
                <a:latin typeface="Monotype Corsiva" pitchFamily="66" charset="0"/>
              </a:rPr>
              <a:t>В физике различают 6 основных видов излучений:</a:t>
            </a:r>
            <a:endParaRPr lang="ru-RU" dirty="0">
              <a:solidFill>
                <a:srgbClr val="006600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rgbClr val="006600"/>
                </a:solidFill>
                <a:latin typeface="Monotype Corsiva" pitchFamily="66" charset="0"/>
              </a:rPr>
              <a:t>Радиоволны</a:t>
            </a:r>
          </a:p>
          <a:p>
            <a:r>
              <a:rPr lang="ru-RU" dirty="0" smtClean="0">
                <a:solidFill>
                  <a:srgbClr val="006600"/>
                </a:solidFill>
                <a:latin typeface="Monotype Corsiva" pitchFamily="66" charset="0"/>
              </a:rPr>
              <a:t>Инфракрасное излучение</a:t>
            </a:r>
          </a:p>
          <a:p>
            <a:r>
              <a:rPr lang="ru-RU" dirty="0" smtClean="0">
                <a:solidFill>
                  <a:srgbClr val="006600"/>
                </a:solidFill>
                <a:latin typeface="Monotype Corsiva" pitchFamily="66" charset="0"/>
              </a:rPr>
              <a:t>Видимое излучение</a:t>
            </a:r>
          </a:p>
          <a:p>
            <a:r>
              <a:rPr lang="ru-RU" dirty="0" smtClean="0">
                <a:solidFill>
                  <a:srgbClr val="006600"/>
                </a:solidFill>
                <a:latin typeface="Monotype Corsiva" pitchFamily="66" charset="0"/>
              </a:rPr>
              <a:t>Ультрафиолетовое излучение</a:t>
            </a:r>
          </a:p>
          <a:p>
            <a:r>
              <a:rPr lang="ru-RU" dirty="0" smtClean="0">
                <a:solidFill>
                  <a:srgbClr val="006600"/>
                </a:solidFill>
                <a:latin typeface="Monotype Corsiva" pitchFamily="66" charset="0"/>
              </a:rPr>
              <a:t>Рентгеновское излучение</a:t>
            </a:r>
          </a:p>
          <a:p>
            <a:r>
              <a:rPr lang="ru-RU" dirty="0" smtClean="0">
                <a:solidFill>
                  <a:srgbClr val="006600"/>
                </a:solidFill>
                <a:latin typeface="Monotype Corsiva" pitchFamily="66" charset="0"/>
              </a:rPr>
              <a:t>Гамма-излучение</a:t>
            </a:r>
            <a:endParaRPr lang="ru-RU" dirty="0">
              <a:solidFill>
                <a:srgbClr val="0066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125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80728"/>
            <a:ext cx="7200800" cy="4320480"/>
          </a:xfrm>
        </p:spPr>
      </p:pic>
    </p:spTree>
    <p:extLst>
      <p:ext uri="{BB962C8B-B14F-4D97-AF65-F5344CB8AC3E}">
        <p14:creationId xmlns:p14="http://schemas.microsoft.com/office/powerpoint/2010/main" val="1906216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850106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 smtClean="0">
                <a:ln w="12700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glow rad="101600">
                    <a:schemeClr val="accent3">
                      <a:lumMod val="40000"/>
                      <a:lumOff val="60000"/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Радиоволны</a:t>
            </a:r>
            <a:endParaRPr lang="ru-RU" b="1" dirty="0">
              <a:ln w="12700">
                <a:solidFill>
                  <a:srgbClr val="006600"/>
                </a:solidFill>
                <a:prstDash val="solid"/>
              </a:ln>
              <a:solidFill>
                <a:srgbClr val="006600"/>
              </a:solidFill>
              <a:effectLst>
                <a:glow rad="101600">
                  <a:schemeClr val="accent3">
                    <a:lumMod val="40000"/>
                    <a:lumOff val="60000"/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4581128"/>
            <a:ext cx="7931224" cy="201622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b="1" dirty="0">
                <a:solidFill>
                  <a:srgbClr val="006600"/>
                </a:solidFill>
                <a:latin typeface="Monotype Corsiva" pitchFamily="66" charset="0"/>
              </a:rPr>
              <a:t>Радиоволны</a:t>
            </a:r>
            <a:r>
              <a:rPr lang="ru-RU" dirty="0">
                <a:solidFill>
                  <a:srgbClr val="006600"/>
                </a:solidFill>
                <a:latin typeface="Monotype Corsiva" pitchFamily="66" charset="0"/>
              </a:rPr>
              <a:t> – </a:t>
            </a:r>
            <a:r>
              <a:rPr lang="ru-RU" dirty="0" smtClean="0">
                <a:solidFill>
                  <a:srgbClr val="006600"/>
                </a:solidFill>
                <a:latin typeface="Monotype Corsiva" pitchFamily="66" charset="0"/>
              </a:rPr>
              <a:t>это электромагнитные </a:t>
            </a:r>
            <a:r>
              <a:rPr lang="ru-RU" dirty="0">
                <a:solidFill>
                  <a:srgbClr val="006600"/>
                </a:solidFill>
                <a:latin typeface="Monotype Corsiva" pitchFamily="66" charset="0"/>
              </a:rPr>
              <a:t>волны с частотой от 3·104 до 3·1011 Гц. </a:t>
            </a:r>
            <a:endParaRPr lang="ru-RU" dirty="0" smtClean="0">
              <a:solidFill>
                <a:srgbClr val="006600"/>
              </a:solidFill>
              <a:latin typeface="Monotype Corsiva" pitchFamily="66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6600"/>
                </a:solidFill>
                <a:latin typeface="Monotype Corsiva" pitchFamily="66" charset="0"/>
              </a:rPr>
              <a:t>Источник </a:t>
            </a:r>
            <a:r>
              <a:rPr lang="ru-RU" dirty="0">
                <a:solidFill>
                  <a:srgbClr val="006600"/>
                </a:solidFill>
                <a:latin typeface="Monotype Corsiva" pitchFamily="66" charset="0"/>
              </a:rPr>
              <a:t>– открытый колебательный контур. Различают сверхдлинные, длинные, средние, короткие и ультракороткие радиоволны.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607" y="1291982"/>
            <a:ext cx="4682210" cy="308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257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11560" y="404664"/>
            <a:ext cx="8003232" cy="2620887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6600"/>
                </a:solidFill>
                <a:latin typeface="Monotype Corsiva" pitchFamily="66" charset="0"/>
              </a:rPr>
              <a:t>Применение радиоволн:</a:t>
            </a:r>
          </a:p>
          <a:p>
            <a:r>
              <a:rPr lang="ru-RU" dirty="0" smtClean="0">
                <a:solidFill>
                  <a:srgbClr val="006600"/>
                </a:solidFill>
                <a:latin typeface="Monotype Corsiva" pitchFamily="66" charset="0"/>
              </a:rPr>
              <a:t>радиовещание </a:t>
            </a:r>
            <a:r>
              <a:rPr lang="ru-RU" dirty="0">
                <a:solidFill>
                  <a:srgbClr val="006600"/>
                </a:solidFill>
                <a:latin typeface="Monotype Corsiva" pitchFamily="66" charset="0"/>
              </a:rPr>
              <a:t>– передача речи и музыки</a:t>
            </a:r>
            <a:r>
              <a:rPr lang="ru-RU" dirty="0" smtClean="0">
                <a:solidFill>
                  <a:srgbClr val="006600"/>
                </a:solidFill>
                <a:latin typeface="Monotype Corsiva" pitchFamily="66" charset="0"/>
              </a:rPr>
              <a:t>;</a:t>
            </a:r>
          </a:p>
          <a:p>
            <a:r>
              <a:rPr lang="ru-RU" dirty="0" smtClean="0">
                <a:solidFill>
                  <a:srgbClr val="006600"/>
                </a:solidFill>
                <a:latin typeface="Monotype Corsiva" pitchFamily="66" charset="0"/>
              </a:rPr>
              <a:t> </a:t>
            </a:r>
            <a:r>
              <a:rPr lang="ru-RU" dirty="0">
                <a:solidFill>
                  <a:srgbClr val="006600"/>
                </a:solidFill>
                <a:latin typeface="Monotype Corsiva" pitchFamily="66" charset="0"/>
              </a:rPr>
              <a:t>телевидение – передача речи, музыки и изображения; </a:t>
            </a:r>
            <a:endParaRPr lang="ru-RU" dirty="0" smtClean="0">
              <a:solidFill>
                <a:srgbClr val="006600"/>
              </a:solidFill>
              <a:latin typeface="Monotype Corsiva" pitchFamily="66" charset="0"/>
            </a:endParaRPr>
          </a:p>
          <a:p>
            <a:r>
              <a:rPr lang="ru-RU" dirty="0" smtClean="0">
                <a:solidFill>
                  <a:srgbClr val="006600"/>
                </a:solidFill>
                <a:latin typeface="Monotype Corsiva" pitchFamily="66" charset="0"/>
              </a:rPr>
              <a:t>радиолокация </a:t>
            </a:r>
            <a:r>
              <a:rPr lang="ru-RU" dirty="0">
                <a:solidFill>
                  <a:srgbClr val="006600"/>
                </a:solidFill>
                <a:latin typeface="Monotype Corsiva" pitchFamily="66" charset="0"/>
              </a:rPr>
              <a:t>– обнаружение, распознавание и определение точного местонахождения объекта.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83" y="4509120"/>
            <a:ext cx="3148608" cy="1967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913" y="4628830"/>
            <a:ext cx="2719818" cy="1848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140968"/>
            <a:ext cx="2511017" cy="2479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3001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b="1" dirty="0">
                <a:ln w="12700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glow rad="101600">
                    <a:schemeClr val="accent3">
                      <a:lumMod val="40000"/>
                      <a:lumOff val="60000"/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Инфракрасное </a:t>
            </a:r>
            <a:r>
              <a:rPr lang="ru-RU" b="1" dirty="0" smtClean="0">
                <a:ln w="12700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glow rad="101600">
                    <a:schemeClr val="accent3">
                      <a:lumMod val="40000"/>
                      <a:lumOff val="60000"/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излучение </a:t>
            </a:r>
            <a:endParaRPr lang="ru-RU" b="1" dirty="0">
              <a:ln w="12700">
                <a:solidFill>
                  <a:srgbClr val="006600"/>
                </a:solidFill>
                <a:prstDash val="solid"/>
              </a:ln>
              <a:solidFill>
                <a:srgbClr val="006600"/>
              </a:solidFill>
              <a:effectLst>
                <a:glow rad="101600">
                  <a:schemeClr val="accent3">
                    <a:lumMod val="40000"/>
                    <a:lumOff val="60000"/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1988840"/>
            <a:ext cx="4248472" cy="410445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6600"/>
                </a:solidFill>
                <a:latin typeface="Monotype Corsiva" pitchFamily="66" charset="0"/>
              </a:rPr>
              <a:t>Инфракрасное </a:t>
            </a:r>
            <a:r>
              <a:rPr lang="ru-RU" b="1" dirty="0">
                <a:solidFill>
                  <a:srgbClr val="006600"/>
                </a:solidFill>
                <a:latin typeface="Monotype Corsiva" pitchFamily="66" charset="0"/>
              </a:rPr>
              <a:t>(тепловое) излучение </a:t>
            </a:r>
            <a:r>
              <a:rPr lang="ru-RU" dirty="0">
                <a:solidFill>
                  <a:srgbClr val="006600"/>
                </a:solidFill>
                <a:latin typeface="Monotype Corsiva" pitchFamily="66" charset="0"/>
              </a:rPr>
              <a:t>– электромагнитные волны с частотой меньше частоты видимого излучения. </a:t>
            </a:r>
            <a:endParaRPr lang="ru-RU" dirty="0" smtClean="0">
              <a:solidFill>
                <a:srgbClr val="006600"/>
              </a:solidFill>
              <a:latin typeface="Monotype Corsiva" pitchFamily="66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6600"/>
                </a:solidFill>
                <a:latin typeface="Monotype Corsiva" pitchFamily="66" charset="0"/>
              </a:rPr>
              <a:t>Источник </a:t>
            </a:r>
            <a:r>
              <a:rPr lang="ru-RU" dirty="0">
                <a:solidFill>
                  <a:srgbClr val="006600"/>
                </a:solidFill>
                <a:latin typeface="Monotype Corsiva" pitchFamily="66" charset="0"/>
              </a:rPr>
              <a:t>– нагретые тела (частицы вещества</a:t>
            </a:r>
            <a:r>
              <a:rPr lang="ru-RU" dirty="0" smtClean="0">
                <a:solidFill>
                  <a:srgbClr val="006600"/>
                </a:solidFill>
                <a:latin typeface="Monotype Corsiva" pitchFamily="66" charset="0"/>
              </a:rPr>
              <a:t>).</a:t>
            </a:r>
          </a:p>
          <a:p>
            <a:pPr marL="0" indent="0">
              <a:buNone/>
            </a:pPr>
            <a:r>
              <a:rPr lang="ru-RU" dirty="0">
                <a:solidFill>
                  <a:srgbClr val="006600"/>
                </a:solidFill>
                <a:latin typeface="Monotype Corsiva" pitchFamily="66" charset="0"/>
              </a:rPr>
              <a:t>С</a:t>
            </a:r>
            <a:r>
              <a:rPr lang="ru-RU" dirty="0" smtClean="0">
                <a:solidFill>
                  <a:srgbClr val="006600"/>
                </a:solidFill>
                <a:latin typeface="Monotype Corsiva" pitchFamily="66" charset="0"/>
              </a:rPr>
              <a:t>войства</a:t>
            </a:r>
            <a:r>
              <a:rPr lang="ru-RU" dirty="0">
                <a:solidFill>
                  <a:srgbClr val="006600"/>
                </a:solidFill>
                <a:latin typeface="Monotype Corsiva" pitchFamily="66" charset="0"/>
              </a:rPr>
              <a:t>: высокое тепловое действие.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32856"/>
            <a:ext cx="3384376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7178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7"/>
            <a:ext cx="7992888" cy="1800199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6600"/>
                </a:solidFill>
                <a:latin typeface="Monotype Corsiva" pitchFamily="66" charset="0"/>
              </a:rPr>
              <a:t>Применение инфракрасного излучения: </a:t>
            </a:r>
          </a:p>
          <a:p>
            <a:r>
              <a:rPr lang="ru-RU" dirty="0" smtClean="0">
                <a:solidFill>
                  <a:srgbClr val="006600"/>
                </a:solidFill>
                <a:latin typeface="Monotype Corsiva" pitchFamily="66" charset="0"/>
              </a:rPr>
              <a:t>сушка </a:t>
            </a:r>
            <a:r>
              <a:rPr lang="ru-RU" dirty="0">
                <a:solidFill>
                  <a:srgbClr val="006600"/>
                </a:solidFill>
                <a:latin typeface="Monotype Corsiva" pitchFamily="66" charset="0"/>
              </a:rPr>
              <a:t>древесины, </a:t>
            </a:r>
            <a:r>
              <a:rPr lang="ru-RU" dirty="0" smtClean="0">
                <a:solidFill>
                  <a:srgbClr val="006600"/>
                </a:solidFill>
                <a:latin typeface="Monotype Corsiva" pitchFamily="66" charset="0"/>
              </a:rPr>
              <a:t>продуктов</a:t>
            </a:r>
          </a:p>
          <a:p>
            <a:r>
              <a:rPr lang="ru-RU" dirty="0" smtClean="0">
                <a:solidFill>
                  <a:srgbClr val="006600"/>
                </a:solidFill>
                <a:latin typeface="Monotype Corsiva" pitchFamily="66" charset="0"/>
              </a:rPr>
              <a:t>обогрев помещений</a:t>
            </a:r>
          </a:p>
          <a:p>
            <a:r>
              <a:rPr lang="ru-RU" dirty="0" smtClean="0">
                <a:solidFill>
                  <a:srgbClr val="006600"/>
                </a:solidFill>
                <a:latin typeface="Monotype Corsiva" pitchFamily="66" charset="0"/>
              </a:rPr>
              <a:t>ночное видение</a:t>
            </a:r>
            <a:endParaRPr lang="ru-RU" dirty="0">
              <a:solidFill>
                <a:srgbClr val="006600"/>
              </a:solidFill>
              <a:latin typeface="Monotype Corsiva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95" y="2434272"/>
            <a:ext cx="3516942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982" y="4365104"/>
            <a:ext cx="3240360" cy="2243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434271"/>
            <a:ext cx="2890607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6445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>
                <a:ln w="12700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glow rad="101600">
                    <a:schemeClr val="accent3">
                      <a:lumMod val="40000"/>
                      <a:lumOff val="60000"/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Видимое излучение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95536" y="4221088"/>
            <a:ext cx="8363272" cy="2376265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6600"/>
                </a:solidFill>
                <a:latin typeface="Monotype Corsiva" pitchFamily="66" charset="0"/>
              </a:rPr>
              <a:t>Видимое </a:t>
            </a:r>
            <a:r>
              <a:rPr lang="ru-RU" b="1" dirty="0">
                <a:solidFill>
                  <a:srgbClr val="006600"/>
                </a:solidFill>
                <a:latin typeface="Monotype Corsiva" pitchFamily="66" charset="0"/>
              </a:rPr>
              <a:t>излучение</a:t>
            </a:r>
            <a:r>
              <a:rPr lang="ru-RU" dirty="0">
                <a:solidFill>
                  <a:srgbClr val="006600"/>
                </a:solidFill>
                <a:latin typeface="Monotype Corsiva" pitchFamily="66" charset="0"/>
              </a:rPr>
              <a:t> </a:t>
            </a:r>
            <a:r>
              <a:rPr lang="ru-RU" dirty="0" smtClean="0">
                <a:solidFill>
                  <a:srgbClr val="006600"/>
                </a:solidFill>
                <a:latin typeface="Monotype Corsiva" pitchFamily="66" charset="0"/>
              </a:rPr>
              <a:t>– электромагнитные </a:t>
            </a:r>
            <a:r>
              <a:rPr lang="ru-RU" dirty="0">
                <a:solidFill>
                  <a:srgbClr val="006600"/>
                </a:solidFill>
                <a:latin typeface="Monotype Corsiva" pitchFamily="66" charset="0"/>
              </a:rPr>
              <a:t>волны с </a:t>
            </a:r>
            <a:r>
              <a:rPr lang="ru-RU" dirty="0" smtClean="0">
                <a:solidFill>
                  <a:srgbClr val="006600"/>
                </a:solidFill>
                <a:latin typeface="Monotype Corsiva" pitchFamily="66" charset="0"/>
              </a:rPr>
              <a:t>длиной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6600"/>
                </a:solidFill>
                <a:latin typeface="Monotype Corsiva" pitchFamily="66" charset="0"/>
              </a:rPr>
              <a:t>волны </a:t>
            </a:r>
            <a:r>
              <a:rPr lang="ru-RU" dirty="0">
                <a:solidFill>
                  <a:srgbClr val="006600"/>
                </a:solidFill>
                <a:latin typeface="Monotype Corsiva" pitchFamily="66" charset="0"/>
              </a:rPr>
              <a:t>от 400 до 760 </a:t>
            </a:r>
            <a:r>
              <a:rPr lang="ru-RU" dirty="0" err="1">
                <a:solidFill>
                  <a:srgbClr val="006600"/>
                </a:solidFill>
                <a:latin typeface="Monotype Corsiva" pitchFamily="66" charset="0"/>
              </a:rPr>
              <a:t>нм</a:t>
            </a:r>
            <a:r>
              <a:rPr lang="ru-RU" dirty="0">
                <a:solidFill>
                  <a:srgbClr val="006600"/>
                </a:solidFill>
                <a:latin typeface="Monotype Corsiva" pitchFamily="66" charset="0"/>
              </a:rPr>
              <a:t>. </a:t>
            </a:r>
            <a:endParaRPr lang="ru-RU" dirty="0" smtClean="0">
              <a:solidFill>
                <a:srgbClr val="006600"/>
              </a:solidFill>
              <a:latin typeface="Monotype Corsiva" pitchFamily="66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6600"/>
                </a:solidFill>
                <a:latin typeface="Monotype Corsiva" pitchFamily="66" charset="0"/>
              </a:rPr>
              <a:t>Источник </a:t>
            </a:r>
            <a:r>
              <a:rPr lang="ru-RU" dirty="0">
                <a:solidFill>
                  <a:srgbClr val="006600"/>
                </a:solidFill>
                <a:latin typeface="Monotype Corsiva" pitchFamily="66" charset="0"/>
              </a:rPr>
              <a:t>– нагретые тела (частицы вещества). </a:t>
            </a:r>
            <a:endParaRPr lang="ru-RU" dirty="0" smtClean="0">
              <a:solidFill>
                <a:srgbClr val="006600"/>
              </a:solidFill>
              <a:latin typeface="Monotype Corsiva" pitchFamily="66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6600"/>
                </a:solidFill>
                <a:latin typeface="Monotype Corsiva" pitchFamily="66" charset="0"/>
              </a:rPr>
              <a:t>Свойства</a:t>
            </a:r>
            <a:r>
              <a:rPr lang="ru-RU" dirty="0">
                <a:solidFill>
                  <a:srgbClr val="006600"/>
                </a:solidFill>
                <a:latin typeface="Monotype Corsiva" pitchFamily="66" charset="0"/>
              </a:rPr>
              <a:t>: видимое для глаза человека.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8" r="6765"/>
          <a:stretch/>
        </p:blipFill>
        <p:spPr bwMode="auto">
          <a:xfrm>
            <a:off x="1547664" y="1770534"/>
            <a:ext cx="6200730" cy="2101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293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76064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t">
            <a:normAutofit fontScale="90000"/>
          </a:bodyPr>
          <a:lstStyle/>
          <a:p>
            <a:r>
              <a:rPr lang="ru-RU" sz="3100" b="1" dirty="0" smtClean="0">
                <a:solidFill>
                  <a:srgbClr val="006600"/>
                </a:solidFill>
                <a:latin typeface="Monotype Corsiva" pitchFamily="66" charset="0"/>
              </a:rPr>
              <a:t>Применение видимого излучения: </a:t>
            </a:r>
            <a:br>
              <a:rPr lang="ru-RU" sz="3100" b="1" dirty="0" smtClean="0">
                <a:solidFill>
                  <a:srgbClr val="006600"/>
                </a:solidFill>
                <a:latin typeface="Monotype Corsiva" pitchFamily="66" charset="0"/>
              </a:rPr>
            </a:br>
            <a:r>
              <a:rPr lang="ru-RU" sz="3100" b="1" dirty="0" smtClean="0">
                <a:solidFill>
                  <a:srgbClr val="006600"/>
                </a:solidFill>
                <a:latin typeface="Monotype Corsiva" pitchFamily="66" charset="0"/>
              </a:rPr>
              <a:t/>
            </a:r>
            <a:br>
              <a:rPr lang="ru-RU" sz="3100" b="1" dirty="0" smtClean="0">
                <a:solidFill>
                  <a:srgbClr val="006600"/>
                </a:solidFill>
                <a:latin typeface="Monotype Corsiva" pitchFamily="66" charset="0"/>
              </a:rPr>
            </a:br>
            <a:r>
              <a:rPr lang="ru-RU" sz="2700" b="1" dirty="0" smtClean="0">
                <a:solidFill>
                  <a:srgbClr val="006600"/>
                </a:solidFill>
                <a:latin typeface="Monotype Corsiva" pitchFamily="66" charset="0"/>
              </a:rPr>
              <a:t/>
            </a:r>
            <a:br>
              <a:rPr lang="ru-RU" sz="2700" b="1" dirty="0" smtClean="0">
                <a:solidFill>
                  <a:srgbClr val="006600"/>
                </a:solidFill>
                <a:latin typeface="Monotype Corsiva" pitchFamily="66" charset="0"/>
              </a:rPr>
            </a:br>
            <a:r>
              <a:rPr lang="ru-RU" sz="2700" b="1" dirty="0" smtClean="0">
                <a:solidFill>
                  <a:srgbClr val="006600"/>
                </a:solidFill>
                <a:latin typeface="Monotype Corsiva" pitchFamily="66" charset="0"/>
              </a:rPr>
              <a:t/>
            </a:r>
            <a:br>
              <a:rPr lang="ru-RU" sz="2700" b="1" dirty="0" smtClean="0">
                <a:solidFill>
                  <a:srgbClr val="006600"/>
                </a:solidFill>
                <a:latin typeface="Monotype Corsiva" pitchFamily="66" charset="0"/>
              </a:rPr>
            </a:br>
            <a:r>
              <a:rPr lang="ru-RU" sz="2700" b="1" dirty="0" smtClean="0">
                <a:solidFill>
                  <a:srgbClr val="006600"/>
                </a:solidFill>
                <a:latin typeface="Monotype Corsiva" pitchFamily="66" charset="0"/>
              </a:rPr>
              <a:t/>
            </a:r>
            <a:br>
              <a:rPr lang="ru-RU" sz="2700" b="1" dirty="0" smtClean="0">
                <a:solidFill>
                  <a:srgbClr val="006600"/>
                </a:solidFill>
                <a:latin typeface="Monotype Corsiva" pitchFamily="66" charset="0"/>
              </a:rPr>
            </a:br>
            <a:endParaRPr lang="ru-RU" sz="2700" b="1" dirty="0">
              <a:solidFill>
                <a:srgbClr val="006600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764704"/>
            <a:ext cx="8219256" cy="187220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ru-RU" sz="2700" dirty="0" smtClean="0">
                <a:solidFill>
                  <a:srgbClr val="006600"/>
                </a:solidFill>
                <a:latin typeface="Monotype Corsiva" pitchFamily="66" charset="0"/>
              </a:rPr>
              <a:t>Окрашивание различных материалов и предметов</a:t>
            </a:r>
          </a:p>
          <a:p>
            <a:pPr>
              <a:lnSpc>
                <a:spcPct val="110000"/>
              </a:lnSpc>
            </a:pPr>
            <a:r>
              <a:rPr lang="ru-RU" sz="2700" dirty="0" smtClean="0">
                <a:solidFill>
                  <a:srgbClr val="006600"/>
                </a:solidFill>
                <a:latin typeface="Monotype Corsiva" pitchFamily="66" charset="0"/>
              </a:rPr>
              <a:t>Светомузыка, телевидение</a:t>
            </a:r>
          </a:p>
          <a:p>
            <a:pPr>
              <a:lnSpc>
                <a:spcPct val="110000"/>
              </a:lnSpc>
            </a:pPr>
            <a:r>
              <a:rPr lang="ru-RU" sz="2700" dirty="0" smtClean="0">
                <a:solidFill>
                  <a:srgbClr val="006600"/>
                </a:solidFill>
                <a:latin typeface="Monotype Corsiva" pitchFamily="66" charset="0"/>
              </a:rPr>
              <a:t>Фотосинтез в природе</a:t>
            </a:r>
          </a:p>
          <a:p>
            <a:pPr>
              <a:lnSpc>
                <a:spcPct val="110000"/>
              </a:lnSpc>
            </a:pPr>
            <a:r>
              <a:rPr lang="ru-RU" sz="2700" dirty="0" smtClean="0">
                <a:solidFill>
                  <a:srgbClr val="006600"/>
                </a:solidFill>
                <a:latin typeface="Monotype Corsiva" pitchFamily="66" charset="0"/>
              </a:rPr>
              <a:t>Фотография, цирковые фокусы</a:t>
            </a:r>
            <a:endParaRPr lang="ru-RU" sz="2700" dirty="0">
              <a:solidFill>
                <a:srgbClr val="006600"/>
              </a:solidFill>
              <a:latin typeface="Monotype Corsiva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pic>
        <p:nvPicPr>
          <p:cNvPr id="1027" name="Picture 3" descr="C:\Users\ПК\Desktop\i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68960"/>
            <a:ext cx="3043838" cy="224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К\Desktop\[BI6ZD_7-04]_[IL_03]-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406" y="4005064"/>
            <a:ext cx="2422857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ПК\Desktop\i (7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068960"/>
            <a:ext cx="284225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3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329</Words>
  <Application>Microsoft Office PowerPoint</Application>
  <PresentationFormat>Экран (4:3)</PresentationFormat>
  <Paragraphs>66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Виды излучений и их практическое применение</vt:lpstr>
      <vt:lpstr>В физике различают 6 основных видов излучений:</vt:lpstr>
      <vt:lpstr>Презентация PowerPoint</vt:lpstr>
      <vt:lpstr>Радиоволны</vt:lpstr>
      <vt:lpstr>Презентация PowerPoint</vt:lpstr>
      <vt:lpstr>Инфракрасное излучение </vt:lpstr>
      <vt:lpstr>Презентация PowerPoint</vt:lpstr>
      <vt:lpstr>Видимое излучение</vt:lpstr>
      <vt:lpstr>Применение видимого излучения:      </vt:lpstr>
      <vt:lpstr>Ультрафиолетовое излучение</vt:lpstr>
      <vt:lpstr>Применение ультрафиолетового излучения:  </vt:lpstr>
      <vt:lpstr>Рентгеновское излучение</vt:lpstr>
      <vt:lpstr>Применение рентгеновского излучения:</vt:lpstr>
      <vt:lpstr>Гамма-излучение</vt:lpstr>
      <vt:lpstr>Применение гамма-излучения: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излучений и их практическое применение</dc:title>
  <dc:creator>Лаврент</dc:creator>
  <cp:lastModifiedBy>ПК</cp:lastModifiedBy>
  <cp:revision>20</cp:revision>
  <dcterms:created xsi:type="dcterms:W3CDTF">2017-03-10T09:12:21Z</dcterms:created>
  <dcterms:modified xsi:type="dcterms:W3CDTF">2017-03-12T16:31:18Z</dcterms:modified>
</cp:coreProperties>
</file>