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312" r:id="rId3"/>
    <p:sldId id="330" r:id="rId4"/>
    <p:sldId id="332" r:id="rId5"/>
    <p:sldId id="359" r:id="rId6"/>
    <p:sldId id="314" r:id="rId7"/>
    <p:sldId id="362" r:id="rId8"/>
    <p:sldId id="360" r:id="rId9"/>
    <p:sldId id="361" r:id="rId10"/>
    <p:sldId id="334" r:id="rId11"/>
    <p:sldId id="335" r:id="rId12"/>
    <p:sldId id="341" r:id="rId13"/>
    <p:sldId id="338" r:id="rId14"/>
    <p:sldId id="342" r:id="rId15"/>
    <p:sldId id="343" r:id="rId16"/>
    <p:sldId id="344" r:id="rId17"/>
    <p:sldId id="364" r:id="rId18"/>
    <p:sldId id="363" r:id="rId19"/>
    <p:sldId id="365" r:id="rId20"/>
    <p:sldId id="345" r:id="rId21"/>
    <p:sldId id="347" r:id="rId22"/>
    <p:sldId id="348" r:id="rId23"/>
    <p:sldId id="366" r:id="rId24"/>
    <p:sldId id="367" r:id="rId25"/>
    <p:sldId id="355" r:id="rId26"/>
    <p:sldId id="356" r:id="rId27"/>
    <p:sldId id="357" r:id="rId28"/>
    <p:sldId id="358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70A291-AA1F-4371-95B7-5C27DE0159EE}" type="datetimeFigureOut">
              <a:rPr lang="ru-RU"/>
              <a:pPr>
                <a:defRPr/>
              </a:pPr>
              <a:t>19.02.2017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2381D50-F0FE-44E5-9ECF-8E629D571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8421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25CB41-D3CC-437C-B866-53ECAAD53D6B}" type="slidenum">
              <a:rPr lang="en-US" altLang="ru-RU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3ACAEF-DE64-48D2-884D-20001A084D11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3ACAEF-DE64-48D2-884D-20001A084D11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ru-RU" dirty="0">
              <a:solidFill>
                <a:srgbClr val="4C4C4C"/>
              </a:solidFill>
              <a:cs typeface="+mn-cs"/>
            </a:endParaRPr>
          </a:p>
        </p:txBody>
      </p:sp>
      <p:pic>
        <p:nvPicPr>
          <p:cNvPr id="5" name="Picture 21" descr="padandpen"/>
          <p:cNvPicPr>
            <a:picLocks noChangeAspect="1" noChangeArrowheads="1"/>
          </p:cNvPicPr>
          <p:nvPr userDrawn="1"/>
        </p:nvPicPr>
        <p:blipFill>
          <a:blip r:embed="rId2" cstate="print"/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749BF-E93E-4042-8DA7-FC118A09A5B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C0CDD-D1A5-488D-A442-C832BB427F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9649-E318-4883-A424-476804C8039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11AF-A30A-4914-9ECB-DB999172854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655DD-98F0-46B8-A686-63FC2B269AB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36BA-5155-48FF-9197-AF33A9A32C9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0AD2D-C509-4475-82EB-83B2439175B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4ECA4-BFA3-427F-A896-1619EE963B3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FFC55-2793-4D80-A357-324F73FD4B4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AA08-14B6-4673-8972-D96E21F039E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8C32B-58CC-484E-8D0C-D0708B00E43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2CC6-EADA-4965-9426-6145B6500B6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BD0B-192F-4C05-BFDF-E76457AE062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C4C4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C4C4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C4C4C"/>
                </a:solidFill>
              </a:defRPr>
            </a:lvl1pPr>
          </a:lstStyle>
          <a:p>
            <a:fld id="{A4FAC2D4-2A81-492D-8D6B-D77F0C1E3D84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31" name="Picture 21" descr="justpad"/>
          <p:cNvPicPr>
            <a:picLocks noChangeAspect="1" noChangeArrowheads="1"/>
          </p:cNvPicPr>
          <p:nvPr userDrawn="1"/>
        </p:nvPicPr>
        <p:blipFill>
          <a:blip r:embed="rId15" cstate="print"/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  <p:sldLayoutId id="2147484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1%20&#1072;&#1090;&#1086;&#1084;&#1085;&#1072;&#1103;%20&#1073;&#1086;&#1084;&#1073;&#1072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&#1074;&#1086;&#1076;&#1086;&#1088;&#1086;&#1076;&#1085;&#1072;&#1103;%20&#1073;&#1086;&#1084;&#1073;&#1072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k_war_1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altLang="ru-RU">
              <a:solidFill>
                <a:srgbClr val="4C4C4C"/>
              </a:solidFill>
            </a:endParaRPr>
          </a:p>
        </p:txBody>
      </p:sp>
      <p:sp>
        <p:nvSpPr>
          <p:cNvPr id="29699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altLang="ru-RU">
              <a:solidFill>
                <a:srgbClr val="4C4C4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1700213"/>
            <a:ext cx="7253288" cy="1480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«Отыщи всему начало и ты многое поймешь».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«холодной войны»: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675146" cy="37004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Борьба за сферы влияния;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Борьба за ресурсы и рынки сбыта;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Борьба между капиталистической и социалистической общественно-политическими системами.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7981536"/>
              </p:ext>
            </p:extLst>
          </p:nvPr>
        </p:nvGraphicFramePr>
        <p:xfrm>
          <a:off x="971600" y="2151746"/>
          <a:ext cx="3168600" cy="214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13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Укрепить влияние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Восточной Европе и распространить идеи социализма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6714055"/>
              </p:ext>
            </p:extLst>
          </p:nvPr>
        </p:nvGraphicFramePr>
        <p:xfrm>
          <a:off x="5003800" y="2151746"/>
          <a:ext cx="3312616" cy="214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13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допустить расширения сферы влияния СССР и его коммунистической идеологии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950" name="Заголовок 7"/>
          <p:cNvSpPr>
            <a:spLocks noGrp="1"/>
          </p:cNvSpPr>
          <p:nvPr>
            <p:ph type="title"/>
          </p:nvPr>
        </p:nvSpPr>
        <p:spPr>
          <a:xfrm>
            <a:off x="468313" y="738188"/>
            <a:ext cx="82296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               США</a:t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  <a:endParaRPr lang="ru-RU" altLang="ru-RU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               США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51415"/>
              </p:ext>
            </p:extLst>
          </p:nvPr>
        </p:nvGraphicFramePr>
        <p:xfrm>
          <a:off x="1115616" y="3717032"/>
          <a:ext cx="2952328" cy="2251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51077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коммунистических режимов в странах Восточной Европы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Азии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053075"/>
              </p:ext>
            </p:extLst>
          </p:nvPr>
        </p:nvGraphicFramePr>
        <p:xfrm>
          <a:off x="5219700" y="2636838"/>
          <a:ext cx="2952328" cy="2286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219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марта 1946 г. речь У. Черчилля в Фултоне – начало «холодной войны».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 г. – «доктрина  Трумэна»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990876"/>
              </p:ext>
            </p:extLst>
          </p:nvPr>
        </p:nvGraphicFramePr>
        <p:xfrm>
          <a:off x="1115616" y="1988840"/>
          <a:ext cx="2952328" cy="1188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Интервью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 В. Сталина в газете «Правда»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               США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</a:t>
            </a:r>
            <a:endParaRPr lang="ru-RU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3628024"/>
              </p:ext>
            </p:extLst>
          </p:nvPr>
        </p:nvGraphicFramePr>
        <p:xfrm>
          <a:off x="1258888" y="2276872"/>
          <a:ext cx="3169096" cy="2448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9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– создание Совета Экономической Взаимопомощи (СЭВ)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670701"/>
              </p:ext>
            </p:extLst>
          </p:nvPr>
        </p:nvGraphicFramePr>
        <p:xfrm>
          <a:off x="5219700" y="2276872"/>
          <a:ext cx="3240732" cy="2440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0992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 1947 г. – «план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Маршалла»</a:t>
                      </a:r>
                    </a:p>
                    <a:p>
                      <a:pPr algn="ctr"/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1948 г. – создание </a:t>
                      </a:r>
                      <a:r>
                        <a:rPr lang="ru-RU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Западноевропей-ского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Союза (ЗЕС)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               США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</a:t>
            </a:r>
            <a:endParaRPr lang="ru-RU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8888" y="2671763"/>
          <a:ext cx="3025080" cy="2125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5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5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мая 1955 г.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Организация Варшавского договора (ОВД)</a:t>
                      </a:r>
                      <a:endParaRPr lang="ru-RU" sz="2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19700" y="2636838"/>
          <a:ext cx="2952328" cy="2225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219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апреля 1949 г. – Организация Североатлантического договора (НАТО)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2" cstate="print"/>
          <a:srcRect r="10587"/>
          <a:stretch>
            <a:fillRect/>
          </a:stretch>
        </p:blipFill>
        <p:spPr bwMode="auto">
          <a:xfrm>
            <a:off x="2555776" y="4149080"/>
            <a:ext cx="409817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720079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Гонка вооружений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0591675"/>
              </p:ext>
            </p:extLst>
          </p:nvPr>
        </p:nvGraphicFramePr>
        <p:xfrm>
          <a:off x="683568" y="1972455"/>
          <a:ext cx="8208912" cy="2225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3260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  <a:p>
                      <a:pPr lvl="1"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Создали и впервые применили атомную бомбу </a:t>
                      </a:r>
                    </a:p>
                    <a:p>
                      <a:pPr lvl="1"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1945 году</a:t>
                      </a:r>
                    </a:p>
                    <a:p>
                      <a:pPr lvl="1" algn="ctr"/>
                      <a:endParaRPr lang="ru-RU" sz="2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Положили начало гонке вооружений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атомная бомб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3456384" cy="228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720079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Гонка вооружений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689028"/>
              </p:ext>
            </p:extLst>
          </p:nvPr>
        </p:nvGraphicFramePr>
        <p:xfrm>
          <a:off x="827584" y="1772816"/>
          <a:ext cx="8064896" cy="223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СССР</a:t>
                      </a:r>
                    </a:p>
                    <a:p>
                      <a:pPr lvl="1" indent="0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Создали атомную бомбу в 1949 году</a:t>
                      </a:r>
                    </a:p>
                    <a:p>
                      <a:pPr lvl="1" indent="0"/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indent="0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Водородную бомбу в 1953 году </a:t>
                      </a:r>
                    </a:p>
                    <a:p>
                      <a:pPr lvl="1" indent="0"/>
                      <a:endParaRPr lang="ru-RU" sz="10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indent="0"/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Баллистические ракеты в 1957 году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427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водородная бомб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3"/>
          <p:cNvSpPr>
            <a:spLocks noGrp="1"/>
          </p:cNvSpPr>
          <p:nvPr>
            <p:ph idx="1"/>
          </p:nvPr>
        </p:nvSpPr>
        <p:spPr>
          <a:xfrm>
            <a:off x="585278" y="466726"/>
            <a:ext cx="8424862" cy="4392612"/>
          </a:xfrm>
        </p:spPr>
        <p:txBody>
          <a:bodyPr/>
          <a:lstStyle/>
          <a:p>
            <a:pPr indent="0" algn="ctr">
              <a:lnSpc>
                <a:spcPct val="115000"/>
              </a:lnSpc>
              <a:buFontTx/>
              <a:buNone/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 в мире после Второй Мировой войны?</a:t>
            </a:r>
          </a:p>
          <a:p>
            <a:pPr indent="0" algn="just">
              <a:lnSpc>
                <a:spcPct val="115000"/>
              </a:lnSpc>
              <a:buFontTx/>
              <a:buNone/>
              <a:defRPr/>
            </a:pPr>
            <a:endParaRPr lang="ru-RU" altLang="ru-RU" sz="2400" b="1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547664" y="1899041"/>
            <a:ext cx="2291480" cy="29602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724127" y="1988841"/>
            <a:ext cx="2535429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60550" y="4859338"/>
            <a:ext cx="251936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превратился в одну из ведущих мировых держав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2078" y="5044003"/>
            <a:ext cx="258032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Выросло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могущество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7004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и региональные конфликты:</a:t>
            </a: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 г. – образование ФРГ и ГДР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Рисунок 1" descr="brd_dd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888432" cy="389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96753"/>
            <a:ext cx="8115328" cy="266429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и региональные конфликты:</a:t>
            </a: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Вьетнама за независимость </a:t>
            </a: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1946-1954 гг. Вьетнам разделен </a:t>
            </a: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Южный и Северный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Последствия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600200"/>
            <a:ext cx="8072494" cy="37004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и региональные конфликты:</a:t>
            </a: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Корейская война 1950-1953 гг. Раздел на Южную  и Северную Корею (КНДР).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_war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виноват в развязывании </a:t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«холодной войны»?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83568" y="1844824"/>
            <a:ext cx="3960813" cy="31591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4770419" y="1844824"/>
            <a:ext cx="4105275" cy="3290888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</a:p>
        </p:txBody>
      </p:sp>
      <p:pic>
        <p:nvPicPr>
          <p:cNvPr id="13" name="Picture 10" descr="http://yorkshirskiy-teryer.ru/wp-content/uploads/2016/02/9-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120" y="1844824"/>
            <a:ext cx="1905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2" y="5445224"/>
            <a:ext cx="8424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развязывании «холодной войны» виноваты обе стороны</a:t>
            </a:r>
          </a:p>
        </p:txBody>
      </p:sp>
    </p:spTree>
    <p:extLst>
      <p:ext uri="{BB962C8B-B14F-4D97-AF65-F5344CB8AC3E}">
        <p14:creationId xmlns="" xmlns:p14="http://schemas.microsoft.com/office/powerpoint/2010/main" val="30882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4421188"/>
          </a:xfrm>
        </p:spPr>
        <p:txBody>
          <a:bodyPr/>
          <a:lstStyle/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с какого события началась «холодная война»?</a:t>
            </a: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доктрины Трумэна?</a:t>
            </a: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состоял план Маршалла?</a:t>
            </a:r>
          </a:p>
          <a:p>
            <a:pPr>
              <a:defRPr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аббревиатуры: СЭВ, НАТО, ОВД.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0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8280920" cy="3700463"/>
          </a:xfrm>
        </p:spPr>
        <p:txBody>
          <a:bodyPr/>
          <a:lstStyle/>
          <a:p>
            <a:pPr>
              <a:buFont typeface="Times New Roman" pitchFamily="18" charset="0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изучить, устно ответить на вопросы.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Выберите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точку зрения и приведите  в ее пользу не менее 3 аргументов: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«Холодная война» завершилась с распадом СССР?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«Холодная война» продолжается сегодня?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вы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 в современном мире актуальны вопросы противостояния стран?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9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2"/>
          <p:cNvSpPr>
            <a:spLocks noGrp="1"/>
          </p:cNvSpPr>
          <p:nvPr>
            <p:ph type="subTitle" idx="1"/>
          </p:nvPr>
        </p:nvSpPr>
        <p:spPr>
          <a:xfrm>
            <a:off x="900113" y="1916113"/>
            <a:ext cx="7127875" cy="1752600"/>
          </a:xfrm>
        </p:spPr>
        <p:txBody>
          <a:bodyPr/>
          <a:lstStyle/>
          <a:p>
            <a:pPr algn="just"/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учит даже тех, кто у нее не учится; она их проучивает за невежество и пренебрежение.</a:t>
            </a: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В.О. Ключевский  </a:t>
            </a:r>
          </a:p>
        </p:txBody>
      </p:sp>
    </p:spTree>
    <p:extLst>
      <p:ext uri="{BB962C8B-B14F-4D97-AF65-F5344CB8AC3E}">
        <p14:creationId xmlns="" xmlns:p14="http://schemas.microsoft.com/office/powerpoint/2010/main" val="5971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773832"/>
            <a:ext cx="8568184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международных проблем и недопущения войны и агрессии была образована Организация Объединенных наций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октября 1945 г.)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Штаб-квартирой ООН был избран Нью-Йорк.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32771" name="Рисунок 2" descr="2997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11455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302" y="2794422"/>
            <a:ext cx="3435350" cy="229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5239621"/>
            <a:ext cx="58179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Штаб-квартира ООН и её эмблема.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         и          США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954668"/>
              </p:ext>
            </p:extLst>
          </p:nvPr>
        </p:nvGraphicFramePr>
        <p:xfrm>
          <a:off x="827088" y="1557338"/>
          <a:ext cx="3024187" cy="1188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Командно-административная экономика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672" marB="456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8747440"/>
              </p:ext>
            </p:extLst>
          </p:nvPr>
        </p:nvGraphicFramePr>
        <p:xfrm>
          <a:off x="5724525" y="1538288"/>
          <a:ext cx="2808288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8483055"/>
              </p:ext>
            </p:extLst>
          </p:nvPr>
        </p:nvGraphicFramePr>
        <p:xfrm>
          <a:off x="827088" y="2867025"/>
          <a:ext cx="3024187" cy="898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Тоталитарный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режим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65" marB="457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1044422"/>
              </p:ext>
            </p:extLst>
          </p:nvPr>
        </p:nvGraphicFramePr>
        <p:xfrm>
          <a:off x="5724525" y="2913063"/>
          <a:ext cx="2808288" cy="823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Демократический режим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74" marB="4577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5213960"/>
              </p:ext>
            </p:extLst>
          </p:nvPr>
        </p:nvGraphicFramePr>
        <p:xfrm>
          <a:off x="827088" y="4005263"/>
          <a:ext cx="2990850" cy="45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Коммунизм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4" marR="91464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1657431"/>
              </p:ext>
            </p:extLst>
          </p:nvPr>
        </p:nvGraphicFramePr>
        <p:xfrm>
          <a:off x="5757863" y="3898900"/>
          <a:ext cx="2774950" cy="527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7" marR="91467" marT="45755" marB="4575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644008" y="4221088"/>
            <a:ext cx="288032" cy="93610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87563" y="5194300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922114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Гипотезы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55776" y="2996952"/>
            <a:ext cx="496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23405" y="3861047"/>
            <a:ext cx="496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Конфликт  </a:t>
            </a:r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4868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могли развиваться отношения между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СССР и США?</a:t>
            </a:r>
          </a:p>
        </p:txBody>
      </p:sp>
    </p:spTree>
    <p:extLst>
      <p:ext uri="{BB962C8B-B14F-4D97-AF65-F5344CB8AC3E}">
        <p14:creationId xmlns="" xmlns:p14="http://schemas.microsoft.com/office/powerpoint/2010/main" val="20883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391" y="548680"/>
            <a:ext cx="9036050" cy="10366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холодной войны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683568" y="1888777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война»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конфронтация между двумя военно-политическими блоками во главе с СССР и США, не дошедшая до открытого военного столкновения между ними.</a:t>
            </a:r>
          </a:p>
          <a:p>
            <a:pPr>
              <a:defRPr/>
            </a:pPr>
            <a:endParaRPr lang="ru-RU" sz="1600" b="1" kern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«холодная война» </a:t>
            </a:r>
            <a:r>
              <a:rPr lang="ru-RU" alt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введён американским журналистом </a:t>
            </a:r>
            <a:r>
              <a:rPr lang="ru-RU" altLang="ru-RU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У.Липпманом</a:t>
            </a:r>
            <a:r>
              <a:rPr lang="ru-RU" altLang="ru-RU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 bwMode="auto">
          <a:xfrm>
            <a:off x="755576" y="1412776"/>
            <a:ext cx="763284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b="1" kern="0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холодной войны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1"/>
          <p:cNvSpPr>
            <a:spLocks noGrp="1"/>
          </p:cNvSpPr>
          <p:nvPr>
            <p:ph idx="1"/>
          </p:nvPr>
        </p:nvSpPr>
        <p:spPr>
          <a:xfrm>
            <a:off x="107950" y="404664"/>
            <a:ext cx="9036050" cy="10366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холодной войны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6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СССР          и          США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2769746"/>
              </p:ext>
            </p:extLst>
          </p:nvPr>
        </p:nvGraphicFramePr>
        <p:xfrm>
          <a:off x="827088" y="1557338"/>
          <a:ext cx="3024187" cy="1188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Командно-административная экономика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672" marB="4567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9333221"/>
              </p:ext>
            </p:extLst>
          </p:nvPr>
        </p:nvGraphicFramePr>
        <p:xfrm>
          <a:off x="5724525" y="1538288"/>
          <a:ext cx="2808288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8261290"/>
              </p:ext>
            </p:extLst>
          </p:nvPr>
        </p:nvGraphicFramePr>
        <p:xfrm>
          <a:off x="827088" y="2867025"/>
          <a:ext cx="3024187" cy="898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852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Тоталитарный</a:t>
                      </a:r>
                      <a:r>
                        <a:rPr lang="ru-RU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режим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65" marB="4576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3044008"/>
              </p:ext>
            </p:extLst>
          </p:nvPr>
        </p:nvGraphicFramePr>
        <p:xfrm>
          <a:off x="5724525" y="2913063"/>
          <a:ext cx="2808288" cy="823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Демократический режим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74" marB="4577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4775783"/>
              </p:ext>
            </p:extLst>
          </p:nvPr>
        </p:nvGraphicFramePr>
        <p:xfrm>
          <a:off x="827088" y="4005263"/>
          <a:ext cx="2990850" cy="45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Коммунизм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4" marR="91464"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5489944"/>
              </p:ext>
            </p:extLst>
          </p:nvPr>
        </p:nvGraphicFramePr>
        <p:xfrm>
          <a:off x="5757863" y="3898900"/>
          <a:ext cx="2774950" cy="527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Капитализм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7" marR="91467" marT="45755" marB="4575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572000" y="4221088"/>
            <a:ext cx="360040" cy="108012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87563" y="5194300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</a:p>
        </p:txBody>
      </p:sp>
    </p:spTree>
    <p:extLst>
      <p:ext uri="{BB962C8B-B14F-4D97-AF65-F5344CB8AC3E}">
        <p14:creationId xmlns="" xmlns:p14="http://schemas.microsoft.com/office/powerpoint/2010/main" val="15237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виноват в развязывании </a:t>
            </a:r>
            <a:b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«холодной войны»?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83568" y="1844824"/>
            <a:ext cx="3960813" cy="31591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4770419" y="1844824"/>
            <a:ext cx="4105275" cy="3290888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</a:p>
        </p:txBody>
      </p:sp>
      <p:pic>
        <p:nvPicPr>
          <p:cNvPr id="13" name="Picture 10" descr="http://yorkshirskiy-teryer.ru/wp-content/uploads/2016/02/9-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120" y="1844824"/>
            <a:ext cx="1905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882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448</Words>
  <Application>Microsoft Office PowerPoint</Application>
  <PresentationFormat>Экран (4:3)</PresentationFormat>
  <Paragraphs>113</Paragraphs>
  <Slides>28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Default Design</vt:lpstr>
      <vt:lpstr>Слайд 1</vt:lpstr>
      <vt:lpstr>Слайд 2</vt:lpstr>
      <vt:lpstr>Для решения международных проблем и недопущения войны и агрессии была образована Организация Объединенных наций  (24 октября 1945 г.)  Штаб-квартирой ООН был избран Нью-Йорк. </vt:lpstr>
      <vt:lpstr>СССР          и          США</vt:lpstr>
      <vt:lpstr>Гипотезы</vt:lpstr>
      <vt:lpstr>Слайд 6</vt:lpstr>
      <vt:lpstr>Слайд 7</vt:lpstr>
      <vt:lpstr>СССР          и          США</vt:lpstr>
      <vt:lpstr>Кто виноват в развязывании  «холодной войны»?</vt:lpstr>
      <vt:lpstr>Причины «холодной войны»:</vt:lpstr>
      <vt:lpstr>СССР                США планы</vt:lpstr>
      <vt:lpstr>СССР                США события</vt:lpstr>
      <vt:lpstr>Слайд 13</vt:lpstr>
      <vt:lpstr>СССР                США события</vt:lpstr>
      <vt:lpstr>СССР                США события</vt:lpstr>
      <vt:lpstr> Последствия</vt:lpstr>
      <vt:lpstr>Слайд 17</vt:lpstr>
      <vt:lpstr> Последствия</vt:lpstr>
      <vt:lpstr>Слайд 19</vt:lpstr>
      <vt:lpstr>Последствия</vt:lpstr>
      <vt:lpstr>Последствия</vt:lpstr>
      <vt:lpstr> Последствия</vt:lpstr>
      <vt:lpstr>Слайд 23</vt:lpstr>
      <vt:lpstr>Кто виноват в развязывании  «холодной войны»?</vt:lpstr>
      <vt:lpstr>Закрепление:</vt:lpstr>
      <vt:lpstr>Домашнее задание:</vt:lpstr>
      <vt:lpstr>Рефлексия</vt:lpstr>
      <vt:lpstr>Слайд 28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</dc:creator>
  <cp:lastModifiedBy>Лиля</cp:lastModifiedBy>
  <cp:revision>344</cp:revision>
  <dcterms:created xsi:type="dcterms:W3CDTF">2015-07-16T18:44:10Z</dcterms:created>
  <dcterms:modified xsi:type="dcterms:W3CDTF">2017-02-19T11:11:01Z</dcterms:modified>
</cp:coreProperties>
</file>