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71" r:id="rId2"/>
    <p:sldId id="272" r:id="rId3"/>
    <p:sldId id="273" r:id="rId4"/>
    <p:sldId id="265" r:id="rId5"/>
    <p:sldId id="266" r:id="rId6"/>
    <p:sldId id="274" r:id="rId7"/>
    <p:sldId id="275" r:id="rId8"/>
    <p:sldId id="258" r:id="rId9"/>
    <p:sldId id="267" r:id="rId10"/>
    <p:sldId id="259" r:id="rId11"/>
    <p:sldId id="260" r:id="rId12"/>
    <p:sldId id="262" r:id="rId13"/>
    <p:sldId id="261" r:id="rId14"/>
    <p:sldId id="264" r:id="rId15"/>
    <p:sldId id="268" r:id="rId16"/>
    <p:sldId id="269" r:id="rId17"/>
    <p:sldId id="270" r:id="rId18"/>
    <p:sldId id="256" r:id="rId19"/>
    <p:sldId id="25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12/19/2017</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12/19/2017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12/19/2017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12/19/2017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12/19/2017</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49000">
              <a:schemeClr val="bg1">
                <a:shade val="90000"/>
                <a:satMod val="375000"/>
              </a:schemeClr>
            </a:gs>
            <a:gs pos="100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12/19/2017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772400" cy="4724400"/>
          </a:xfrm>
        </p:spPr>
        <p:txBody>
          <a:bodyPr/>
          <a:lstStyle/>
          <a:p>
            <a:pPr>
              <a:lnSpc>
                <a:spcPct val="150000"/>
              </a:lnSpc>
            </a:pPr>
            <a:r>
              <a:rPr lang="ru-RU" sz="2000" dirty="0" smtClean="0"/>
              <a:t>Выступление учителей по отдельным предметам;</a:t>
            </a:r>
            <a:br>
              <a:rPr lang="ru-RU" sz="2000" dirty="0" smtClean="0"/>
            </a:br>
            <a:r>
              <a:rPr lang="ru-RU" sz="2000" dirty="0" smtClean="0"/>
              <a:t>Возрастные особенности пятиклассника;</a:t>
            </a:r>
            <a:br>
              <a:rPr lang="ru-RU" sz="2000" dirty="0" smtClean="0"/>
            </a:br>
            <a:r>
              <a:rPr lang="ru-RU" sz="2000" dirty="0" smtClean="0"/>
              <a:t>Трудности обучения младшего подростка;</a:t>
            </a:r>
            <a:br>
              <a:rPr lang="ru-RU" sz="2000" dirty="0" smtClean="0"/>
            </a:br>
            <a:r>
              <a:rPr lang="ru-RU" sz="2000" dirty="0" smtClean="0"/>
              <a:t>причины неуспевания;</a:t>
            </a:r>
            <a:br>
              <a:rPr lang="ru-RU" sz="2000" dirty="0" smtClean="0"/>
            </a:br>
            <a:r>
              <a:rPr lang="ru-RU" sz="2000" dirty="0" smtClean="0"/>
              <a:t>рекомендации по развитию ребёнка;</a:t>
            </a:r>
            <a:br>
              <a:rPr lang="ru-RU" sz="2000" dirty="0" smtClean="0"/>
            </a:br>
            <a:r>
              <a:rPr lang="ru-RU" sz="2000" dirty="0" smtClean="0"/>
              <a:t>Результаты анкетирования «Отношение подростка к школьным знаниям»;</a:t>
            </a:r>
            <a:br>
              <a:rPr lang="ru-RU" sz="2000" dirty="0" smtClean="0"/>
            </a:br>
            <a:r>
              <a:rPr lang="ru-RU" sz="2000" dirty="0" smtClean="0"/>
              <a:t>электронный журнал.</a:t>
            </a:r>
            <a:endParaRPr lang="ru-RU" sz="2000" dirty="0"/>
          </a:p>
        </p:txBody>
      </p:sp>
      <p:sp>
        <p:nvSpPr>
          <p:cNvPr id="3" name="Subtitle 2"/>
          <p:cNvSpPr>
            <a:spLocks noGrp="1"/>
          </p:cNvSpPr>
          <p:nvPr>
            <p:ph type="subTitle" idx="1"/>
          </p:nvPr>
        </p:nvSpPr>
        <p:spPr>
          <a:xfrm>
            <a:off x="914400" y="381000"/>
            <a:ext cx="7772400" cy="1066800"/>
          </a:xfrm>
        </p:spPr>
        <p:txBody>
          <a:bodyPr>
            <a:normAutofit fontScale="92500"/>
          </a:bodyPr>
          <a:lstStyle/>
          <a:p>
            <a:pPr algn="ctr"/>
            <a:r>
              <a:rPr lang="ru-RU" sz="3600" b="1" dirty="0" smtClean="0"/>
              <a:t>«Учебные трудности пятиклассников»</a:t>
            </a:r>
            <a:endParaRPr lang="ru-RU" sz="3600" b="1" dirty="0"/>
          </a:p>
        </p:txBody>
      </p:sp>
    </p:spTree>
    <p:extLst>
      <p:ext uri="{BB962C8B-B14F-4D97-AF65-F5344CB8AC3E}">
        <p14:creationId xmlns:p14="http://schemas.microsoft.com/office/powerpoint/2010/main" val="2031164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7772400" cy="4191000"/>
          </a:xfrm>
        </p:spPr>
        <p:txBody>
          <a:bodyPr>
            <a:normAutofit/>
          </a:bodyPr>
          <a:lstStyle/>
          <a:p>
            <a:r>
              <a:rPr lang="ru-RU" sz="2000" cap="none" dirty="0" smtClean="0">
                <a:solidFill>
                  <a:srgbClr val="FFFF00"/>
                </a:solidFill>
                <a:effectLst/>
              </a:rPr>
              <a:t>Наглядно-образнае мышление  теоретическое(абстрактное)</a:t>
            </a:r>
            <a:r>
              <a:rPr lang="ru-RU" sz="2000" cap="none" dirty="0" smtClean="0">
                <a:solidFill>
                  <a:schemeClr val="accent3">
                    <a:lumMod val="75000"/>
                  </a:schemeClr>
                </a:solidFill>
                <a:effectLst/>
              </a:rPr>
              <a:t/>
            </a:r>
            <a:br>
              <a:rPr lang="ru-RU" sz="2000" cap="none" dirty="0" smtClean="0">
                <a:solidFill>
                  <a:schemeClr val="accent3">
                    <a:lumMod val="75000"/>
                  </a:schemeClr>
                </a:solidFill>
                <a:effectLst/>
              </a:rPr>
            </a:br>
            <a:r>
              <a:rPr lang="ru-RU" sz="2000" cap="none" dirty="0" smtClean="0">
                <a:solidFill>
                  <a:srgbClr val="FFFF00"/>
                </a:solidFill>
                <a:effectLst/>
              </a:rPr>
              <a:t>Механическая память   логическая (осмыслённое запом-е)</a:t>
            </a:r>
            <a:br>
              <a:rPr lang="ru-RU" sz="2000" cap="none" dirty="0" smtClean="0">
                <a:solidFill>
                  <a:srgbClr val="FFFF00"/>
                </a:solidFill>
                <a:effectLst/>
              </a:rPr>
            </a:br>
            <a:r>
              <a:rPr lang="ru-RU" sz="2000" cap="none" dirty="0" smtClean="0">
                <a:solidFill>
                  <a:srgbClr val="FFFF00"/>
                </a:solidFill>
                <a:latin typeface="Georgia, Arial, Helvetica, sans-serif"/>
              </a:rPr>
              <a:t/>
            </a:r>
            <a:br>
              <a:rPr lang="ru-RU" sz="2000" cap="none" dirty="0" smtClean="0">
                <a:solidFill>
                  <a:srgbClr val="FFFF00"/>
                </a:solidFill>
                <a:latin typeface="Georgia, Arial, Helvetica, sans-serif"/>
              </a:rPr>
            </a:br>
            <a:r>
              <a:rPr lang="ru-RU" sz="2000" cap="none" dirty="0" smtClean="0">
                <a:latin typeface="Georgia, Arial, Helvetica, sans-serif"/>
              </a:rPr>
              <a:t>Объяснить учащимся, что память это прежде всего работа!</a:t>
            </a:r>
            <a:br>
              <a:rPr lang="ru-RU" sz="2000" cap="none" dirty="0" smtClean="0">
                <a:latin typeface="Georgia, Arial, Helvetica, sans-serif"/>
              </a:rPr>
            </a:br>
            <a:r>
              <a:rPr lang="ru-RU" sz="2000" cap="none" dirty="0" smtClean="0">
                <a:latin typeface="Georgia, Arial, Helvetica, sans-serif"/>
              </a:rPr>
              <a:t/>
            </a:r>
            <a:br>
              <a:rPr lang="ru-RU" sz="2000" cap="none" dirty="0" smtClean="0">
                <a:latin typeface="Georgia, Arial, Helvetica, sans-serif"/>
              </a:rPr>
            </a:br>
            <a:r>
              <a:rPr lang="ru-RU" sz="2000" cap="none" dirty="0" smtClean="0">
                <a:latin typeface="Georgia, Arial, Helvetica, sans-serif"/>
              </a:rPr>
              <a:t>Вслух рассказывать выученный материал.</a:t>
            </a:r>
            <a:br>
              <a:rPr lang="ru-RU" sz="2000" cap="none" dirty="0" smtClean="0">
                <a:latin typeface="Georgia, Arial, Helvetica, sans-serif"/>
              </a:rPr>
            </a:br>
            <a:r>
              <a:rPr lang="ru-RU" sz="2000" cap="none" dirty="0" smtClean="0">
                <a:latin typeface="Georgia, Arial, Helvetica, sans-serif"/>
              </a:rPr>
              <a:t/>
            </a:r>
            <a:br>
              <a:rPr lang="ru-RU" sz="2000" cap="none" dirty="0" smtClean="0">
                <a:latin typeface="Georgia, Arial, Helvetica, sans-serif"/>
              </a:rPr>
            </a:br>
            <a:r>
              <a:rPr lang="ru-RU" sz="2000" cap="none" dirty="0" smtClean="0">
                <a:latin typeface="Georgia, Arial, Helvetica, sans-serif"/>
              </a:rPr>
              <a:t>Использовать приём 4-х кратного прочтения </a:t>
            </a:r>
            <a:r>
              <a:rPr lang="en-US" sz="2000" cap="none" dirty="0" smtClean="0">
                <a:latin typeface="Georgia, Arial, Helvetica, sans-serif"/>
              </a:rPr>
              <a:t/>
            </a:r>
            <a:br>
              <a:rPr lang="en-US" sz="2000" cap="none" dirty="0" smtClean="0">
                <a:latin typeface="Georgia, Arial, Helvetica, sans-serif"/>
              </a:rPr>
            </a:br>
            <a:r>
              <a:rPr lang="ru-RU" sz="2000" cap="none" dirty="0" smtClean="0">
                <a:effectLst/>
              </a:rPr>
              <a:t>(распределенное </a:t>
            </a:r>
            <a:r>
              <a:rPr lang="ru-RU" sz="2000" cap="none" dirty="0">
                <a:effectLst/>
              </a:rPr>
              <a:t>повторение</a:t>
            </a:r>
            <a:r>
              <a:rPr lang="ru-RU" sz="2000" cap="none" dirty="0" smtClean="0">
                <a:effectLst/>
              </a:rPr>
              <a:t>)</a:t>
            </a:r>
            <a:r>
              <a:rPr lang="ru-RU" sz="2000" cap="none" dirty="0" smtClean="0">
                <a:latin typeface="Georgia, Arial, Helvetica, sans-serif"/>
              </a:rPr>
              <a:t>.</a:t>
            </a:r>
            <a:endParaRPr lang="ru-RU" sz="2000" cap="none" dirty="0">
              <a:latin typeface="Georgia, Arial, Helvetica, sans-serif"/>
            </a:endParaRPr>
          </a:p>
        </p:txBody>
      </p:sp>
      <p:sp>
        <p:nvSpPr>
          <p:cNvPr id="3" name="Subtitle 2"/>
          <p:cNvSpPr>
            <a:spLocks noGrp="1"/>
          </p:cNvSpPr>
          <p:nvPr>
            <p:ph type="subTitle" idx="1"/>
          </p:nvPr>
        </p:nvSpPr>
        <p:spPr>
          <a:xfrm>
            <a:off x="914400" y="228600"/>
            <a:ext cx="7772400" cy="2057400"/>
          </a:xfrm>
        </p:spPr>
        <p:txBody>
          <a:bodyPr>
            <a:normAutofit fontScale="92500" lnSpcReduction="10000"/>
          </a:bodyPr>
          <a:lstStyle/>
          <a:p>
            <a:pPr algn="ctr"/>
            <a:r>
              <a:rPr lang="ru-RU" sz="3600" b="1" cap="all" dirty="0" smtClean="0">
                <a:solidFill>
                  <a:schemeClr val="accent4">
                    <a:lumMod val="20000"/>
                    <a:lumOff val="80000"/>
                  </a:schemeClr>
                </a:solidFill>
              </a:rPr>
              <a:t>Мышление</a:t>
            </a:r>
          </a:p>
          <a:p>
            <a:pPr algn="ctr"/>
            <a:r>
              <a:rPr lang="ru-RU" sz="3600" b="1" cap="all" dirty="0" smtClean="0">
                <a:solidFill>
                  <a:schemeClr val="accent4">
                    <a:lumMod val="20000"/>
                    <a:lumOff val="80000"/>
                  </a:schemeClr>
                </a:solidFill>
              </a:rPr>
              <a:t>Память</a:t>
            </a:r>
          </a:p>
          <a:p>
            <a:pPr algn="ctr"/>
            <a:r>
              <a:rPr lang="ru-RU" sz="3600" b="1" cap="all" dirty="0" smtClean="0">
                <a:solidFill>
                  <a:schemeClr val="accent4">
                    <a:lumMod val="20000"/>
                    <a:lumOff val="80000"/>
                  </a:schemeClr>
                </a:solidFill>
              </a:rPr>
              <a:t>внимание</a:t>
            </a:r>
          </a:p>
          <a:p>
            <a:pPr algn="ctr"/>
            <a:r>
              <a:rPr lang="ru-RU" sz="3600" b="1" cap="all" dirty="0" smtClean="0">
                <a:solidFill>
                  <a:schemeClr val="accent4">
                    <a:lumMod val="20000"/>
                    <a:lumOff val="80000"/>
                  </a:schemeClr>
                </a:solidFill>
              </a:rPr>
              <a:t>речь</a:t>
            </a:r>
            <a:endParaRPr lang="ru-RU" sz="3600" b="1" cap="all" dirty="0">
              <a:solidFill>
                <a:schemeClr val="accent4">
                  <a:lumMod val="20000"/>
                  <a:lumOff val="80000"/>
                </a:schemeClr>
              </a:solidFill>
            </a:endParaRPr>
          </a:p>
        </p:txBody>
      </p:sp>
      <p:sp>
        <p:nvSpPr>
          <p:cNvPr id="9" name="Right Arrow 8"/>
          <p:cNvSpPr/>
          <p:nvPr/>
        </p:nvSpPr>
        <p:spPr>
          <a:xfrm flipV="1">
            <a:off x="4715009" y="2590800"/>
            <a:ext cx="190500" cy="233631"/>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ight Arrow 9"/>
          <p:cNvSpPr/>
          <p:nvPr/>
        </p:nvSpPr>
        <p:spPr>
          <a:xfrm flipV="1">
            <a:off x="3774315" y="2824431"/>
            <a:ext cx="190500" cy="233631"/>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16054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43200"/>
            <a:ext cx="7772400" cy="2743200"/>
          </a:xfrm>
        </p:spPr>
        <p:txBody>
          <a:bodyPr/>
          <a:lstStyle/>
          <a:p>
            <a:r>
              <a:rPr lang="ru-RU" sz="2400" b="0" cap="none" dirty="0">
                <a:effectLst/>
              </a:rPr>
              <a:t>1 чтение – задача запомнить не ставится, </a:t>
            </a:r>
            <a:r>
              <a:rPr lang="ru-RU" sz="2400" b="0" cap="none" dirty="0" smtClean="0">
                <a:effectLst/>
              </a:rPr>
              <a:t>  	 	      читаем </a:t>
            </a:r>
            <a:r>
              <a:rPr lang="ru-RU" sz="2400" b="0" cap="none" dirty="0">
                <a:effectLst/>
              </a:rPr>
              <a:t>для ознакомления;</a:t>
            </a:r>
            <a:br>
              <a:rPr lang="ru-RU" sz="2400" b="0" cap="none" dirty="0">
                <a:effectLst/>
              </a:rPr>
            </a:br>
            <a:r>
              <a:rPr lang="ru-RU" sz="2400" b="0" cap="none" dirty="0">
                <a:effectLst/>
              </a:rPr>
              <a:t>2 чтение – для понимания;</a:t>
            </a:r>
            <a:br>
              <a:rPr lang="ru-RU" sz="2400" b="0" cap="none" dirty="0">
                <a:effectLst/>
              </a:rPr>
            </a:br>
            <a:r>
              <a:rPr lang="ru-RU" sz="2400" b="0" cap="none" dirty="0">
                <a:effectLst/>
              </a:rPr>
              <a:t>3 чтение – для запоминания, ставим перед </a:t>
            </a:r>
            <a:r>
              <a:rPr lang="ru-RU" sz="2400" b="0" cap="none" dirty="0" smtClean="0">
                <a:effectLst/>
              </a:rPr>
              <a:t>			собой </a:t>
            </a:r>
            <a:r>
              <a:rPr lang="ru-RU" sz="2400" b="0" cap="none" dirty="0">
                <a:effectLst/>
              </a:rPr>
              <a:t>цель – запомнить;</a:t>
            </a:r>
            <a:br>
              <a:rPr lang="ru-RU" sz="2400" b="0" cap="none" dirty="0">
                <a:effectLst/>
              </a:rPr>
            </a:br>
            <a:r>
              <a:rPr lang="ru-RU" sz="2400" b="0" cap="none" dirty="0">
                <a:effectLst/>
              </a:rPr>
              <a:t>4 чтение – для проверки качества усвоения;</a:t>
            </a:r>
            <a:r>
              <a:rPr lang="ru-RU" sz="2000" b="0" dirty="0">
                <a:effectLst/>
              </a:rPr>
              <a:t/>
            </a:r>
            <a:br>
              <a:rPr lang="ru-RU" sz="2000" b="0" dirty="0">
                <a:effectLst/>
              </a:rPr>
            </a:br>
            <a:endParaRPr lang="ru-RU" sz="2000" b="0" cap="none" dirty="0">
              <a:latin typeface="Georgia, Arial, Helvetica, sans-serif"/>
            </a:endParaRPr>
          </a:p>
        </p:txBody>
      </p:sp>
      <p:sp>
        <p:nvSpPr>
          <p:cNvPr id="3" name="Subtitle 2"/>
          <p:cNvSpPr>
            <a:spLocks noGrp="1"/>
          </p:cNvSpPr>
          <p:nvPr>
            <p:ph type="subTitle" idx="1"/>
          </p:nvPr>
        </p:nvSpPr>
        <p:spPr>
          <a:xfrm>
            <a:off x="914400" y="609600"/>
            <a:ext cx="7772400" cy="1371600"/>
          </a:xfrm>
        </p:spPr>
        <p:txBody>
          <a:bodyPr>
            <a:normAutofit fontScale="85000" lnSpcReduction="20000"/>
          </a:bodyPr>
          <a:lstStyle/>
          <a:p>
            <a:endParaRPr lang="ru-RU" sz="3600" dirty="0" smtClean="0"/>
          </a:p>
          <a:p>
            <a:pPr algn="ctr"/>
            <a:r>
              <a:rPr lang="ru-RU" sz="2600" b="1" cap="all" dirty="0" smtClean="0"/>
              <a:t>прием   четырехкратного  прочтения </a:t>
            </a:r>
          </a:p>
          <a:p>
            <a:pPr algn="ctr"/>
            <a:endParaRPr lang="ru-RU" sz="2600" b="1" cap="all" dirty="0"/>
          </a:p>
          <a:p>
            <a:pPr algn="ctr"/>
            <a:r>
              <a:rPr lang="ru-RU" sz="2600" b="1" cap="all" dirty="0" smtClean="0"/>
              <a:t>материала </a:t>
            </a:r>
            <a:endParaRPr lang="ru-RU" sz="2600" b="1" cap="all" dirty="0"/>
          </a:p>
          <a:p>
            <a:endParaRPr lang="ru-RU" sz="3600" b="1" dirty="0"/>
          </a:p>
        </p:txBody>
      </p:sp>
    </p:spTree>
    <p:extLst>
      <p:ext uri="{BB962C8B-B14F-4D97-AF65-F5344CB8AC3E}">
        <p14:creationId xmlns:p14="http://schemas.microsoft.com/office/powerpoint/2010/main" val="2609454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66800"/>
            <a:ext cx="7772400" cy="5251704"/>
          </a:xfrm>
        </p:spPr>
        <p:txBody>
          <a:bodyPr>
            <a:noAutofit/>
          </a:bodyPr>
          <a:lstStyle/>
          <a:p>
            <a:pPr marL="342900" indent="-342900">
              <a:lnSpc>
                <a:spcPct val="150000"/>
              </a:lnSpc>
              <a:buFont typeface="Arial" pitchFamily="34" charset="0"/>
              <a:buChar char="•"/>
            </a:pPr>
            <a:r>
              <a:rPr lang="ru-RU" sz="2000" b="0" cap="none" dirty="0">
                <a:effectLst/>
              </a:rPr>
              <a:t>подробно расспрашивайте ребенка о том, как прошел день, что случилось </a:t>
            </a:r>
            <a:r>
              <a:rPr lang="ru-RU" sz="2000" b="0" cap="none" dirty="0" smtClean="0">
                <a:effectLst/>
              </a:rPr>
              <a:t>нового; </a:t>
            </a:r>
            <a:r>
              <a:rPr lang="ru-RU" sz="2000" b="0" cap="none" dirty="0">
                <a:effectLst/>
              </a:rPr>
              <a:t/>
            </a:r>
            <a:br>
              <a:rPr lang="ru-RU" sz="2000" b="0" cap="none" dirty="0">
                <a:effectLst/>
              </a:rPr>
            </a:br>
            <a:r>
              <a:rPr lang="ru-RU" sz="2000" b="0" cap="none" dirty="0">
                <a:effectLst/>
              </a:rPr>
              <a:t>• учите ребенка мыслить вслух, выражать свое мнение, доказывать его;</a:t>
            </a:r>
            <a:br>
              <a:rPr lang="ru-RU" sz="2000" b="0" cap="none" dirty="0">
                <a:effectLst/>
              </a:rPr>
            </a:br>
            <a:r>
              <a:rPr lang="ru-RU" sz="2000" b="0" cap="none" dirty="0">
                <a:effectLst/>
              </a:rPr>
              <a:t>• исправляйте неправильное произношение, неверные ударения;</a:t>
            </a:r>
            <a:br>
              <a:rPr lang="ru-RU" sz="2000" b="0" cap="none" dirty="0">
                <a:effectLst/>
              </a:rPr>
            </a:br>
            <a:r>
              <a:rPr lang="ru-RU" sz="2000" b="0" cap="none" dirty="0">
                <a:effectLst/>
              </a:rPr>
              <a:t>• почаще просите ребенка пересказывать содержание </a:t>
            </a:r>
            <a:r>
              <a:rPr lang="ru-RU" sz="2000" b="0" cap="none" dirty="0" smtClean="0">
                <a:effectLst/>
              </a:rPr>
              <a:t>просмотренного </a:t>
            </a:r>
            <a:r>
              <a:rPr lang="ru-RU" sz="2000" b="0" cap="none" dirty="0">
                <a:effectLst/>
              </a:rPr>
              <a:t>фильма, прочитанной книги;</a:t>
            </a:r>
            <a:br>
              <a:rPr lang="ru-RU" sz="2000" b="0" cap="none" dirty="0">
                <a:effectLst/>
              </a:rPr>
            </a:br>
            <a:r>
              <a:rPr lang="ru-RU" sz="2000" b="0" cap="none" dirty="0">
                <a:effectLst/>
              </a:rPr>
              <a:t>• предложите ребенку вслух продолжить фильм, придумать его продолжение, исходя из событий и характеров главных героев;</a:t>
            </a:r>
            <a:br>
              <a:rPr lang="ru-RU" sz="2000" b="0" cap="none" dirty="0">
                <a:effectLst/>
              </a:rPr>
            </a:br>
            <a:r>
              <a:rPr lang="ru-RU" sz="2000" b="0" cap="none" dirty="0">
                <a:effectLst/>
              </a:rPr>
              <a:t>• поиграйте с детьми </a:t>
            </a:r>
            <a:r>
              <a:rPr lang="ru-RU" sz="2000" dirty="0">
                <a:effectLst/>
              </a:rPr>
              <a:t/>
            </a:r>
            <a:br>
              <a:rPr lang="ru-RU" sz="2000" dirty="0">
                <a:effectLst/>
              </a:rPr>
            </a:br>
            <a:endParaRPr lang="ru-RU" sz="2000" b="0" cap="none" dirty="0">
              <a:latin typeface="Georgia, Arial, Helvetica, sans-serif"/>
            </a:endParaRPr>
          </a:p>
        </p:txBody>
      </p:sp>
      <p:sp>
        <p:nvSpPr>
          <p:cNvPr id="3" name="Subtitle 2"/>
          <p:cNvSpPr>
            <a:spLocks noGrp="1"/>
          </p:cNvSpPr>
          <p:nvPr>
            <p:ph type="subTitle" idx="1"/>
          </p:nvPr>
        </p:nvSpPr>
        <p:spPr>
          <a:xfrm>
            <a:off x="914400" y="381000"/>
            <a:ext cx="7772400" cy="685800"/>
          </a:xfrm>
        </p:spPr>
        <p:txBody>
          <a:bodyPr>
            <a:normAutofit/>
          </a:bodyPr>
          <a:lstStyle/>
          <a:p>
            <a:pPr algn="ctr"/>
            <a:r>
              <a:rPr lang="ru-RU" sz="3600" b="1" cap="all" dirty="0" smtClean="0">
                <a:solidFill>
                  <a:srgbClr val="FFFF00"/>
                </a:solidFill>
              </a:rPr>
              <a:t>Развитие речи</a:t>
            </a:r>
            <a:endParaRPr lang="ru-RU" sz="3600" b="1" cap="all" dirty="0">
              <a:solidFill>
                <a:srgbClr val="FFFF00"/>
              </a:solidFill>
            </a:endParaRPr>
          </a:p>
        </p:txBody>
      </p:sp>
    </p:spTree>
    <p:extLst>
      <p:ext uri="{BB962C8B-B14F-4D97-AF65-F5344CB8AC3E}">
        <p14:creationId xmlns:p14="http://schemas.microsoft.com/office/powerpoint/2010/main" val="2164649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0"/>
            <a:ext cx="7772400" cy="4642104"/>
          </a:xfrm>
        </p:spPr>
        <p:txBody>
          <a:bodyPr>
            <a:normAutofit fontScale="90000"/>
          </a:bodyPr>
          <a:lstStyle/>
          <a:p>
            <a:r>
              <a:rPr lang="ru-RU" sz="2400" b="0" cap="none" dirty="0">
                <a:effectLst/>
              </a:rPr>
              <a:t>Пятикласснику необходимо уметь взаимодействовать с другими людьми, владеть навыками </a:t>
            </a:r>
            <a:r>
              <a:rPr lang="ru-RU" sz="2400" b="0" cap="none" dirty="0" smtClean="0">
                <a:effectLst/>
              </a:rPr>
              <a:t>общения.</a:t>
            </a:r>
            <a:br>
              <a:rPr lang="ru-RU" sz="2400" b="0" cap="none" dirty="0" smtClean="0">
                <a:effectLst/>
              </a:rPr>
            </a:br>
            <a:r>
              <a:rPr lang="ru-RU" sz="2400" b="0" cap="none" dirty="0" smtClean="0">
                <a:effectLst/>
              </a:rPr>
              <a:t/>
            </a:r>
            <a:br>
              <a:rPr lang="ru-RU" sz="2400" b="0" cap="none" dirty="0" smtClean="0">
                <a:effectLst/>
              </a:rPr>
            </a:br>
            <a:r>
              <a:rPr lang="ru-RU" sz="2400" b="0" cap="none" dirty="0" smtClean="0">
                <a:solidFill>
                  <a:schemeClr val="tx2">
                    <a:lumMod val="50000"/>
                  </a:schemeClr>
                </a:solidFill>
                <a:effectLst/>
              </a:rPr>
              <a:t>Учить </a:t>
            </a:r>
            <a:r>
              <a:rPr lang="ru-RU" sz="2400" b="0" cap="none" dirty="0">
                <a:solidFill>
                  <a:schemeClr val="tx2">
                    <a:lumMod val="50000"/>
                  </a:schemeClr>
                </a:solidFill>
                <a:effectLst/>
              </a:rPr>
              <a:t>детей возникающие конфликты разрешать самостоятельно мирным </a:t>
            </a:r>
            <a:r>
              <a:rPr lang="ru-RU" sz="2400" b="0" cap="none" dirty="0" smtClean="0">
                <a:solidFill>
                  <a:schemeClr val="tx2">
                    <a:lumMod val="50000"/>
                  </a:schemeClr>
                </a:solidFill>
                <a:effectLst/>
              </a:rPr>
              <a:t>путем; </a:t>
            </a:r>
            <a:br>
              <a:rPr lang="ru-RU" sz="2400" b="0" cap="none" dirty="0" smtClean="0">
                <a:solidFill>
                  <a:schemeClr val="tx2">
                    <a:lumMod val="50000"/>
                  </a:schemeClr>
                </a:solidFill>
                <a:effectLst/>
              </a:rPr>
            </a:br>
            <a:r>
              <a:rPr lang="ru-RU" sz="2400" b="0" cap="none" dirty="0" smtClean="0">
                <a:solidFill>
                  <a:schemeClr val="tx2">
                    <a:lumMod val="50000"/>
                  </a:schemeClr>
                </a:solidFill>
                <a:effectLst/>
              </a:rPr>
              <a:t>подсказывать </a:t>
            </a:r>
            <a:r>
              <a:rPr lang="ru-RU" sz="2400" b="0" cap="none" dirty="0">
                <a:solidFill>
                  <a:schemeClr val="tx2">
                    <a:lumMod val="50000"/>
                  </a:schemeClr>
                </a:solidFill>
                <a:effectLst/>
              </a:rPr>
              <a:t>возможные пути решения </a:t>
            </a:r>
            <a:r>
              <a:rPr lang="ru-RU" sz="2400" b="0" cap="none" dirty="0" smtClean="0">
                <a:solidFill>
                  <a:schemeClr val="tx2">
                    <a:lumMod val="50000"/>
                  </a:schemeClr>
                </a:solidFill>
                <a:effectLst/>
              </a:rPr>
              <a:t>проблем; </a:t>
            </a:r>
            <a:r>
              <a:rPr lang="ru-RU" sz="2400" b="0" cap="none" dirty="0">
                <a:solidFill>
                  <a:schemeClr val="tx2">
                    <a:lumMod val="50000"/>
                  </a:schemeClr>
                </a:solidFill>
                <a:effectLst/>
              </a:rPr>
              <a:t>развивать у ребят позитивную Я – концепцию</a:t>
            </a:r>
            <a:r>
              <a:rPr lang="ru-RU" sz="2400" b="0" cap="none" dirty="0" smtClean="0">
                <a:solidFill>
                  <a:schemeClr val="tx2">
                    <a:lumMod val="50000"/>
                  </a:schemeClr>
                </a:solidFill>
                <a:effectLst/>
              </a:rPr>
              <a:t>.</a:t>
            </a:r>
            <a:r>
              <a:rPr lang="en-US" sz="2400" b="0" cap="none" dirty="0" smtClean="0">
                <a:solidFill>
                  <a:schemeClr val="tx2">
                    <a:lumMod val="50000"/>
                  </a:schemeClr>
                </a:solidFill>
                <a:effectLst/>
              </a:rPr>
              <a:t/>
            </a:r>
            <a:br>
              <a:rPr lang="en-US" sz="2400" b="0" cap="none" dirty="0" smtClean="0">
                <a:solidFill>
                  <a:schemeClr val="tx2">
                    <a:lumMod val="50000"/>
                  </a:schemeClr>
                </a:solidFill>
                <a:effectLst/>
              </a:rPr>
            </a:br>
            <a:r>
              <a:rPr lang="ru-RU" sz="2000" b="0" dirty="0">
                <a:solidFill>
                  <a:schemeClr val="tx2">
                    <a:lumMod val="50000"/>
                  </a:schemeClr>
                </a:solidFill>
                <a:effectLst/>
              </a:rPr>
              <a:t/>
            </a:r>
            <a:br>
              <a:rPr lang="ru-RU" sz="2000" b="0" dirty="0">
                <a:solidFill>
                  <a:schemeClr val="tx2">
                    <a:lumMod val="50000"/>
                  </a:schemeClr>
                </a:solidFill>
                <a:effectLst/>
              </a:rPr>
            </a:br>
            <a:r>
              <a:rPr lang="ru-RU" sz="2000" b="0" dirty="0">
                <a:effectLst/>
              </a:rPr>
              <a:t>Больше разговаривайте с ребенком, вовремя выявляйте все возникающие проблемы, не нужно сразу взрослому вмешиваться в отношения детей – ничего хорошего из этого обычно не выходит. Просто подскажите ребенку возможный путь решения проблемы.</a:t>
            </a:r>
            <a:r>
              <a:rPr lang="ru-RU" sz="2000" dirty="0">
                <a:effectLst/>
              </a:rPr>
              <a:t/>
            </a:r>
            <a:br>
              <a:rPr lang="ru-RU" sz="2000" dirty="0">
                <a:effectLst/>
              </a:rPr>
            </a:br>
            <a:endParaRPr lang="ru-RU" sz="2000" dirty="0">
              <a:solidFill>
                <a:schemeClr val="tx2">
                  <a:lumMod val="50000"/>
                </a:schemeClr>
              </a:solidFill>
              <a:latin typeface="Georgia, Arial, Helvetica, sans-serif"/>
            </a:endParaRPr>
          </a:p>
        </p:txBody>
      </p:sp>
      <p:sp>
        <p:nvSpPr>
          <p:cNvPr id="3" name="Subtitle 2"/>
          <p:cNvSpPr>
            <a:spLocks noGrp="1"/>
          </p:cNvSpPr>
          <p:nvPr>
            <p:ph type="subTitle" idx="1"/>
          </p:nvPr>
        </p:nvSpPr>
        <p:spPr>
          <a:xfrm>
            <a:off x="914400" y="381000"/>
            <a:ext cx="7772400" cy="1066800"/>
          </a:xfrm>
        </p:spPr>
        <p:txBody>
          <a:bodyPr>
            <a:normAutofit/>
          </a:bodyPr>
          <a:lstStyle/>
          <a:p>
            <a:pPr algn="ctr"/>
            <a:r>
              <a:rPr lang="ru-RU" sz="3600" b="1" cap="all" dirty="0" smtClean="0">
                <a:solidFill>
                  <a:srgbClr val="FFFF00"/>
                </a:solidFill>
              </a:rPr>
              <a:t>Коммуникативные  навыки</a:t>
            </a:r>
            <a:endParaRPr lang="ru-RU" sz="3600" b="1" cap="all" dirty="0">
              <a:solidFill>
                <a:srgbClr val="FFFF00"/>
              </a:solidFill>
            </a:endParaRPr>
          </a:p>
        </p:txBody>
      </p:sp>
    </p:spTree>
    <p:extLst>
      <p:ext uri="{BB962C8B-B14F-4D97-AF65-F5344CB8AC3E}">
        <p14:creationId xmlns:p14="http://schemas.microsoft.com/office/powerpoint/2010/main" val="453654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0"/>
            <a:ext cx="7696200" cy="5029200"/>
          </a:xfrm>
        </p:spPr>
        <p:txBody>
          <a:bodyPr/>
          <a:lstStyle/>
          <a:p>
            <a:pPr>
              <a:lnSpc>
                <a:spcPct val="150000"/>
              </a:lnSpc>
            </a:pPr>
            <a:r>
              <a:rPr lang="ru-RU" sz="2400" b="0" cap="none" dirty="0" smtClean="0">
                <a:effectLst/>
                <a:latin typeface="Georgia, Arial, Helvetica, sans-serif"/>
              </a:rPr>
              <a:t>Необходимо </a:t>
            </a:r>
            <a:r>
              <a:rPr lang="ru-RU" sz="2400" b="0" cap="none" dirty="0">
                <a:effectLst/>
                <a:latin typeface="Georgia, Arial, Helvetica, sans-serif"/>
              </a:rPr>
              <a:t>также уметь устанавливать адекватные ролевые (соответствующие роли ученика) межличностные (соответствующие его личным потребностям) отношения с педагогами. </a:t>
            </a:r>
            <a:r>
              <a:rPr lang="ru-RU" sz="2400" b="0" cap="none" dirty="0" smtClean="0">
                <a:effectLst/>
                <a:latin typeface="Georgia, Arial, Helvetica, sans-serif"/>
              </a:rPr>
              <a:t/>
            </a:r>
            <a:br>
              <a:rPr lang="ru-RU" sz="2400" b="0" cap="none" dirty="0" smtClean="0">
                <a:effectLst/>
                <a:latin typeface="Georgia, Arial, Helvetica, sans-serif"/>
              </a:rPr>
            </a:br>
            <a:r>
              <a:rPr lang="ru-RU" sz="2400" b="0" cap="none" dirty="0" smtClean="0">
                <a:effectLst/>
                <a:latin typeface="Georgia, Arial, Helvetica, sans-serif"/>
              </a:rPr>
              <a:t/>
            </a:r>
            <a:br>
              <a:rPr lang="ru-RU" sz="2400" b="0" cap="none" dirty="0" smtClean="0">
                <a:effectLst/>
                <a:latin typeface="Georgia, Arial, Helvetica, sans-serif"/>
              </a:rPr>
            </a:br>
            <a:r>
              <a:rPr lang="ru-RU" sz="2400" b="0" cap="none" dirty="0" smtClean="0">
                <a:effectLst/>
                <a:latin typeface="Georgia, Arial, Helvetica, sans-serif"/>
              </a:rPr>
              <a:t>Очень </a:t>
            </a:r>
            <a:r>
              <a:rPr lang="ru-RU" sz="2400" b="0" cap="none" dirty="0">
                <a:effectLst/>
                <a:latin typeface="Georgia, Arial, Helvetica, sans-serif"/>
              </a:rPr>
              <a:t>важно научить ребенка чувствовать и </a:t>
            </a:r>
            <a:r>
              <a:rPr lang="ru-RU" sz="2400" b="0" cap="none" dirty="0" smtClean="0">
                <a:effectLst/>
                <a:latin typeface="Georgia, Arial, Helvetica, sans-serif"/>
              </a:rPr>
              <a:t> проявлять </a:t>
            </a:r>
            <a:r>
              <a:rPr lang="ru-RU" sz="2400" b="0" cap="none" dirty="0">
                <a:effectLst/>
                <a:latin typeface="Georgia, Arial, Helvetica, sans-serif"/>
              </a:rPr>
              <a:t>уважение к взрослому </a:t>
            </a:r>
            <a:r>
              <a:rPr lang="ru-RU" sz="2400" b="0" cap="none" dirty="0" smtClean="0">
                <a:effectLst/>
                <a:latin typeface="Georgia, Arial, Helvetica, sans-serif"/>
              </a:rPr>
              <a:t>человеку,   </a:t>
            </a:r>
            <a:r>
              <a:rPr lang="ru-RU" sz="2400" b="0" cap="none" dirty="0">
                <a:effectLst/>
                <a:latin typeface="Georgia, Arial, Helvetica, sans-serif"/>
              </a:rPr>
              <a:t>учителю </a:t>
            </a:r>
            <a:r>
              <a:rPr lang="ru-RU" sz="2400" b="0" cap="none" dirty="0" smtClean="0">
                <a:effectLst/>
                <a:latin typeface="Georgia, Arial, Helvetica, sans-serif"/>
              </a:rPr>
              <a:t>в том числе.</a:t>
            </a:r>
            <a:br>
              <a:rPr lang="ru-RU" sz="2400" b="0" cap="none" dirty="0" smtClean="0">
                <a:effectLst/>
                <a:latin typeface="Georgia, Arial, Helvetica, sans-serif"/>
              </a:rPr>
            </a:br>
            <a:r>
              <a:rPr lang="ru-RU" sz="2400" b="0" cap="none" dirty="0" smtClean="0">
                <a:effectLst/>
                <a:latin typeface="Georgia, Arial, Helvetica, sans-serif"/>
              </a:rPr>
              <a:t/>
            </a:r>
            <a:br>
              <a:rPr lang="ru-RU" sz="2400" b="0" cap="none" dirty="0" smtClean="0">
                <a:effectLst/>
                <a:latin typeface="Georgia, Arial, Helvetica, sans-serif"/>
              </a:rPr>
            </a:br>
            <a:r>
              <a:rPr lang="ru-RU" sz="2400" b="0" cap="none" dirty="0" smtClean="0">
                <a:effectLst/>
                <a:latin typeface="Georgia, Arial, Helvetica, sans-serif"/>
              </a:rPr>
              <a:t/>
            </a:r>
            <a:br>
              <a:rPr lang="ru-RU" sz="2400" b="0" cap="none" dirty="0" smtClean="0">
                <a:effectLst/>
                <a:latin typeface="Georgia, Arial, Helvetica, sans-serif"/>
              </a:rPr>
            </a:br>
            <a:r>
              <a:rPr lang="ru-RU" sz="2400" b="0" cap="none" dirty="0" smtClean="0">
                <a:effectLst/>
                <a:latin typeface="Georgia, Arial, Helvetica, sans-serif"/>
              </a:rPr>
              <a:t/>
            </a:r>
            <a:br>
              <a:rPr lang="ru-RU" sz="2400" b="0" cap="none" dirty="0" smtClean="0">
                <a:effectLst/>
                <a:latin typeface="Georgia, Arial, Helvetica, sans-serif"/>
              </a:rPr>
            </a:br>
            <a:endParaRPr lang="ru-RU" sz="2400" b="0" i="0" cap="none" dirty="0">
              <a:effectLst/>
              <a:latin typeface="Georgia, Arial, Helvetica, sans-serif"/>
            </a:endParaRPr>
          </a:p>
        </p:txBody>
      </p:sp>
    </p:spTree>
    <p:extLst>
      <p:ext uri="{BB962C8B-B14F-4D97-AF65-F5344CB8AC3E}">
        <p14:creationId xmlns:p14="http://schemas.microsoft.com/office/powerpoint/2010/main" val="1076834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7772400" cy="4718304"/>
          </a:xfrm>
        </p:spPr>
        <p:txBody>
          <a:bodyPr/>
          <a:lstStyle/>
          <a:p>
            <a:r>
              <a:rPr lang="ru-RU" sz="2000" dirty="0" smtClean="0"/>
              <a:t>плетение</a:t>
            </a:r>
            <a:r>
              <a:rPr lang="ru-RU" sz="2000" dirty="0"/>
              <a:t>;</a:t>
            </a:r>
            <a:br>
              <a:rPr lang="ru-RU" sz="2000" dirty="0"/>
            </a:br>
            <a:r>
              <a:rPr lang="ru-RU" sz="2000" dirty="0"/>
              <a:t/>
            </a:r>
            <a:br>
              <a:rPr lang="ru-RU" sz="2000" dirty="0"/>
            </a:br>
            <a:r>
              <a:rPr lang="ru-RU" sz="2000" dirty="0"/>
              <a:t>лепка (из пластилина, глины);</a:t>
            </a:r>
            <a:br>
              <a:rPr lang="ru-RU" sz="2000" dirty="0"/>
            </a:br>
            <a:r>
              <a:rPr lang="ru-RU" sz="2000" dirty="0"/>
              <a:t/>
            </a:r>
            <a:br>
              <a:rPr lang="ru-RU" sz="2000" dirty="0"/>
            </a:br>
            <a:r>
              <a:rPr lang="ru-RU" sz="2000" dirty="0"/>
              <a:t>нанизывание на нитку бусин, бисероплетение;</a:t>
            </a:r>
            <a:br>
              <a:rPr lang="ru-RU" sz="2000" dirty="0"/>
            </a:br>
            <a:r>
              <a:rPr lang="ru-RU" sz="2000" dirty="0"/>
              <a:t/>
            </a:r>
            <a:br>
              <a:rPr lang="ru-RU" sz="2000" dirty="0"/>
            </a:br>
            <a:r>
              <a:rPr lang="ru-RU" sz="2000" dirty="0"/>
              <a:t>различные игры – шнуровки;</a:t>
            </a:r>
            <a:br>
              <a:rPr lang="ru-RU" sz="2000" dirty="0"/>
            </a:br>
            <a:r>
              <a:rPr lang="ru-RU" sz="2000" dirty="0"/>
              <a:t/>
            </a:r>
            <a:br>
              <a:rPr lang="ru-RU" sz="2000" dirty="0"/>
            </a:br>
            <a:r>
              <a:rPr lang="ru-RU" sz="2000" dirty="0"/>
              <a:t>конструкторы </a:t>
            </a:r>
            <a:r>
              <a:rPr lang="en-US" sz="2000" dirty="0" smtClean="0"/>
              <a:t/>
            </a:r>
            <a:br>
              <a:rPr lang="en-US" sz="2000" dirty="0" smtClean="0"/>
            </a:br>
            <a:r>
              <a:rPr lang="ru-RU" sz="1600" b="0" dirty="0" smtClean="0"/>
              <a:t>(</a:t>
            </a:r>
            <a:r>
              <a:rPr lang="ru-RU" sz="1600" b="0" dirty="0"/>
              <a:t>чем старше ребенок, тем мельче должны быть </a:t>
            </a:r>
            <a:r>
              <a:rPr lang="ru-RU" sz="1600" b="0" dirty="0" smtClean="0"/>
              <a:t>детали конструктора);</a:t>
            </a:r>
            <a:r>
              <a:rPr lang="ru-RU" sz="2000" dirty="0"/>
              <a:t/>
            </a:r>
            <a:br>
              <a:rPr lang="ru-RU" sz="2000" dirty="0"/>
            </a:br>
            <a:r>
              <a:rPr lang="ru-RU" sz="2000" dirty="0"/>
              <a:t>мозаики;</a:t>
            </a:r>
            <a:br>
              <a:rPr lang="ru-RU" sz="2000" dirty="0"/>
            </a:br>
            <a:r>
              <a:rPr lang="ru-RU" sz="2000" dirty="0"/>
              <a:t/>
            </a:r>
            <a:br>
              <a:rPr lang="ru-RU" sz="2000" dirty="0"/>
            </a:br>
            <a:r>
              <a:rPr lang="ru-RU" sz="2000" dirty="0"/>
              <a:t>вырезание из бумаги и картона;</a:t>
            </a:r>
            <a:br>
              <a:rPr lang="ru-RU" sz="2000" dirty="0"/>
            </a:br>
            <a:r>
              <a:rPr lang="ru-RU" sz="2000" dirty="0"/>
              <a:t/>
            </a:r>
            <a:br>
              <a:rPr lang="ru-RU" sz="2000" dirty="0"/>
            </a:br>
            <a:r>
              <a:rPr lang="ru-RU" sz="2000" dirty="0"/>
              <a:t>вырисовывание различных узоров.</a:t>
            </a:r>
          </a:p>
        </p:txBody>
      </p:sp>
      <p:sp>
        <p:nvSpPr>
          <p:cNvPr id="3" name="Subtitle 2"/>
          <p:cNvSpPr>
            <a:spLocks noGrp="1"/>
          </p:cNvSpPr>
          <p:nvPr>
            <p:ph type="subTitle" idx="1"/>
          </p:nvPr>
        </p:nvSpPr>
        <p:spPr>
          <a:xfrm>
            <a:off x="914400" y="381000"/>
            <a:ext cx="7772400" cy="1066800"/>
          </a:xfrm>
        </p:spPr>
        <p:txBody>
          <a:bodyPr/>
          <a:lstStyle/>
          <a:p>
            <a:pPr algn="ctr"/>
            <a:r>
              <a:rPr lang="ru-RU" b="1" cap="all" dirty="0"/>
              <a:t>Тонкую </a:t>
            </a:r>
            <a:r>
              <a:rPr lang="en-US" b="1" cap="all" dirty="0" smtClean="0"/>
              <a:t> </a:t>
            </a:r>
            <a:r>
              <a:rPr lang="ru-RU" b="1" cap="all" dirty="0" smtClean="0"/>
              <a:t>моторику </a:t>
            </a:r>
            <a:r>
              <a:rPr lang="en-US" b="1" cap="all" dirty="0" smtClean="0"/>
              <a:t> </a:t>
            </a:r>
            <a:r>
              <a:rPr lang="ru-RU" b="1" cap="all" dirty="0" smtClean="0"/>
              <a:t>рук</a:t>
            </a:r>
            <a:r>
              <a:rPr lang="en-US" b="1" cap="all" dirty="0" smtClean="0"/>
              <a:t> </a:t>
            </a:r>
            <a:r>
              <a:rPr lang="ru-RU" b="1" cap="all" dirty="0" smtClean="0"/>
              <a:t> </a:t>
            </a:r>
            <a:r>
              <a:rPr lang="ru-RU" b="1" cap="all" dirty="0"/>
              <a:t>развивают </a:t>
            </a:r>
            <a:r>
              <a:rPr lang="en-US" b="1" cap="all" dirty="0" smtClean="0"/>
              <a:t> </a:t>
            </a:r>
            <a:r>
              <a:rPr lang="ru-RU" b="1" cap="all" dirty="0" smtClean="0"/>
              <a:t>следующие </a:t>
            </a:r>
            <a:r>
              <a:rPr lang="en-US" b="1" cap="all" dirty="0" smtClean="0"/>
              <a:t> </a:t>
            </a:r>
            <a:r>
              <a:rPr lang="ru-RU" b="1" cap="all" dirty="0" smtClean="0"/>
              <a:t>виды </a:t>
            </a:r>
            <a:r>
              <a:rPr lang="ru-RU" b="1" cap="all" dirty="0"/>
              <a:t>деятельности:</a:t>
            </a:r>
          </a:p>
        </p:txBody>
      </p:sp>
    </p:spTree>
    <p:extLst>
      <p:ext uri="{BB962C8B-B14F-4D97-AF65-F5344CB8AC3E}">
        <p14:creationId xmlns:p14="http://schemas.microsoft.com/office/powerpoint/2010/main" val="3687689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a:t>Графические диктанты (рисование по клеточкам)</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057400"/>
            <a:ext cx="3429000" cy="47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257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3621629"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297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761999"/>
          </a:xfrm>
        </p:spPr>
        <p:txBody>
          <a:bodyPr>
            <a:normAutofit fontScale="90000"/>
          </a:bodyPr>
          <a:lstStyle/>
          <a:p>
            <a:pPr algn="ctr"/>
            <a:r>
              <a:rPr lang="ru-RU" dirty="0"/>
              <a:t>Состояние физического здоровья</a:t>
            </a:r>
            <a:endParaRPr lang="ru-RU" b="0" i="0" dirty="0">
              <a:effectLst/>
            </a:endParaRPr>
          </a:p>
        </p:txBody>
      </p:sp>
      <p:sp>
        <p:nvSpPr>
          <p:cNvPr id="3" name="Subtitle 2"/>
          <p:cNvSpPr>
            <a:spLocks noGrp="1"/>
          </p:cNvSpPr>
          <p:nvPr>
            <p:ph type="subTitle" idx="1"/>
          </p:nvPr>
        </p:nvSpPr>
        <p:spPr>
          <a:xfrm>
            <a:off x="762000" y="1676400"/>
            <a:ext cx="7924800" cy="3962400"/>
          </a:xfrm>
        </p:spPr>
        <p:txBody>
          <a:bodyPr>
            <a:normAutofit lnSpcReduction="10000"/>
          </a:bodyPr>
          <a:lstStyle/>
          <a:p>
            <a:pPr algn="l"/>
            <a:r>
              <a:rPr lang="ru-RU" sz="2400" i="1" dirty="0">
                <a:solidFill>
                  <a:srgbClr val="FFFFFF"/>
                </a:solidFill>
                <a:latin typeface="Georgia, Arial, Helvetica, sans-serif"/>
              </a:rPr>
              <a:t>Рекомендации:</a:t>
            </a:r>
            <a:endParaRPr lang="ru-RU" sz="2400" i="1" dirty="0">
              <a:solidFill>
                <a:srgbClr val="FFFFFF"/>
              </a:solidFill>
            </a:endParaRPr>
          </a:p>
          <a:p>
            <a:pPr marL="685800" indent="-685800" algn="l">
              <a:buFont typeface="Wingdings" pitchFamily="2" charset="2"/>
              <a:buChar char="Ø"/>
            </a:pPr>
            <a:r>
              <a:rPr lang="ru-RU" sz="2400" dirty="0">
                <a:solidFill>
                  <a:srgbClr val="FFFFFF"/>
                </a:solidFill>
                <a:latin typeface="Georgia, Arial, Helvetica, sans-serif"/>
              </a:rPr>
              <a:t>посещение спортивных и </a:t>
            </a:r>
            <a:r>
              <a:rPr lang="ru-RU" sz="2400" dirty="0" smtClean="0">
                <a:solidFill>
                  <a:srgbClr val="FFFFFF"/>
                </a:solidFill>
                <a:latin typeface="Georgia, Arial, Helvetica, sans-serif"/>
              </a:rPr>
              <a:t>танцевальных </a:t>
            </a:r>
            <a:r>
              <a:rPr lang="ru-RU" sz="2400" dirty="0">
                <a:solidFill>
                  <a:srgbClr val="FFFFFF"/>
                </a:solidFill>
                <a:latin typeface="Georgia, Arial, Helvetica, sans-serif"/>
              </a:rPr>
              <a:t>секций</a:t>
            </a:r>
            <a:r>
              <a:rPr lang="ru-RU" sz="2400" dirty="0" smtClean="0">
                <a:solidFill>
                  <a:srgbClr val="FFFFFF"/>
                </a:solidFill>
                <a:latin typeface="Georgia, Arial, Helvetica, sans-serif"/>
              </a:rPr>
              <a:t>;</a:t>
            </a:r>
            <a:endParaRPr lang="en-US" sz="2400" dirty="0" smtClean="0">
              <a:solidFill>
                <a:srgbClr val="FFFFFF"/>
              </a:solidFill>
              <a:latin typeface="Georgia, Arial, Helvetica, sans-serif"/>
            </a:endParaRPr>
          </a:p>
          <a:p>
            <a:pPr marL="685800" indent="-685800" algn="l">
              <a:buFont typeface="Wingdings" pitchFamily="2" charset="2"/>
              <a:buChar char="Ø"/>
            </a:pPr>
            <a:endParaRPr lang="ru-RU" sz="2400" dirty="0">
              <a:solidFill>
                <a:srgbClr val="FFFFFF"/>
              </a:solidFill>
            </a:endParaRPr>
          </a:p>
          <a:p>
            <a:pPr marL="685800" indent="-685800" algn="l">
              <a:buFont typeface="Wingdings" pitchFamily="2" charset="2"/>
              <a:buChar char="Ø"/>
            </a:pPr>
            <a:r>
              <a:rPr lang="ru-RU" sz="2400" dirty="0">
                <a:solidFill>
                  <a:srgbClr val="FFFFFF"/>
                </a:solidFill>
                <a:latin typeface="Georgia, Arial, Helvetica, sans-serif"/>
              </a:rPr>
              <a:t>достаточное ежедневное </a:t>
            </a:r>
            <a:r>
              <a:rPr lang="ru-RU" sz="2400" dirty="0" smtClean="0">
                <a:solidFill>
                  <a:srgbClr val="FFFFFF"/>
                </a:solidFill>
                <a:latin typeface="Georgia, Arial, Helvetica, sans-serif"/>
              </a:rPr>
              <a:t>пребывание </a:t>
            </a:r>
            <a:r>
              <a:rPr lang="ru-RU" sz="2400" dirty="0">
                <a:solidFill>
                  <a:srgbClr val="FFFFFF"/>
                </a:solidFill>
                <a:latin typeface="Georgia, Arial, Helvetica, sans-serif"/>
              </a:rPr>
              <a:t>на свежем воздухе </a:t>
            </a:r>
            <a:r>
              <a:rPr lang="ru-RU" sz="2400" dirty="0" smtClean="0">
                <a:solidFill>
                  <a:srgbClr val="FFFFFF"/>
                </a:solidFill>
                <a:latin typeface="Georgia, Arial, Helvetica, sans-serif"/>
              </a:rPr>
              <a:t>(</a:t>
            </a:r>
            <a:r>
              <a:rPr lang="ru-RU" sz="2400" dirty="0">
                <a:solidFill>
                  <a:srgbClr val="FFFFFF"/>
                </a:solidFill>
                <a:latin typeface="Georgia, Arial, Helvetica, sans-serif"/>
              </a:rPr>
              <a:t>не менее 2 часов</a:t>
            </a:r>
            <a:r>
              <a:rPr lang="ru-RU" sz="2400" dirty="0" smtClean="0">
                <a:solidFill>
                  <a:srgbClr val="FFFFFF"/>
                </a:solidFill>
                <a:latin typeface="Georgia, Arial, Helvetica, sans-serif"/>
              </a:rPr>
              <a:t>);</a:t>
            </a:r>
          </a:p>
          <a:p>
            <a:pPr marL="685800" indent="-685800" algn="l">
              <a:buFont typeface="Wingdings" pitchFamily="2" charset="2"/>
              <a:buChar char="Ø"/>
            </a:pPr>
            <a:endParaRPr lang="ru-RU" sz="2400" dirty="0" smtClean="0">
              <a:solidFill>
                <a:srgbClr val="FFFFFF"/>
              </a:solidFill>
              <a:latin typeface="Georgia, Arial, Helvetica, sans-serif"/>
            </a:endParaRPr>
          </a:p>
          <a:p>
            <a:pPr marL="685800" indent="-685800">
              <a:buFont typeface="Wingdings" pitchFamily="2" charset="2"/>
              <a:buChar char="Ø"/>
            </a:pPr>
            <a:r>
              <a:rPr lang="ru-RU" sz="2400" dirty="0">
                <a:solidFill>
                  <a:srgbClr val="FFFFFF"/>
                </a:solidFill>
                <a:latin typeface="Georgia, Arial, Helvetica, sans-serif"/>
              </a:rPr>
              <a:t>правильное питание, </a:t>
            </a:r>
            <a:r>
              <a:rPr lang="ru-RU" sz="2400" dirty="0" smtClean="0">
                <a:solidFill>
                  <a:srgbClr val="FFFFFF"/>
                </a:solidFill>
                <a:latin typeface="Georgia, Arial, Helvetica, sans-serif"/>
              </a:rPr>
              <a:t>витаминизация.</a:t>
            </a:r>
            <a:endParaRPr lang="ru-RU" sz="2400" dirty="0">
              <a:solidFill>
                <a:srgbClr val="FFFFFF"/>
              </a:solidFill>
              <a:latin typeface="Georgia, Arial, Helvetica, sans-serif"/>
            </a:endParaRPr>
          </a:p>
          <a:p>
            <a:pPr marL="685800" indent="-685800" algn="l">
              <a:buFont typeface="Wingdings" pitchFamily="2" charset="2"/>
              <a:buChar char="Ø"/>
            </a:pPr>
            <a:endParaRPr lang="en-US" sz="2400" dirty="0" smtClean="0">
              <a:solidFill>
                <a:srgbClr val="FFFFFF"/>
              </a:solidFill>
              <a:latin typeface="Georgia, Arial, Helvetica, sans-serif"/>
            </a:endParaRPr>
          </a:p>
          <a:p>
            <a:pPr marL="685800" indent="-685800" algn="l">
              <a:buFont typeface="Wingdings" pitchFamily="2" charset="2"/>
              <a:buChar char="Ø"/>
            </a:pPr>
            <a:r>
              <a:rPr lang="ru-RU" sz="2400" dirty="0" smtClean="0">
                <a:solidFill>
                  <a:srgbClr val="FFFFFF"/>
                </a:solidFill>
                <a:latin typeface="Georgia, Arial, Helvetica, sans-serif"/>
              </a:rPr>
              <a:t>подвижные </a:t>
            </a:r>
            <a:r>
              <a:rPr lang="ru-RU" sz="2400" dirty="0">
                <a:solidFill>
                  <a:srgbClr val="FFFFFF"/>
                </a:solidFill>
                <a:latin typeface="Georgia, Arial, Helvetica, sans-serif"/>
              </a:rPr>
              <a:t>игры</a:t>
            </a:r>
            <a:r>
              <a:rPr lang="ru-RU" sz="2400" dirty="0" smtClean="0">
                <a:solidFill>
                  <a:srgbClr val="FFFFFF"/>
                </a:solidFill>
                <a:latin typeface="Georgia, Arial, Helvetica, sans-serif"/>
              </a:rPr>
              <a:t>;</a:t>
            </a:r>
            <a:endParaRPr lang="en-US" sz="2400" dirty="0" smtClean="0">
              <a:solidFill>
                <a:srgbClr val="FFFFFF"/>
              </a:solidFill>
              <a:latin typeface="Georgia, Arial, Helvetica, sans-serif"/>
            </a:endParaRPr>
          </a:p>
          <a:p>
            <a:pPr marL="685800" indent="-685800" algn="l">
              <a:buFont typeface="Wingdings" pitchFamily="2" charset="2"/>
              <a:buChar char="Ø"/>
            </a:pPr>
            <a:endParaRPr lang="ru-RU" sz="2400" dirty="0">
              <a:solidFill>
                <a:srgbClr val="FFFFFF"/>
              </a:solidFill>
            </a:endParaRPr>
          </a:p>
          <a:p>
            <a:pPr marL="685800" indent="-685800" algn="l">
              <a:buFont typeface="Wingdings" pitchFamily="2" charset="2"/>
              <a:buChar char="Ø"/>
            </a:pPr>
            <a:r>
              <a:rPr lang="ru-RU" sz="2400" dirty="0">
                <a:solidFill>
                  <a:srgbClr val="FFFFFF"/>
                </a:solidFill>
                <a:latin typeface="Georgia, Arial, Helvetica, sans-serif"/>
              </a:rPr>
              <a:t>закаливание.</a:t>
            </a:r>
            <a:endParaRPr lang="ru-RU" sz="2400" dirty="0">
              <a:solidFill>
                <a:srgbClr val="FFFFFF"/>
              </a:solidFill>
            </a:endParaRPr>
          </a:p>
          <a:p>
            <a:endParaRPr lang="ru-RU" dirty="0"/>
          </a:p>
        </p:txBody>
      </p:sp>
    </p:spTree>
    <p:extLst>
      <p:ext uri="{BB962C8B-B14F-4D97-AF65-F5344CB8AC3E}">
        <p14:creationId xmlns:p14="http://schemas.microsoft.com/office/powerpoint/2010/main" val="934289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7772400" cy="4718304"/>
          </a:xfrm>
        </p:spPr>
        <p:txBody>
          <a:bodyPr>
            <a:normAutofit fontScale="90000"/>
          </a:bodyPr>
          <a:lstStyle/>
          <a:p>
            <a:r>
              <a:rPr lang="ru-RU" sz="2400" b="0" i="1" cap="none" dirty="0" smtClean="0">
                <a:solidFill>
                  <a:srgbClr val="FFFFFF"/>
                </a:solidFill>
                <a:effectLst/>
                <a:latin typeface="Georgia, Arial, Helvetica, sans-serif"/>
              </a:rPr>
              <a:t>Рекомендации:</a:t>
            </a:r>
            <a:br>
              <a:rPr lang="ru-RU" sz="2400" b="0" i="1" cap="none" dirty="0" smtClean="0">
                <a:solidFill>
                  <a:srgbClr val="FFFFFF"/>
                </a:solidFill>
                <a:effectLst/>
                <a:latin typeface="Georgia, Arial, Helvetica, sans-serif"/>
              </a:rPr>
            </a:br>
            <a:r>
              <a:rPr lang="ru-RU" sz="2400" b="0" i="1" cap="none" dirty="0" smtClean="0">
                <a:solidFill>
                  <a:srgbClr val="FFFFFF"/>
                </a:solidFill>
                <a:effectLst/>
                <a:latin typeface="Georgia, Arial, Helvetica, sans-serif"/>
              </a:rPr>
              <a:t/>
            </a:r>
            <a:br>
              <a:rPr lang="ru-RU" sz="2400" b="0" i="1" cap="none" dirty="0" smtClean="0">
                <a:solidFill>
                  <a:srgbClr val="FFFFFF"/>
                </a:solidFill>
                <a:effectLst/>
                <a:latin typeface="Georgia, Arial, Helvetica, sans-serif"/>
              </a:rPr>
            </a:br>
            <a:r>
              <a:rPr lang="ru-RU" sz="2400" b="0" cap="none" dirty="0" smtClean="0">
                <a:solidFill>
                  <a:srgbClr val="FFFFFF"/>
                </a:solidFill>
                <a:effectLst/>
                <a:latin typeface="Georgia, Arial, Helvetica, sans-serif"/>
              </a:rPr>
              <a:t>укрепление нервной системы;</a:t>
            </a:r>
            <a:br>
              <a:rPr lang="ru-RU" sz="2400" b="0" cap="none" dirty="0" smtClean="0">
                <a:solidFill>
                  <a:srgbClr val="FFFFFF"/>
                </a:solidFill>
                <a:effectLst/>
                <a:latin typeface="Georgia, Arial, Helvetica, sans-serif"/>
              </a:rPr>
            </a:br>
            <a:r>
              <a:rPr lang="ru-RU" sz="2400" b="0" dirty="0" smtClean="0">
                <a:solidFill>
                  <a:srgbClr val="FFFFFF"/>
                </a:solidFill>
                <a:effectLst/>
                <a:latin typeface="Georgia, Arial, Helvetica, sans-serif"/>
              </a:rPr>
              <a:t/>
            </a:r>
            <a:br>
              <a:rPr lang="ru-RU" sz="2400" b="0" dirty="0" smtClean="0">
                <a:solidFill>
                  <a:srgbClr val="FFFFFF"/>
                </a:solidFill>
                <a:effectLst/>
                <a:latin typeface="Georgia, Arial, Helvetica, sans-serif"/>
              </a:rPr>
            </a:br>
            <a:r>
              <a:rPr lang="ru-RU" sz="2400" b="0" cap="none" dirty="0">
                <a:solidFill>
                  <a:srgbClr val="FFFFFF"/>
                </a:solidFill>
                <a:effectLst/>
                <a:latin typeface="Georgia, Arial, Helvetica, sans-serif"/>
              </a:rPr>
              <a:t>п</a:t>
            </a:r>
            <a:r>
              <a:rPr lang="ru-RU" sz="2400" b="0" cap="none" dirty="0" smtClean="0">
                <a:solidFill>
                  <a:srgbClr val="FFFFFF"/>
                </a:solidFill>
                <a:effectLst/>
                <a:latin typeface="Georgia, Arial, Helvetica, sans-serif"/>
              </a:rPr>
              <a:t>оддержание спокойной </a:t>
            </a:r>
            <a:r>
              <a:rPr lang="ru-RU" sz="2400" b="0" cap="none" dirty="0">
                <a:solidFill>
                  <a:srgbClr val="FFFFFF"/>
                </a:solidFill>
                <a:effectLst/>
                <a:latin typeface="Georgia, Arial, Helvetica, sans-serif"/>
              </a:rPr>
              <a:t>и доброжелательной обстановки в </a:t>
            </a:r>
            <a:r>
              <a:rPr lang="ru-RU" sz="2400" b="0" cap="none" dirty="0" smtClean="0">
                <a:solidFill>
                  <a:srgbClr val="FFFFFF"/>
                </a:solidFill>
                <a:effectLst/>
                <a:latin typeface="Georgia, Arial, Helvetica, sans-serif"/>
              </a:rPr>
              <a:t>семье;</a:t>
            </a:r>
            <a:br>
              <a:rPr lang="ru-RU" sz="2400" b="0" cap="none" dirty="0" smtClean="0">
                <a:solidFill>
                  <a:srgbClr val="FFFFFF"/>
                </a:solidFill>
                <a:effectLst/>
                <a:latin typeface="Georgia, Arial, Helvetica, sans-serif"/>
              </a:rPr>
            </a:br>
            <a:r>
              <a:rPr lang="ru-RU" sz="2400" b="0" cap="none" dirty="0">
                <a:solidFill>
                  <a:srgbClr val="FFFFFF"/>
                </a:solidFill>
                <a:effectLst/>
                <a:latin typeface="Georgia, Arial, Helvetica, sans-serif"/>
              </a:rPr>
              <a:t/>
            </a:r>
            <a:br>
              <a:rPr lang="ru-RU" sz="2400" b="0" cap="none" dirty="0">
                <a:solidFill>
                  <a:srgbClr val="FFFFFF"/>
                </a:solidFill>
                <a:effectLst/>
                <a:latin typeface="Georgia, Arial, Helvetica, sans-serif"/>
              </a:rPr>
            </a:br>
            <a:r>
              <a:rPr lang="ru-RU" sz="2400" b="0" cap="none" dirty="0" smtClean="0">
                <a:solidFill>
                  <a:srgbClr val="FFFFFF"/>
                </a:solidFill>
                <a:effectLst/>
                <a:latin typeface="Georgia, Arial, Helvetica, sans-serif"/>
              </a:rPr>
              <a:t>создания </a:t>
            </a:r>
            <a:r>
              <a:rPr lang="ru-RU" sz="2400" b="0" cap="none" dirty="0">
                <a:solidFill>
                  <a:srgbClr val="FFFFFF"/>
                </a:solidFill>
                <a:effectLst/>
                <a:latin typeface="Georgia, Arial, Helvetica, sans-serif"/>
              </a:rPr>
              <a:t>условий для полноценного развития </a:t>
            </a:r>
            <a:r>
              <a:rPr lang="ru-RU" sz="2400" b="0" cap="none" dirty="0" smtClean="0">
                <a:solidFill>
                  <a:srgbClr val="FFFFFF"/>
                </a:solidFill>
                <a:effectLst/>
                <a:latin typeface="Georgia, Arial, Helvetica, sans-serif"/>
              </a:rPr>
              <a:t>ребенка;</a:t>
            </a:r>
            <a:br>
              <a:rPr lang="ru-RU" sz="2400" b="0" cap="none" dirty="0" smtClean="0">
                <a:solidFill>
                  <a:srgbClr val="FFFFFF"/>
                </a:solidFill>
                <a:effectLst/>
                <a:latin typeface="Georgia, Arial, Helvetica, sans-serif"/>
              </a:rPr>
            </a:br>
            <a:r>
              <a:rPr lang="ru-RU" sz="2400" b="0" cap="none" dirty="0">
                <a:solidFill>
                  <a:srgbClr val="FFFFFF"/>
                </a:solidFill>
                <a:effectLst/>
                <a:latin typeface="Georgia, Arial, Helvetica, sans-serif"/>
              </a:rPr>
              <a:t/>
            </a:r>
            <a:br>
              <a:rPr lang="ru-RU" sz="2400" b="0" cap="none" dirty="0">
                <a:solidFill>
                  <a:srgbClr val="FFFFFF"/>
                </a:solidFill>
                <a:effectLst/>
                <a:latin typeface="Georgia, Arial, Helvetica, sans-serif"/>
              </a:rPr>
            </a:br>
            <a:r>
              <a:rPr lang="ru-RU" sz="2400" b="0" cap="none" dirty="0">
                <a:solidFill>
                  <a:srgbClr val="FFFFFF"/>
                </a:solidFill>
                <a:effectLst/>
                <a:latin typeface="Georgia, Arial, Helvetica, sans-serif"/>
              </a:rPr>
              <a:t>Огромное значение имеет психологически комфортный микроклимат в школе, в классе.</a:t>
            </a:r>
            <a:r>
              <a:rPr lang="ru-RU" sz="2400" b="0" dirty="0">
                <a:effectLst/>
                <a:latin typeface="Georgia, Arial, Helvetica, sans-serif"/>
              </a:rPr>
              <a:t/>
            </a:r>
            <a:br>
              <a:rPr lang="ru-RU" sz="2400" b="0" dirty="0">
                <a:effectLst/>
                <a:latin typeface="Georgia, Arial, Helvetica, sans-serif"/>
              </a:rPr>
            </a:br>
            <a:r>
              <a:rPr lang="ru-RU" sz="2400" b="0" dirty="0">
                <a:effectLst/>
              </a:rPr>
              <a:t/>
            </a:r>
            <a:br>
              <a:rPr lang="ru-RU" sz="2400" b="0" dirty="0">
                <a:effectLst/>
              </a:rPr>
            </a:br>
            <a:r>
              <a:rPr lang="ru-RU" sz="2400" b="0" dirty="0">
                <a:effectLst/>
              </a:rPr>
              <a:t/>
            </a:r>
            <a:br>
              <a:rPr lang="ru-RU" sz="2400" b="0" dirty="0">
                <a:effectLst/>
              </a:rPr>
            </a:br>
            <a:endParaRPr lang="ru-RU" sz="2400" b="0" dirty="0">
              <a:latin typeface="Georgia, Arial, Helvetica, sans-serif"/>
            </a:endParaRPr>
          </a:p>
        </p:txBody>
      </p:sp>
      <p:sp>
        <p:nvSpPr>
          <p:cNvPr id="3" name="Subtitle 2"/>
          <p:cNvSpPr>
            <a:spLocks noGrp="1"/>
          </p:cNvSpPr>
          <p:nvPr>
            <p:ph type="subTitle" idx="1"/>
          </p:nvPr>
        </p:nvSpPr>
        <p:spPr>
          <a:xfrm>
            <a:off x="914400" y="381000"/>
            <a:ext cx="7772400" cy="838200"/>
          </a:xfrm>
        </p:spPr>
        <p:txBody>
          <a:bodyPr>
            <a:normAutofit/>
          </a:bodyPr>
          <a:lstStyle/>
          <a:p>
            <a:pPr algn="ctr"/>
            <a:r>
              <a:rPr lang="ru-RU" sz="3600" b="1" dirty="0" smtClean="0">
                <a:solidFill>
                  <a:schemeClr val="accent4">
                    <a:lumMod val="20000"/>
                    <a:lumOff val="80000"/>
                  </a:schemeClr>
                </a:solidFill>
                <a:latin typeface="+mj-lt"/>
              </a:rPr>
              <a:t>ПСИХОЛОГИЧЕСКОЕ ЗДОРОВЬЕ </a:t>
            </a:r>
            <a:endParaRPr lang="ru-RU" sz="3600" b="1" dirty="0">
              <a:solidFill>
                <a:schemeClr val="accent4">
                  <a:lumMod val="20000"/>
                  <a:lumOff val="80000"/>
                </a:schemeClr>
              </a:solidFill>
              <a:latin typeface="+mj-lt"/>
            </a:endParaRPr>
          </a:p>
        </p:txBody>
      </p:sp>
    </p:spTree>
    <p:extLst>
      <p:ext uri="{BB962C8B-B14F-4D97-AF65-F5344CB8AC3E}">
        <p14:creationId xmlns:p14="http://schemas.microsoft.com/office/powerpoint/2010/main" val="4257460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0"/>
            <a:ext cx="7772400" cy="4794504"/>
          </a:xfrm>
        </p:spPr>
        <p:txBody>
          <a:bodyPr/>
          <a:lstStyle/>
          <a:p>
            <a:pPr>
              <a:lnSpc>
                <a:spcPct val="150000"/>
              </a:lnSpc>
            </a:pPr>
            <a:r>
              <a:rPr lang="ru-RU" sz="2000" dirty="0" smtClean="0">
                <a:solidFill>
                  <a:srgbClr val="FF0000"/>
                </a:solidFill>
              </a:rPr>
              <a:t> </a:t>
            </a:r>
            <a:r>
              <a:rPr lang="ru-RU" sz="2000" i="1" dirty="0" smtClean="0">
                <a:solidFill>
                  <a:srgbClr val="FF0000"/>
                </a:solidFill>
              </a:rPr>
              <a:t>5-классник Младший подростковый возраст.</a:t>
            </a:r>
            <a:br>
              <a:rPr lang="ru-RU" sz="2000" i="1" dirty="0" smtClean="0">
                <a:solidFill>
                  <a:srgbClr val="FF0000"/>
                </a:solidFill>
              </a:rPr>
            </a:br>
            <a:r>
              <a:rPr lang="ru-RU" sz="2000" i="1" dirty="0" smtClean="0"/>
              <a:t/>
            </a:r>
            <a:br>
              <a:rPr lang="ru-RU" sz="2000" i="1" dirty="0" smtClean="0"/>
            </a:br>
            <a:r>
              <a:rPr lang="ru-RU" sz="2000" dirty="0" smtClean="0"/>
              <a:t>Начальный этап полового созревания </a:t>
            </a:r>
            <a:br>
              <a:rPr lang="ru-RU" sz="2000" dirty="0" smtClean="0"/>
            </a:br>
            <a:r>
              <a:rPr lang="ru-RU" sz="1600" dirty="0" smtClean="0"/>
              <a:t>(успрямство,внутренние переживания,замкнутость, ранимость, обидчивость).</a:t>
            </a:r>
            <a:r>
              <a:rPr lang="ru-RU" sz="2000" dirty="0" smtClean="0"/>
              <a:t/>
            </a:r>
            <a:br>
              <a:rPr lang="ru-RU" sz="2000" dirty="0" smtClean="0"/>
            </a:br>
            <a:r>
              <a:rPr lang="ru-RU" sz="2000" dirty="0" smtClean="0"/>
              <a:t>Главное новообразование – постепенное обретение чувства взрослости.</a:t>
            </a:r>
            <a:br>
              <a:rPr lang="ru-RU" sz="2000" dirty="0" smtClean="0"/>
            </a:br>
            <a:r>
              <a:rPr lang="ru-RU" sz="2000" dirty="0" smtClean="0"/>
              <a:t>Стремление </a:t>
            </a:r>
            <a:r>
              <a:rPr lang="ru-RU" sz="2000" dirty="0"/>
              <a:t>орбести себя как личность</a:t>
            </a:r>
            <a:r>
              <a:rPr lang="ru-RU" sz="2000" dirty="0" smtClean="0"/>
              <a:t>.</a:t>
            </a:r>
            <a:br>
              <a:rPr lang="ru-RU" sz="2000" dirty="0" smtClean="0"/>
            </a:br>
            <a:r>
              <a:rPr lang="ru-RU" sz="2000" dirty="0" smtClean="0"/>
              <a:t>Усиление независимости от взрослых. Негативизм. Конфликты со взрослыми.</a:t>
            </a:r>
            <a:br>
              <a:rPr lang="ru-RU" sz="2000" dirty="0" smtClean="0"/>
            </a:br>
            <a:endParaRPr lang="ru-RU" sz="2000" dirty="0"/>
          </a:p>
        </p:txBody>
      </p:sp>
      <p:sp>
        <p:nvSpPr>
          <p:cNvPr id="3" name="Subtitle 2"/>
          <p:cNvSpPr>
            <a:spLocks noGrp="1"/>
          </p:cNvSpPr>
          <p:nvPr>
            <p:ph type="subTitle" idx="1"/>
          </p:nvPr>
        </p:nvSpPr>
        <p:spPr>
          <a:xfrm>
            <a:off x="914400" y="381000"/>
            <a:ext cx="7772400" cy="1066800"/>
          </a:xfrm>
        </p:spPr>
        <p:txBody>
          <a:bodyPr>
            <a:noAutofit/>
          </a:bodyPr>
          <a:lstStyle/>
          <a:p>
            <a:endParaRPr lang="ru-RU" sz="3200" b="1" cap="all" dirty="0" smtClean="0"/>
          </a:p>
          <a:p>
            <a:endParaRPr lang="ru-RU" sz="3200" b="1" cap="all" dirty="0"/>
          </a:p>
          <a:p>
            <a:endParaRPr lang="ru-RU" sz="3200" b="1" cap="all" dirty="0" smtClean="0"/>
          </a:p>
          <a:p>
            <a:endParaRPr lang="ru-RU" sz="3200" b="1" cap="all" dirty="0"/>
          </a:p>
          <a:p>
            <a:endParaRPr lang="ru-RU" sz="3200" b="1" cap="all" dirty="0" smtClean="0"/>
          </a:p>
          <a:p>
            <a:endParaRPr lang="ru-RU" sz="3200" b="1" cap="all" dirty="0"/>
          </a:p>
          <a:p>
            <a:endParaRPr lang="ru-RU" sz="3200" b="1" cap="all" dirty="0" smtClean="0"/>
          </a:p>
          <a:p>
            <a:endParaRPr lang="ru-RU" sz="3200" b="1" cap="all" dirty="0"/>
          </a:p>
          <a:p>
            <a:endParaRPr lang="ru-RU" sz="3200" b="1" cap="all" dirty="0" smtClean="0"/>
          </a:p>
          <a:p>
            <a:pPr algn="ctr"/>
            <a:endParaRPr lang="ru-RU" sz="3200" b="1" cap="all" dirty="0"/>
          </a:p>
          <a:p>
            <a:pPr algn="ctr"/>
            <a:r>
              <a:rPr lang="ru-RU" sz="3200" b="1" cap="all" dirty="0" smtClean="0"/>
              <a:t>Возрастные особенности пятиклассника</a:t>
            </a:r>
            <a:endParaRPr lang="ru-RU" sz="3200" b="1" cap="all" dirty="0"/>
          </a:p>
        </p:txBody>
      </p:sp>
    </p:spTree>
    <p:extLst>
      <p:ext uri="{BB962C8B-B14F-4D97-AF65-F5344CB8AC3E}">
        <p14:creationId xmlns:p14="http://schemas.microsoft.com/office/powerpoint/2010/main" val="52284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45936"/>
          </a:xfrm>
        </p:spPr>
        <p:txBody>
          <a:bodyPr/>
          <a:lstStyle/>
          <a:p>
            <a:r>
              <a:rPr lang="ru-RU" sz="2400" dirty="0" smtClean="0"/>
              <a:t>Замена ведущей учебной</a:t>
            </a:r>
            <a:r>
              <a:rPr lang="en-US" sz="2400" dirty="0" smtClean="0"/>
              <a:t> </a:t>
            </a:r>
            <a:r>
              <a:rPr lang="ru-RU" sz="2400" dirty="0" smtClean="0"/>
              <a:t>деятельности </a:t>
            </a:r>
            <a:r>
              <a:rPr lang="en-US" sz="2400" dirty="0"/>
              <a:t/>
            </a:r>
            <a:br>
              <a:rPr lang="en-US" sz="2400" dirty="0"/>
            </a:br>
            <a:r>
              <a:rPr lang="ru-RU" sz="2400" dirty="0" smtClean="0"/>
              <a:t>на ведущую деятельность общения.</a:t>
            </a: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t>
            </a:r>
            <a:br>
              <a:rPr lang="ru-RU" sz="2000" dirty="0" smtClean="0"/>
            </a:br>
            <a:r>
              <a:rPr lang="ru-RU" sz="2000" dirty="0"/>
              <a:t> </a:t>
            </a:r>
            <a:r>
              <a:rPr lang="ru-RU" sz="2000" dirty="0" smtClean="0"/>
              <a:t>                   </a:t>
            </a:r>
            <a:r>
              <a:rPr lang="ru-RU" sz="2400" dirty="0"/>
              <a:t> </a:t>
            </a:r>
            <a:r>
              <a:rPr lang="ru-RU" sz="2400" dirty="0" smtClean="0">
                <a:solidFill>
                  <a:srgbClr val="FFFF00"/>
                </a:solidFill>
              </a:rPr>
              <a:t>Идеал (не всегда положительный)</a:t>
            </a:r>
            <a:endParaRPr lang="ru-RU" sz="2400"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90005"/>
            <a:ext cx="268033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845" y="1588932"/>
            <a:ext cx="391134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099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3000"/>
            <a:ext cx="7772400" cy="5715000"/>
          </a:xfrm>
        </p:spPr>
        <p:txBody>
          <a:bodyPr/>
          <a:lstStyle/>
          <a:p>
            <a:pPr>
              <a:lnSpc>
                <a:spcPct val="150000"/>
              </a:lnSpc>
            </a:pPr>
            <a:r>
              <a:rPr lang="ru-RU" sz="2000" dirty="0">
                <a:effectLst/>
              </a:rPr>
              <a:t>Невнимателен и </a:t>
            </a:r>
            <a:r>
              <a:rPr lang="ru-RU" sz="2000" dirty="0" smtClean="0">
                <a:effectLst/>
              </a:rPr>
              <a:t>рассеян. </a:t>
            </a:r>
            <a:br>
              <a:rPr lang="ru-RU" sz="2000" dirty="0" smtClean="0">
                <a:effectLst/>
              </a:rPr>
            </a:br>
            <a:r>
              <a:rPr lang="ru-RU" sz="2000" dirty="0" smtClean="0">
                <a:effectLst/>
              </a:rPr>
              <a:t>В письменных </a:t>
            </a:r>
            <a:r>
              <a:rPr lang="ru-RU" sz="2000" dirty="0">
                <a:effectLst/>
              </a:rPr>
              <a:t>ра­ботах пропускает </a:t>
            </a:r>
            <a:r>
              <a:rPr lang="ru-RU" sz="2000" dirty="0" smtClean="0">
                <a:effectLst/>
              </a:rPr>
              <a:t>буквы. </a:t>
            </a:r>
            <a:r>
              <a:rPr lang="ru-RU" sz="2000" cap="none" dirty="0" smtClean="0">
                <a:effectLst/>
              </a:rPr>
              <a:t/>
            </a:r>
            <a:br>
              <a:rPr lang="ru-RU" sz="2000" cap="none" dirty="0" smtClean="0">
                <a:effectLst/>
              </a:rPr>
            </a:br>
            <a:r>
              <a:rPr lang="ru-RU" sz="2000" dirty="0">
                <a:effectLst/>
              </a:rPr>
              <a:t>Неразвитость орфо­графической </a:t>
            </a:r>
            <a:r>
              <a:rPr lang="ru-RU" sz="2000" dirty="0" smtClean="0">
                <a:effectLst/>
              </a:rPr>
              <a:t>зор­кости.</a:t>
            </a:r>
            <a:br>
              <a:rPr lang="ru-RU" sz="2000" dirty="0" smtClean="0">
                <a:effectLst/>
              </a:rPr>
            </a:br>
            <a:r>
              <a:rPr lang="ru-RU" sz="2000" dirty="0" smtClean="0">
                <a:effectLst/>
              </a:rPr>
              <a:t>труд­ности </a:t>
            </a:r>
            <a:r>
              <a:rPr lang="ru-RU" sz="2000" dirty="0">
                <a:effectLst/>
              </a:rPr>
              <a:t>при решении математических </a:t>
            </a:r>
            <a:r>
              <a:rPr lang="ru-RU" sz="2000" dirty="0" smtClean="0">
                <a:effectLst/>
              </a:rPr>
              <a:t>задач.</a:t>
            </a:r>
            <a:br>
              <a:rPr lang="ru-RU" sz="2000" dirty="0" smtClean="0">
                <a:effectLst/>
              </a:rPr>
            </a:br>
            <a:r>
              <a:rPr lang="ru-RU" sz="2000" dirty="0">
                <a:effectLst/>
              </a:rPr>
              <a:t>затруд­нения при </a:t>
            </a:r>
            <a:r>
              <a:rPr lang="ru-RU" sz="2000" dirty="0" smtClean="0">
                <a:effectLst/>
              </a:rPr>
              <a:t>пересказывании текста.</a:t>
            </a:r>
            <a:br>
              <a:rPr lang="ru-RU" sz="2000" dirty="0" smtClean="0">
                <a:effectLst/>
              </a:rPr>
            </a:br>
            <a:r>
              <a:rPr lang="ru-RU" sz="2000" dirty="0" smtClean="0">
                <a:effectLst/>
              </a:rPr>
              <a:t>Неусидчив.</a:t>
            </a:r>
            <a:br>
              <a:rPr lang="ru-RU" sz="2000" dirty="0" smtClean="0">
                <a:effectLst/>
              </a:rPr>
            </a:br>
            <a:r>
              <a:rPr lang="ru-RU" sz="2000" dirty="0">
                <a:effectLst/>
              </a:rPr>
              <a:t>Трудно понимает объяснение с первого </a:t>
            </a:r>
            <a:r>
              <a:rPr lang="ru-RU" sz="2000" dirty="0" smtClean="0">
                <a:effectLst/>
              </a:rPr>
              <a:t>раза.</a:t>
            </a:r>
            <a:br>
              <a:rPr lang="ru-RU" sz="2000" dirty="0" smtClean="0">
                <a:effectLst/>
              </a:rPr>
            </a:br>
            <a:r>
              <a:rPr lang="ru-RU" sz="2000" dirty="0">
                <a:effectLst/>
              </a:rPr>
              <a:t>Постоянная грязь в </a:t>
            </a:r>
            <a:r>
              <a:rPr lang="ru-RU" sz="2000" dirty="0" smtClean="0">
                <a:effectLst/>
              </a:rPr>
              <a:t>тетради.</a:t>
            </a:r>
            <a:br>
              <a:rPr lang="ru-RU" sz="2000" dirty="0" smtClean="0">
                <a:effectLst/>
              </a:rPr>
            </a:br>
            <a:r>
              <a:rPr lang="ru-RU" sz="2000" dirty="0">
                <a:effectLst/>
              </a:rPr>
              <a:t>Не справляется с заданиями для самостоятельной </a:t>
            </a:r>
            <a:r>
              <a:rPr lang="ru-RU" sz="2000" dirty="0" smtClean="0">
                <a:effectLst/>
              </a:rPr>
              <a:t>работы.</a:t>
            </a:r>
            <a:br>
              <a:rPr lang="ru-RU" sz="2000" dirty="0" smtClean="0">
                <a:effectLst/>
              </a:rPr>
            </a:br>
            <a:r>
              <a:rPr lang="ru-RU" sz="2000" dirty="0">
                <a:effectLst/>
              </a:rPr>
              <a:t>Постоянно </a:t>
            </a:r>
            <a:r>
              <a:rPr lang="ru-RU" sz="2000" dirty="0" smtClean="0">
                <a:effectLst/>
              </a:rPr>
              <a:t>забывает </a:t>
            </a:r>
            <a:r>
              <a:rPr lang="ru-RU" sz="2000" dirty="0">
                <a:effectLst/>
              </a:rPr>
              <a:t>дома учебные </a:t>
            </a:r>
            <a:r>
              <a:rPr lang="ru-RU" sz="2000" dirty="0" smtClean="0">
                <a:effectLst/>
              </a:rPr>
              <a:t>предметы. </a:t>
            </a:r>
            <a:br>
              <a:rPr lang="ru-RU" sz="2000" dirty="0" smtClean="0">
                <a:effectLst/>
              </a:rPr>
            </a:br>
            <a:endParaRPr lang="ru-RU" sz="2000" cap="none" dirty="0"/>
          </a:p>
        </p:txBody>
      </p:sp>
      <p:sp>
        <p:nvSpPr>
          <p:cNvPr id="3" name="Subtitle 2"/>
          <p:cNvSpPr>
            <a:spLocks noGrp="1"/>
          </p:cNvSpPr>
          <p:nvPr>
            <p:ph type="subTitle" idx="1"/>
          </p:nvPr>
        </p:nvSpPr>
        <p:spPr>
          <a:xfrm>
            <a:off x="914400" y="457200"/>
            <a:ext cx="7772400" cy="457200"/>
          </a:xfrm>
        </p:spPr>
        <p:txBody>
          <a:bodyPr>
            <a:normAutofit fontScale="77500" lnSpcReduction="20000"/>
          </a:bodyPr>
          <a:lstStyle/>
          <a:p>
            <a:pPr algn="ctr"/>
            <a:r>
              <a:rPr lang="ru-RU" sz="3600" b="1" cap="all" dirty="0" smtClean="0"/>
              <a:t>ТИПИЧНые</a:t>
            </a:r>
            <a:r>
              <a:rPr lang="en-US" sz="3600" b="1" cap="all" dirty="0" smtClean="0"/>
              <a:t> </a:t>
            </a:r>
            <a:r>
              <a:rPr lang="ru-RU" sz="3600" b="1" cap="all" dirty="0" smtClean="0"/>
              <a:t> ТРУДНОСти  </a:t>
            </a:r>
            <a:r>
              <a:rPr lang="ru-RU" sz="3600" b="1" cap="all" dirty="0"/>
              <a:t>В </a:t>
            </a:r>
            <a:r>
              <a:rPr lang="ru-RU" sz="3600" b="1" cap="all" dirty="0" smtClean="0"/>
              <a:t>ОБУЧЕНИИ</a:t>
            </a:r>
            <a:endParaRPr lang="ru-RU" sz="3600" cap="all" dirty="0"/>
          </a:p>
        </p:txBody>
      </p:sp>
    </p:spTree>
    <p:extLst>
      <p:ext uri="{BB962C8B-B14F-4D97-AF65-F5344CB8AC3E}">
        <p14:creationId xmlns:p14="http://schemas.microsoft.com/office/powerpoint/2010/main" val="2533976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457200"/>
            <a:ext cx="7772400" cy="5861050"/>
          </a:xfrm>
        </p:spPr>
        <p:txBody>
          <a:bodyPr/>
          <a:lstStyle/>
          <a:p>
            <a:pPr>
              <a:lnSpc>
                <a:spcPct val="150000"/>
              </a:lnSpc>
            </a:pPr>
            <a:r>
              <a:rPr lang="ru-RU" sz="2000" dirty="0">
                <a:effectLst/>
              </a:rPr>
              <a:t>Домашнюю работу выполняет отмен­но,а в классе справляется плохо.</a:t>
            </a:r>
            <a:br>
              <a:rPr lang="ru-RU" sz="2000" dirty="0">
                <a:effectLst/>
              </a:rPr>
            </a:br>
            <a:r>
              <a:rPr lang="ru-RU" sz="2000" dirty="0">
                <a:effectLst/>
              </a:rPr>
              <a:t>Поднимает руку, а при ответе мол­чит.</a:t>
            </a:r>
            <a:br>
              <a:rPr lang="ru-RU" sz="2000" dirty="0">
                <a:effectLst/>
              </a:rPr>
            </a:br>
            <a:r>
              <a:rPr lang="ru-RU" sz="2000" dirty="0">
                <a:effectLst/>
              </a:rPr>
              <a:t>Опаздывает на уроки.</a:t>
            </a:r>
            <a:br>
              <a:rPr lang="ru-RU" sz="2000" dirty="0">
                <a:effectLst/>
              </a:rPr>
            </a:br>
            <a:r>
              <a:rPr lang="ru-RU" sz="2000" dirty="0">
                <a:effectLst/>
              </a:rPr>
              <a:t>Постоянно отвле­кается на уроках, залезает под парту, играет, ест.</a:t>
            </a:r>
            <a:br>
              <a:rPr lang="ru-RU" sz="2000" dirty="0">
                <a:effectLst/>
              </a:rPr>
            </a:br>
            <a:r>
              <a:rPr lang="ru-RU" sz="2000" dirty="0">
                <a:effectLst/>
              </a:rPr>
              <a:t>Испытывает страх перед опросом учителя.</a:t>
            </a:r>
            <a:br>
              <a:rPr lang="ru-RU" sz="2000" dirty="0">
                <a:effectLst/>
              </a:rPr>
            </a:br>
            <a:r>
              <a:rPr lang="ru-RU" sz="2000" dirty="0">
                <a:effectLst/>
              </a:rPr>
              <a:t>Во время урока выходит и отсут­ствует продолжи­тельное </a:t>
            </a:r>
            <a:r>
              <a:rPr lang="ru-RU" sz="2000" dirty="0" smtClean="0">
                <a:effectLst/>
              </a:rPr>
              <a:t>время.   </a:t>
            </a:r>
            <a:r>
              <a:rPr lang="ru-RU" sz="2000" dirty="0">
                <a:effectLst/>
              </a:rPr>
              <a:t/>
            </a:r>
            <a:br>
              <a:rPr lang="ru-RU" sz="2000" dirty="0">
                <a:effectLst/>
              </a:rPr>
            </a:br>
            <a:r>
              <a:rPr lang="ru-RU" sz="2000" dirty="0">
                <a:effectLst/>
              </a:rPr>
              <a:t> </a:t>
            </a:r>
            <a:endParaRPr lang="ru-RU" sz="2000" dirty="0"/>
          </a:p>
        </p:txBody>
      </p:sp>
    </p:spTree>
    <p:extLst>
      <p:ext uri="{BB962C8B-B14F-4D97-AF65-F5344CB8AC3E}">
        <p14:creationId xmlns:p14="http://schemas.microsoft.com/office/powerpoint/2010/main" val="998029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0"/>
            <a:ext cx="7772400" cy="4648200"/>
          </a:xfrm>
        </p:spPr>
        <p:txBody>
          <a:bodyPr/>
          <a:lstStyle/>
          <a:p>
            <a:pPr>
              <a:lnSpc>
                <a:spcPct val="150000"/>
              </a:lnSpc>
            </a:pPr>
            <a:r>
              <a:rPr lang="ru-RU" sz="2000" dirty="0" smtClean="0"/>
              <a:t>Низкий уровень развития произвольности, волевой сферы</a:t>
            </a:r>
            <a:br>
              <a:rPr lang="ru-RU" sz="2000" dirty="0" smtClean="0"/>
            </a:br>
            <a:r>
              <a:rPr lang="ru-RU" sz="2000" dirty="0" smtClean="0"/>
              <a:t>Низкий уровень переключения внимания</a:t>
            </a:r>
            <a:br>
              <a:rPr lang="ru-RU" sz="2000" dirty="0" smtClean="0"/>
            </a:br>
            <a:r>
              <a:rPr lang="ru-RU" sz="2000" dirty="0" smtClean="0"/>
              <a:t>недостаточный объём внимания</a:t>
            </a:r>
            <a:br>
              <a:rPr lang="ru-RU" sz="2000" dirty="0" smtClean="0"/>
            </a:br>
            <a:r>
              <a:rPr lang="ru-RU" sz="2000" dirty="0" smtClean="0"/>
              <a:t>низкий уровень развития кратковременной памяти</a:t>
            </a:r>
            <a:br>
              <a:rPr lang="ru-RU" sz="2000" dirty="0" smtClean="0"/>
            </a:br>
            <a:r>
              <a:rPr lang="ru-RU" sz="2000" dirty="0" smtClean="0"/>
              <a:t>Слабое развитие логического запоминания</a:t>
            </a:r>
            <a:br>
              <a:rPr lang="ru-RU" sz="2000" dirty="0" smtClean="0"/>
            </a:br>
            <a:r>
              <a:rPr lang="ru-RU" sz="2000" dirty="0" smtClean="0"/>
              <a:t>неумене строить план пересказа</a:t>
            </a:r>
            <a:br>
              <a:rPr lang="ru-RU" sz="2000" dirty="0" smtClean="0"/>
            </a:br>
            <a:r>
              <a:rPr lang="ru-RU" sz="2000" dirty="0" smtClean="0"/>
              <a:t>низкий уровень речевого развития</a:t>
            </a:r>
            <a:br>
              <a:rPr lang="ru-RU" sz="2000" dirty="0" smtClean="0"/>
            </a:br>
            <a:r>
              <a:rPr lang="ru-RU" sz="2000" dirty="0" smtClean="0"/>
              <a:t>Низкая скорость протекания психических процессов</a:t>
            </a:r>
            <a:br>
              <a:rPr lang="ru-RU" sz="2000" dirty="0" smtClean="0"/>
            </a:br>
            <a:r>
              <a:rPr lang="ru-RU" sz="2000" dirty="0" smtClean="0"/>
              <a:t>несформированнисть приёмов самоконтроля</a:t>
            </a:r>
            <a:br>
              <a:rPr lang="ru-RU" sz="2000" dirty="0" smtClean="0"/>
            </a:br>
            <a:endParaRPr lang="ru-RU" sz="2000" dirty="0"/>
          </a:p>
        </p:txBody>
      </p:sp>
      <p:sp>
        <p:nvSpPr>
          <p:cNvPr id="3" name="Subtitle 2"/>
          <p:cNvSpPr>
            <a:spLocks noGrp="1"/>
          </p:cNvSpPr>
          <p:nvPr>
            <p:ph type="subTitle" idx="1"/>
          </p:nvPr>
        </p:nvSpPr>
        <p:spPr>
          <a:xfrm>
            <a:off x="914400" y="304800"/>
            <a:ext cx="7772400" cy="762000"/>
          </a:xfrm>
        </p:spPr>
        <p:txBody>
          <a:bodyPr>
            <a:normAutofit/>
          </a:bodyPr>
          <a:lstStyle/>
          <a:p>
            <a:pPr algn="ctr"/>
            <a:r>
              <a:rPr lang="ru-RU" sz="2400" b="1" cap="all" dirty="0" smtClean="0"/>
              <a:t>Причины возникновения трудностей</a:t>
            </a:r>
            <a:endParaRPr lang="ru-RU" sz="2400" b="1" cap="all" dirty="0"/>
          </a:p>
        </p:txBody>
      </p:sp>
    </p:spTree>
    <p:extLst>
      <p:ext uri="{BB962C8B-B14F-4D97-AF65-F5344CB8AC3E}">
        <p14:creationId xmlns:p14="http://schemas.microsoft.com/office/powerpoint/2010/main" val="89819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2209800"/>
          </a:xfrm>
        </p:spPr>
        <p:txBody>
          <a:bodyPr/>
          <a:lstStyle/>
          <a:p>
            <a:pPr>
              <a:lnSpc>
                <a:spcPct val="150000"/>
              </a:lnSpc>
            </a:pPr>
            <a:r>
              <a:rPr lang="ru-RU" sz="2000" b="1" cap="all" dirty="0"/>
              <a:t>Слабое развитие тонкой моторики пальцев</a:t>
            </a:r>
            <a:br>
              <a:rPr lang="ru-RU" sz="2000" b="1" cap="all" dirty="0"/>
            </a:br>
            <a:r>
              <a:rPr lang="ru-RU" sz="2000" b="1" cap="all" dirty="0"/>
              <a:t>Высокая эмоциональная нестабильность, повышенная импульсивность</a:t>
            </a:r>
            <a:br>
              <a:rPr lang="ru-RU" sz="2000" b="1" cap="all" dirty="0"/>
            </a:br>
            <a:r>
              <a:rPr lang="ru-RU" sz="2000" b="1" cap="all" dirty="0"/>
              <a:t>заниженная самооценка</a:t>
            </a:r>
            <a:br>
              <a:rPr lang="ru-RU" sz="2000" b="1" cap="all" dirty="0"/>
            </a:br>
            <a:r>
              <a:rPr lang="ru-RU" sz="2000" b="1" cap="all" dirty="0" smtClean="0"/>
              <a:t>преобладающая </a:t>
            </a:r>
            <a:r>
              <a:rPr lang="ru-RU" sz="2000" b="1" cap="all" dirty="0"/>
              <a:t>мотивация учения – игровая</a:t>
            </a:r>
            <a:br>
              <a:rPr lang="ru-RU" sz="2000" b="1" cap="all" dirty="0"/>
            </a:br>
            <a:r>
              <a:rPr lang="ru-RU" sz="2000" b="1" cap="all" dirty="0"/>
              <a:t>отсутствует мотивация к учению</a:t>
            </a:r>
            <a:r>
              <a:rPr lang="ru-RU" sz="2000" dirty="0"/>
              <a:t/>
            </a:r>
            <a:br>
              <a:rPr lang="ru-RU" sz="2000" dirty="0"/>
            </a:br>
            <a:endParaRPr lang="ru-RU" sz="2000" b="1" cap="all" dirty="0"/>
          </a:p>
        </p:txBody>
      </p:sp>
    </p:spTree>
    <p:extLst>
      <p:ext uri="{BB962C8B-B14F-4D97-AF65-F5344CB8AC3E}">
        <p14:creationId xmlns:p14="http://schemas.microsoft.com/office/powerpoint/2010/main" val="90361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8153400" cy="5257800"/>
          </a:xfrm>
        </p:spPr>
        <p:txBody>
          <a:bodyPr/>
          <a:lstStyle/>
          <a:p>
            <a:pPr>
              <a:lnSpc>
                <a:spcPct val="150000"/>
              </a:lnSpc>
            </a:pPr>
            <a:r>
              <a:rPr lang="ru-RU" sz="1800" b="0" cap="none" dirty="0" smtClean="0">
                <a:solidFill>
                  <a:srgbClr val="FFFFFF"/>
                </a:solidFill>
                <a:effectLst/>
                <a:latin typeface="Georgia, Arial, Helvetica, sans-serif"/>
              </a:rPr>
              <a:t>•</a:t>
            </a:r>
            <a:r>
              <a:rPr lang="ru-RU" sz="2000" b="0" cap="none" dirty="0" smtClean="0">
                <a:solidFill>
                  <a:srgbClr val="FFFFFF"/>
                </a:solidFill>
                <a:effectLst/>
                <a:latin typeface="Georgia, Arial, Helvetica, sans-serif"/>
              </a:rPr>
              <a:t> </a:t>
            </a:r>
            <a:r>
              <a:rPr lang="ru-RU" sz="2000" b="0" cap="none" dirty="0">
                <a:solidFill>
                  <a:srgbClr val="FFFFFF"/>
                </a:solidFill>
                <a:effectLst/>
                <a:latin typeface="Georgia, Arial, Helvetica, sans-serif"/>
              </a:rPr>
              <a:t>Задания, связанные с планированием последовательности действий </a:t>
            </a:r>
            <a:r>
              <a:rPr lang="ru-RU" sz="2000" b="0" cap="none" dirty="0" smtClean="0">
                <a:solidFill>
                  <a:srgbClr val="FFFFFF"/>
                </a:solidFill>
                <a:effectLst/>
                <a:latin typeface="Georgia, Arial, Helvetica, sans-serif"/>
              </a:rPr>
              <a:t>(</a:t>
            </a:r>
            <a:r>
              <a:rPr lang="ru-RU" sz="2000" b="0" cap="none" dirty="0">
                <a:solidFill>
                  <a:srgbClr val="FFFFFF"/>
                </a:solidFill>
                <a:effectLst/>
                <a:latin typeface="Georgia, Arial, Helvetica, sans-serif"/>
              </a:rPr>
              <a:t>сначала – на секцию, затем – выполнить домашнее задание, а затем – гулять на улицу);</a:t>
            </a:r>
            <a:br>
              <a:rPr lang="ru-RU" sz="2000" b="0" cap="none" dirty="0">
                <a:solidFill>
                  <a:srgbClr val="FFFFFF"/>
                </a:solidFill>
                <a:effectLst/>
                <a:latin typeface="Georgia, Arial, Helvetica, sans-serif"/>
              </a:rPr>
            </a:br>
            <a:r>
              <a:rPr lang="ru-RU" sz="2000" b="0" cap="none" dirty="0">
                <a:solidFill>
                  <a:srgbClr val="FFFFFF"/>
                </a:solidFill>
                <a:effectLst/>
                <a:latin typeface="Georgia, Arial, Helvetica, sans-serif"/>
              </a:rPr>
              <a:t>• Различные игры, где требуется вырабатывать стратегию – например, шахматы, «Монополия» и т.д.;</a:t>
            </a:r>
            <a:br>
              <a:rPr lang="ru-RU" sz="2000" b="0" cap="none" dirty="0">
                <a:solidFill>
                  <a:srgbClr val="FFFFFF"/>
                </a:solidFill>
                <a:effectLst/>
                <a:latin typeface="Georgia, Arial, Helvetica, sans-serif"/>
              </a:rPr>
            </a:br>
            <a:r>
              <a:rPr lang="ru-RU" sz="2000" b="0" cap="none" dirty="0">
                <a:solidFill>
                  <a:srgbClr val="FFFFFF"/>
                </a:solidFill>
                <a:effectLst/>
                <a:latin typeface="Georgia, Arial, Helvetica, sans-serif"/>
              </a:rPr>
              <a:t>• Помогайте ребенку развивать волевую саморегуляцию поведения – </a:t>
            </a:r>
            <a:r>
              <a:rPr lang="ru-RU" sz="2000" b="0" cap="none" dirty="0" smtClean="0">
                <a:solidFill>
                  <a:srgbClr val="FFFFFF"/>
                </a:solidFill>
                <a:effectLst/>
                <a:latin typeface="Georgia, Arial, Helvetica, sans-serif"/>
              </a:rPr>
              <a:t>«</a:t>
            </a:r>
            <a:r>
              <a:rPr lang="ru-RU" sz="2000" b="0" cap="none" dirty="0">
                <a:solidFill>
                  <a:srgbClr val="FFFFFF"/>
                </a:solidFill>
                <a:effectLst/>
                <a:latin typeface="Georgia, Arial, Helvetica, sans-serif"/>
              </a:rPr>
              <a:t>силу воли» (пока не выполню домашнее задание, не подойду к игровой приставке, и т.д.). </a:t>
            </a:r>
            <a:r>
              <a:rPr lang="ru-RU" sz="2000" b="0" cap="none" dirty="0" smtClean="0">
                <a:solidFill>
                  <a:srgbClr val="FFFFFF"/>
                </a:solidFill>
                <a:effectLst/>
                <a:latin typeface="Georgia, Arial, Helvetica, sans-serif"/>
              </a:rPr>
              <a:t/>
            </a:r>
            <a:br>
              <a:rPr lang="ru-RU" sz="2000" b="0" cap="none" dirty="0" smtClean="0">
                <a:solidFill>
                  <a:srgbClr val="FFFFFF"/>
                </a:solidFill>
                <a:effectLst/>
                <a:latin typeface="Georgia, Arial, Helvetica, sans-serif"/>
              </a:rPr>
            </a:br>
            <a:r>
              <a:rPr lang="ru-RU" sz="2000" b="0" cap="none" dirty="0" smtClean="0">
                <a:solidFill>
                  <a:srgbClr val="FFFFFF"/>
                </a:solidFill>
                <a:effectLst/>
                <a:latin typeface="Georgia, Arial, Helvetica, sans-serif"/>
              </a:rPr>
              <a:t>• </a:t>
            </a:r>
            <a:r>
              <a:rPr lang="ru-RU" sz="2000" b="0" cap="none" dirty="0">
                <a:solidFill>
                  <a:srgbClr val="FFFFFF"/>
                </a:solidFill>
                <a:effectLst/>
                <a:latin typeface="Georgia, Arial, Helvetica, sans-serif"/>
              </a:rPr>
              <a:t>Предложите ребенку какой-нибудь участок ответственной </a:t>
            </a:r>
            <a:r>
              <a:rPr lang="ru-RU" sz="2000" b="0" cap="none" dirty="0" smtClean="0">
                <a:solidFill>
                  <a:srgbClr val="FFFFFF"/>
                </a:solidFill>
                <a:effectLst/>
                <a:latin typeface="Georgia, Arial, Helvetica, sans-serif"/>
              </a:rPr>
              <a:t>работы.</a:t>
            </a:r>
            <a:r>
              <a:rPr lang="ru-RU" sz="2000" b="0" cap="none" dirty="0">
                <a:solidFill>
                  <a:srgbClr val="FFFFFF"/>
                </a:solidFill>
                <a:effectLst/>
                <a:latin typeface="Georgia, Arial, Helvetica, sans-serif"/>
              </a:rPr>
              <a:t> </a:t>
            </a:r>
            <a:r>
              <a:rPr lang="ru-RU" sz="2000" b="0" cap="none" dirty="0" smtClean="0">
                <a:solidFill>
                  <a:srgbClr val="FFFFFF"/>
                </a:solidFill>
                <a:effectLst/>
                <a:latin typeface="Georgia, Arial, Helvetica, sans-serif"/>
              </a:rPr>
              <a:t/>
            </a:r>
            <a:br>
              <a:rPr lang="ru-RU" sz="2000" b="0" cap="none" dirty="0" smtClean="0">
                <a:solidFill>
                  <a:srgbClr val="FFFFFF"/>
                </a:solidFill>
                <a:effectLst/>
                <a:latin typeface="Georgia, Arial, Helvetica, sans-serif"/>
              </a:rPr>
            </a:br>
            <a:r>
              <a:rPr lang="ru-RU" sz="2000" b="0" cap="none" dirty="0" smtClean="0">
                <a:solidFill>
                  <a:srgbClr val="FFFFFF"/>
                </a:solidFill>
                <a:effectLst/>
                <a:latin typeface="Consolas" pitchFamily="49" charset="0"/>
                <a:cs typeface="Consolas" pitchFamily="49" charset="0"/>
              </a:rPr>
              <a:t>О </a:t>
            </a:r>
            <a:r>
              <a:rPr lang="ru-RU" sz="2000" b="0" cap="none" dirty="0">
                <a:solidFill>
                  <a:srgbClr val="FFFFFF"/>
                </a:solidFill>
                <a:effectLst/>
                <a:latin typeface="Consolas" pitchFamily="49" charset="0"/>
                <a:cs typeface="Consolas" pitchFamily="49" charset="0"/>
              </a:rPr>
              <a:t>развитии произвольности говорит и умение управлять своими эмоциями.</a:t>
            </a:r>
            <a:r>
              <a:rPr lang="ru-RU" sz="1800" b="0" cap="none" dirty="0">
                <a:effectLst/>
                <a:latin typeface="Georgia, Arial, Helvetica, sans-serif"/>
              </a:rPr>
              <a:t/>
            </a:r>
            <a:br>
              <a:rPr lang="ru-RU" sz="1800" b="0" cap="none" dirty="0">
                <a:effectLst/>
                <a:latin typeface="Georgia, Arial, Helvetica, sans-serif"/>
              </a:rPr>
            </a:br>
            <a:endParaRPr lang="ru-RU" sz="1800" cap="none" dirty="0">
              <a:latin typeface="Georgia, Arial, Helvetica, sans-serif"/>
            </a:endParaRPr>
          </a:p>
        </p:txBody>
      </p:sp>
      <p:sp>
        <p:nvSpPr>
          <p:cNvPr id="3" name="Subtitle 2"/>
          <p:cNvSpPr>
            <a:spLocks noGrp="1"/>
          </p:cNvSpPr>
          <p:nvPr>
            <p:ph type="subTitle" idx="1"/>
          </p:nvPr>
        </p:nvSpPr>
        <p:spPr>
          <a:xfrm>
            <a:off x="914400" y="304800"/>
            <a:ext cx="7772400" cy="1066800"/>
          </a:xfrm>
        </p:spPr>
        <p:txBody>
          <a:bodyPr>
            <a:normAutofit/>
          </a:bodyPr>
          <a:lstStyle/>
          <a:p>
            <a:pPr algn="ctr"/>
            <a:r>
              <a:rPr lang="ru-RU" sz="3200" b="1" cap="all" dirty="0" smtClean="0">
                <a:solidFill>
                  <a:srgbClr val="FFFF00"/>
                </a:solidFill>
                <a:latin typeface="+mj-lt"/>
              </a:rPr>
              <a:t>Произвольность поведения и деятельности</a:t>
            </a:r>
            <a:endParaRPr lang="ru-RU" sz="3200" b="1" cap="all" dirty="0">
              <a:solidFill>
                <a:srgbClr val="FFFF00"/>
              </a:solidFill>
              <a:latin typeface="+mj-lt"/>
            </a:endParaRPr>
          </a:p>
        </p:txBody>
      </p:sp>
    </p:spTree>
    <p:extLst>
      <p:ext uri="{BB962C8B-B14F-4D97-AF65-F5344CB8AC3E}">
        <p14:creationId xmlns:p14="http://schemas.microsoft.com/office/powerpoint/2010/main" val="3224306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09800"/>
            <a:ext cx="7772400" cy="3276600"/>
          </a:xfrm>
        </p:spPr>
        <p:txBody>
          <a:bodyPr/>
          <a:lstStyle/>
          <a:p>
            <a:pPr>
              <a:lnSpc>
                <a:spcPct val="150000"/>
              </a:lnSpc>
            </a:pPr>
            <a:r>
              <a:rPr lang="ru-RU" sz="2000" dirty="0" smtClean="0"/>
              <a:t>1</a:t>
            </a:r>
            <a:r>
              <a:rPr lang="ru-RU" sz="2000" dirty="0"/>
              <a:t>) не делать за ребёнка то, чему он должен научиться;</a:t>
            </a:r>
            <a:br>
              <a:rPr lang="ru-RU" sz="2000" dirty="0"/>
            </a:br>
            <a:r>
              <a:rPr lang="ru-RU" sz="2000" dirty="0"/>
              <a:t/>
            </a:r>
            <a:br>
              <a:rPr lang="ru-RU" sz="2000" dirty="0"/>
            </a:br>
            <a:r>
              <a:rPr lang="ru-RU" sz="2000" dirty="0"/>
              <a:t>2) активизировать самостоятельную деятельность ребёнка, вызвать у него чувство радости от достигнутого;</a:t>
            </a:r>
            <a:br>
              <a:rPr lang="ru-RU" sz="2000" dirty="0"/>
            </a:br>
            <a:r>
              <a:rPr lang="ru-RU" sz="2000" dirty="0"/>
              <a:t/>
            </a:r>
            <a:br>
              <a:rPr lang="ru-RU" sz="2000" dirty="0"/>
            </a:br>
            <a:r>
              <a:rPr lang="ru-RU" sz="2000" dirty="0"/>
              <a:t>3) учить ребёнка самостоятельно принимать разумные решения, добиваться осуществления принятых решений.</a:t>
            </a:r>
          </a:p>
        </p:txBody>
      </p:sp>
      <p:sp>
        <p:nvSpPr>
          <p:cNvPr id="3" name="Subtitle 2"/>
          <p:cNvSpPr>
            <a:spLocks noGrp="1"/>
          </p:cNvSpPr>
          <p:nvPr>
            <p:ph type="subTitle" idx="1"/>
          </p:nvPr>
        </p:nvSpPr>
        <p:spPr>
          <a:xfrm>
            <a:off x="914400" y="533400"/>
            <a:ext cx="7772400" cy="990600"/>
          </a:xfrm>
        </p:spPr>
        <p:txBody>
          <a:bodyPr>
            <a:normAutofit lnSpcReduction="10000"/>
          </a:bodyPr>
          <a:lstStyle/>
          <a:p>
            <a:pPr algn="ctr"/>
            <a:r>
              <a:rPr lang="ru-RU" b="1" cap="all" dirty="0"/>
              <a:t>Родители, стремящиеся воспитать волю у ребёнка, </a:t>
            </a:r>
            <a:br>
              <a:rPr lang="ru-RU" b="1" cap="all" dirty="0"/>
            </a:br>
            <a:r>
              <a:rPr lang="ru-RU" b="1" cap="all" dirty="0"/>
              <a:t/>
            </a:r>
            <a:br>
              <a:rPr lang="ru-RU" b="1" cap="all" dirty="0"/>
            </a:br>
            <a:r>
              <a:rPr lang="ru-RU" b="1" cap="all" dirty="0"/>
              <a:t>должны соблюдать следующие правила:</a:t>
            </a:r>
          </a:p>
        </p:txBody>
      </p:sp>
    </p:spTree>
    <p:extLst>
      <p:ext uri="{BB962C8B-B14F-4D97-AF65-F5344CB8AC3E}">
        <p14:creationId xmlns:p14="http://schemas.microsoft.com/office/powerpoint/2010/main" val="35890166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983</TotalTime>
  <Words>215</Words>
  <Application>Microsoft Office PowerPoint</Application>
  <PresentationFormat>Экран (4:3)</PresentationFormat>
  <Paragraphs>56</Paragraphs>
  <Slides>19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Consolas</vt:lpstr>
      <vt:lpstr>Corbel</vt:lpstr>
      <vt:lpstr>Georgia, Arial, Helvetica, sans-serif</vt:lpstr>
      <vt:lpstr>Wingdings</vt:lpstr>
      <vt:lpstr>Wingdings 2</vt:lpstr>
      <vt:lpstr>Wingdings 3</vt:lpstr>
      <vt:lpstr>Metro</vt:lpstr>
      <vt:lpstr>Выступление учителей по отдельным предметам; Возрастные особенности пятиклассника; Трудности обучения младшего подростка; причины неуспевания; рекомендации по развитию ребёнка; Результаты анкетирования «Отношение подростка к школьным знаниям»; электронный журнал.</vt:lpstr>
      <vt:lpstr> 5-классник Младший подростковый возраст.  Начальный этап полового созревания  (успрямство,внутренние переживания,замкнутость, ранимость, обидчивость). Главное новообразование – постепенное обретение чувства взрослости. Стремление орбести себя как личность. Усиление независимости от взрослых. Негативизм. Конфликты со взрослыми. </vt:lpstr>
      <vt:lpstr>Замена ведущей учебной деятельности  на ведущую деятельность общения.                                             Идеал (не всегда положительный)</vt:lpstr>
      <vt:lpstr>Невнимателен и рассеян.  В письменных ра­ботах пропускает буквы.  Неразвитость орфо­графической зор­кости. труд­ности при решении математических задач. затруд­нения при пересказывании текста. Неусидчив. Трудно понимает объяснение с первого раза. Постоянная грязь в тетради. Не справляется с заданиями для самостоятельной работы. Постоянно забывает дома учебные предметы.  </vt:lpstr>
      <vt:lpstr>Домашнюю работу выполняет отмен­но,а в классе справляется плохо. Поднимает руку, а при ответе мол­чит. Опаздывает на уроки. Постоянно отвле­кается на уроках, залезает под парту, играет, ест. Испытывает страх перед опросом учителя. Во время урока выходит и отсут­ствует продолжи­тельное время.     </vt:lpstr>
      <vt:lpstr>Низкий уровень развития произвольности, волевой сферы Низкий уровень переключения внимания недостаточный объём внимания низкий уровень развития кратковременной памяти Слабое развитие логического запоминания неумене строить план пересказа низкий уровень речевого развития Низкая скорость протекания психических процессов несформированнисть приёмов самоконтроля </vt:lpstr>
      <vt:lpstr>Слабое развитие тонкой моторики пальцев Высокая эмоциональная нестабильность, повышенная импульсивность заниженная самооценка преобладающая мотивация учения – игровая отсутствует мотивация к учению </vt:lpstr>
      <vt:lpstr>• Задания, связанные с планированием последовательности действий (сначала – на секцию, затем – выполнить домашнее задание, а затем – гулять на улицу); • Различные игры, где требуется вырабатывать стратегию – например, шахматы, «Монополия» и т.д.; • Помогайте ребенку развивать волевую саморегуляцию поведения – «силу воли» (пока не выполню домашнее задание, не подойду к игровой приставке, и т.д.).  • Предложите ребенку какой-нибудь участок ответственной работы.  О развитии произвольности говорит и умение управлять своими эмоциями. </vt:lpstr>
      <vt:lpstr>1) не делать за ребёнка то, чему он должен научиться;  2) активизировать самостоятельную деятельность ребёнка, вызвать у него чувство радости от достигнутого;  3) учить ребёнка самостоятельно принимать разумные решения, добиваться осуществления принятых решений.</vt:lpstr>
      <vt:lpstr>Наглядно-образнае мышление  теоретическое(абстрактное) Механическая память   логическая (осмыслённое запом-е)  Объяснить учащимся, что память это прежде всего работа!  Вслух рассказывать выученный материал.  Использовать приём 4-х кратного прочтения  (распределенное повторение).</vt:lpstr>
      <vt:lpstr>1 чтение – задача запомнить не ставится,            читаем для ознакомления; 2 чтение – для понимания; 3 чтение – для запоминания, ставим перед    собой цель – запомнить; 4 чтение – для проверки качества усвоения; </vt:lpstr>
      <vt:lpstr>подробно расспрашивайте ребенка о том, как прошел день, что случилось нового;  • учите ребенка мыслить вслух, выражать свое мнение, доказывать его; • исправляйте неправильное произношение, неверные ударения; • почаще просите ребенка пересказывать содержание просмотренного фильма, прочитанной книги; • предложите ребенку вслух продолжить фильм, придумать его продолжение, исходя из событий и характеров главных героев; • поиграйте с детьми  </vt:lpstr>
      <vt:lpstr>Пятикласснику необходимо уметь взаимодействовать с другими людьми, владеть навыками общения.  Учить детей возникающие конфликты разрешать самостоятельно мирным путем;  подсказывать возможные пути решения проблем; развивать у ребят позитивную Я – концепцию.  Больше разговаривайте с ребенком, вовремя выявляйте все возникающие проблемы, не нужно сразу взрослому вмешиваться в отношения детей – ничего хорошего из этого обычно не выходит. Просто подскажите ребенку возможный путь решения проблемы. </vt:lpstr>
      <vt:lpstr>Необходимо также уметь устанавливать адекватные ролевые (соответствующие роли ученика) межличностные (соответствующие его личным потребностям) отношения с педагогами.   Очень важно научить ребенка чувствовать и  проявлять уважение к взрослому человеку,   учителю в том числе.    </vt:lpstr>
      <vt:lpstr>плетение;  лепка (из пластилина, глины);  нанизывание на нитку бусин, бисероплетение;  различные игры – шнуровки;  конструкторы  (чем старше ребенок, тем мельче должны быть детали конструктора); мозаики;  вырезание из бумаги и картона;  вырисовывание различных узоров.</vt:lpstr>
      <vt:lpstr>Графические диктанты (рисование по клеточкам)</vt:lpstr>
      <vt:lpstr>Презентация PowerPoint</vt:lpstr>
      <vt:lpstr>Состояние физического здоровья</vt:lpstr>
      <vt:lpstr>Рекомендации:  укрепление нервной системы;  поддержание спокойной и доброжелательной обстановки в семье;  создания условий для полноценного развития ребенка;  Огромное значение имеет психологически комфортный микроклимат в школе, в классе.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Состояние физического здоровья</dc:title>
  <dc:creator>Yulia</dc:creator>
  <cp:lastModifiedBy>Веснихина Юлия Петровна</cp:lastModifiedBy>
  <cp:revision>52</cp:revision>
  <dcterms:created xsi:type="dcterms:W3CDTF">2006-08-16T00:00:00Z</dcterms:created>
  <dcterms:modified xsi:type="dcterms:W3CDTF">2017-12-19T15:15:39Z</dcterms:modified>
</cp:coreProperties>
</file>