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82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83" r:id="rId12"/>
    <p:sldId id="28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6" r:id="rId25"/>
    <p:sldId id="278" r:id="rId26"/>
    <p:sldId id="289" r:id="rId27"/>
    <p:sldId id="290" r:id="rId28"/>
    <p:sldId id="287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291" r:id="rId40"/>
  </p:sldIdLst>
  <p:sldSz cx="9144000" cy="6858000" type="screen4x3"/>
  <p:notesSz cx="6858000" cy="9144000"/>
  <p:embeddedFontLst>
    <p:embeddedFont>
      <p:font typeface="Decor" pitchFamily="2" charset="0"/>
      <p:regular r:id="rId42"/>
      <p:bold r:id="rId43"/>
      <p:italic r:id="rId44"/>
      <p:boldItalic r:id="rId45"/>
    </p:embeddedFont>
    <p:embeddedFont>
      <p:font typeface="Arial Black" pitchFamily="34" charset="0"/>
      <p:bold r:id="rId46"/>
    </p:embeddedFont>
    <p:embeddedFont>
      <p:font typeface="Arbat-Bold" pitchFamily="2" charset="0"/>
      <p:regular r:id="rId47"/>
    </p:embeddedFont>
    <p:embeddedFont>
      <p:font typeface="Tahoma" pitchFamily="34" charset="0"/>
      <p:regular r:id="rId48"/>
      <p:bold r:id="rId49"/>
    </p:embeddedFont>
    <p:embeddedFont>
      <p:font typeface="Comic Sans MS" pitchFamily="66" charset="0"/>
      <p:regular r:id="rId50"/>
      <p:bold r:id="rId51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DE891"/>
    <a:srgbClr val="FECA90"/>
    <a:srgbClr val="FC8604"/>
    <a:srgbClr val="CC9900"/>
    <a:srgbClr val="FF6600"/>
    <a:srgbClr val="FFFFFF"/>
    <a:srgbClr val="964B00"/>
    <a:srgbClr val="993300"/>
    <a:srgbClr val="A02C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255" autoAdjust="0"/>
  </p:normalViewPr>
  <p:slideViewPr>
    <p:cSldViewPr snapToGrid="0">
      <p:cViewPr varScale="1">
        <p:scale>
          <a:sx n="100" d="100"/>
          <a:sy n="100" d="100"/>
        </p:scale>
        <p:origin x="-1224" y="-96"/>
      </p:cViewPr>
      <p:guideLst>
        <p:guide orient="horz" pos="136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5C6E571-8910-464F-A03F-991D33AC57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4605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1BD2B-D9B8-409F-B1F2-D4247905734F}" type="slidenum">
              <a:rPr lang="ru-RU" smtClean="0"/>
              <a:pPr/>
              <a:t>2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 информатике информация – произвольная последовательность символов, т.е. любое слово.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1BD2B-D9B8-409F-B1F2-D4247905734F}" type="slidenum">
              <a:rPr lang="ru-RU" smtClean="0"/>
              <a:pPr/>
              <a:t>3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 информатике информация – произвольная последовательность символов, т.е. любое слово.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1BD2B-D9B8-409F-B1F2-D4247905734F}" type="slidenum">
              <a:rPr lang="ru-RU" smtClean="0"/>
              <a:pPr/>
              <a:t>11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 информатике информация – произвольная последовательность символов, т.е. любое слово.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1BD2B-D9B8-409F-B1F2-D4247905734F}" type="slidenum">
              <a:rPr lang="ru-RU" smtClean="0"/>
              <a:pPr/>
              <a:t>12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 информатике информация – произвольная последовательность символов, т.е. любое слово.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1BD2B-D9B8-409F-B1F2-D4247905734F}" type="slidenum">
              <a:rPr lang="ru-RU" smtClean="0"/>
              <a:pPr/>
              <a:t>28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В информатике информация – произвольная последовательность символов, т.е. любое слово.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41BD2B-D9B8-409F-B1F2-D4247905734F}" type="slidenum">
              <a:rPr lang="ru-RU" smtClean="0"/>
              <a:pPr/>
              <a:t>39</a:t>
            </a:fld>
            <a:endParaRPr lang="ru-RU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D8E9F8-0DAB-4554-8BFF-DA58904D72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F0818-0198-4928-AF45-B9095CABA4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8A41C8-9999-44B1-A25F-CBE6457E2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4E449-6F74-4EDF-923A-A442A3FD1C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E311E-6E6C-40F8-B6EC-C07B376D9E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ACE6E-B9A1-417D-8C17-32A88B6AE8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37D52-99AC-45F1-935E-78A7398EE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F576A-12E1-4B0F-B57A-4C7E4AA8E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23039-141B-4AF9-8FFB-A66F321A06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678B4E-A126-43DB-AE61-BD601955EF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52F5F-29EC-489D-BDDF-FAB868D3E7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9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D8A7519D-08D5-4F18-9E14-C800E70595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jpeg"/><Relationship Id="rId5" Type="http://schemas.openxmlformats.org/officeDocument/2006/relationships/hyperlink" Target="http://bp2.blogger.com/_UWPsw_DgfYM/RuVjHHpPTRI/AAAAAAAAAdI/1oTJWDufOY0/s1600-h/tablet02.jpg" TargetMode="External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eakolesnikov.narod.ru/Hollerith.files/image039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http://www.planetashkol.ru/upload/iblock/bba/code_11_5_2008_2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gif"/><Relationship Id="rId5" Type="http://schemas.openxmlformats.org/officeDocument/2006/relationships/image" Target="../media/image33.jpeg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e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45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1554685" y="1306286"/>
            <a:ext cx="5853825" cy="191449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200" b="1" kern="10" dirty="0">
                <a:ln w="25400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ИСТОРИЯ</a:t>
            </a:r>
          </a:p>
          <a:p>
            <a:pPr algn="ctr"/>
            <a:r>
              <a:rPr lang="ru-RU" sz="3200" b="1" kern="10" dirty="0">
                <a:ln w="25400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НОСИТЕЛЕЙ</a:t>
            </a:r>
          </a:p>
          <a:p>
            <a:pPr algn="ctr"/>
            <a:r>
              <a:rPr lang="ru-RU" sz="3200" b="1" kern="10" dirty="0">
                <a:ln w="25400">
                  <a:solidFill>
                    <a:srgbClr val="CC6600"/>
                  </a:solidFill>
                  <a:round/>
                  <a:headEnd/>
                  <a:tailEnd/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ИНФОРМАЦИИ</a:t>
            </a:r>
          </a:p>
        </p:txBody>
      </p:sp>
      <p:pic>
        <p:nvPicPr>
          <p:cNvPr id="2055" name="BLOGGER_PHOTO_ID_5108598326283947282" descr="tablet02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55567" y="3871978"/>
            <a:ext cx="2317255" cy="1800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57" name="AutoShape 9"/>
          <p:cNvSpPr>
            <a:spLocks noChangeArrowheads="1"/>
          </p:cNvSpPr>
          <p:nvPr/>
        </p:nvSpPr>
        <p:spPr bwMode="auto">
          <a:xfrm>
            <a:off x="3865732" y="4535844"/>
            <a:ext cx="1514475" cy="542926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71507382 h 21600"/>
              <a:gd name="T4" fmla="*/ 2147483647 w 21600"/>
              <a:gd name="T5" fmla="*/ 343013959 h 21600"/>
              <a:gd name="T6" fmla="*/ 2147483647 w 21600"/>
              <a:gd name="T7" fmla="*/ 171507382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CC66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" name="Picture 9" descr="F:\VNA\Презентации\През ИСТОРИЯ НОСИТЕЛЕЙ ИНФОРМАЦИИ новая\Для презентации\флеш карта4.jpg"/>
          <p:cNvPicPr>
            <a:picLocks noChangeAspect="1" noChangeArrowheads="1"/>
          </p:cNvPicPr>
          <p:nvPr/>
        </p:nvPicPr>
        <p:blipFill>
          <a:blip r:embed="rId7"/>
          <a:srcRect l="19012" t="14257" r="18416" b="14077"/>
          <a:stretch>
            <a:fillRect/>
          </a:stretch>
        </p:blipFill>
        <p:spPr bwMode="auto">
          <a:xfrm>
            <a:off x="5523724" y="3862873"/>
            <a:ext cx="2095420" cy="180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Robert Miles - Freed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7525" y="588881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4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53" grpId="0"/>
      <p:bldP spid="205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WordArt 4"/>
          <p:cNvSpPr>
            <a:spLocks noChangeArrowheads="1" noChangeShapeType="1" noTextEdit="1"/>
          </p:cNvSpPr>
          <p:nvPr/>
        </p:nvSpPr>
        <p:spPr bwMode="auto">
          <a:xfrm>
            <a:off x="368300" y="201614"/>
            <a:ext cx="8407400" cy="81121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Докомпьютерная эпоха</a:t>
            </a: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200025" y="1200152"/>
            <a:ext cx="3175000" cy="1117229"/>
          </a:xfrm>
          <a:prstGeom prst="rect">
            <a:avLst/>
          </a:prstGeom>
          <a:solidFill>
            <a:srgbClr val="FFFFFF">
              <a:alpha val="30000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-Bold" pitchFamily="2" charset="0"/>
              </a:rPr>
              <a:t>Береста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(широкое распространение с 12 в.)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3481388" y="1509714"/>
            <a:ext cx="518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Берестяные грамоты использовались в </a:t>
            </a:r>
            <a:r>
              <a:rPr lang="ru-RU" b="1" dirty="0" err="1"/>
              <a:t>Новогороде</a:t>
            </a:r>
            <a:r>
              <a:rPr lang="ru-RU" b="1" dirty="0"/>
              <a:t> и были открыты учеными в 1951 году.</a:t>
            </a:r>
            <a:r>
              <a:rPr lang="ru-RU" dirty="0"/>
              <a:t>  </a:t>
            </a:r>
            <a:r>
              <a:rPr lang="ru-RU" b="1" dirty="0"/>
              <a:t>Береста делалась из коры березы.</a:t>
            </a:r>
          </a:p>
        </p:txBody>
      </p:sp>
      <p:pic>
        <p:nvPicPr>
          <p:cNvPr id="13319" name="BLOGGER_PHOTO_ID_5108602668495883570" descr="on_gra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4641" y="2552702"/>
            <a:ext cx="3063875" cy="41259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3549650" y="3338515"/>
            <a:ext cx="5181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Тексты берестяных писем выдавливались с помощью специального инструмента — стилоса, изготовленного из железа, бронзы или кости.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344366" y="731837"/>
            <a:ext cx="4455268" cy="1253133"/>
          </a:xfrm>
          <a:prstGeom prst="foldedCorner">
            <a:avLst>
              <a:gd name="adj" fmla="val 38913"/>
            </a:avLst>
          </a:prstGeom>
          <a:pattFill prst="dotGrid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9525" cmpd="thinThick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ru-RU" sz="44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Мини-переменка!</a:t>
            </a:r>
            <a:endParaRPr lang="ru-RU" sz="44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Decor" panose="020B7200000000000000" pitchFamily="2" charset="0"/>
              <a:cs typeface="Arial" pitchFamily="34" charset="0"/>
            </a:endParaRPr>
          </a:p>
        </p:txBody>
      </p:sp>
      <p:pic>
        <p:nvPicPr>
          <p:cNvPr id="2050" name="Picture 2" descr="D:\Васильева НА\КОНКУРСЫ\Мир конкурсов\IT-эффект\2016-2017\Для презентации\giphy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911485"/>
            <a:ext cx="1981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08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1285" y="1076165"/>
            <a:ext cx="8521430" cy="46805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3022" y="190126"/>
            <a:ext cx="56979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B6B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ПОЙМАЙ ЗЕЛЕНУЮ КНОПКУ</a:t>
            </a:r>
            <a:endParaRPr lang="ru-RU" sz="2800" b="1" dirty="0">
              <a:solidFill>
                <a:srgbClr val="0B6B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448480" y="1844824"/>
            <a:ext cx="1260000" cy="126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036108" y="5989901"/>
            <a:ext cx="2305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B6B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Молодец!</a:t>
            </a:r>
            <a:endParaRPr lang="ru-RU" sz="2400" b="1" dirty="0">
              <a:solidFill>
                <a:srgbClr val="0B6B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08720" y="2543376"/>
            <a:ext cx="1008112" cy="1008000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099521" y="2678328"/>
            <a:ext cx="720080" cy="738096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544756" y="183786"/>
            <a:ext cx="6054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ПОЙМАЙ ГОЛУБУЮ КНОПКУ</a:t>
            </a:r>
            <a:endParaRPr lang="ru-RU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11860" y="6004387"/>
            <a:ext cx="2520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Отлично!</a:t>
            </a:r>
            <a:endParaRPr lang="ru-RU" sz="2400" b="1" dirty="0"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5216" y="167280"/>
            <a:ext cx="5773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ПОЙМАЙ КРАСНУЮ КНОПКУ</a:t>
            </a:r>
            <a:endParaRPr lang="ru-RU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9561" y="600438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Супер!</a:t>
            </a:r>
            <a:endParaRPr lang="ru-RU" sz="2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00751" y="629183"/>
            <a:ext cx="5342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(двойным щелчком левой кнопкой мыши)</a:t>
            </a:r>
            <a:endParaRPr lang="ru-RU" i="1" dirty="0"/>
          </a:p>
        </p:txBody>
      </p:sp>
      <p:cxnSp>
        <p:nvCxnSpPr>
          <p:cNvPr id="14" name="Прямая соединительная линия 13">
            <a:hlinkClick r:id="" action="ppaction://hlinkshowjump?jump=nextslide" tooltip="Далее"/>
          </p:cNvPr>
          <p:cNvCxnSpPr/>
          <p:nvPr/>
        </p:nvCxnSpPr>
        <p:spPr>
          <a:xfrm>
            <a:off x="7896487" y="6409810"/>
            <a:ext cx="838724" cy="0"/>
          </a:xfrm>
          <a:prstGeom prst="line">
            <a:avLst/>
          </a:prstGeom>
          <a:ln w="85725" cap="rnd">
            <a:solidFill>
              <a:schemeClr val="tx1">
                <a:lumMod val="65000"/>
                <a:lumOff val="35000"/>
              </a:schemeClr>
            </a:solidFill>
            <a:prstDash val="sysDot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42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6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7.40741E-7 C -0.00539 -0.08171 0.05243 0.31574 0.14826 0.31111 C 0.23993 0.30463 0.63385 -0.06042 0.63958 0.01829 C 0.64722 0.09213 0.38524 0.30995 0.29948 0.31481 C 0.22066 0.31852 0.05277 0.07569 0.04705 0.00718 C 0.04114 -0.05509 0.09132 -0.11389 0.16423 -0.11852 C 0.23177 -0.12153 0.3802 0.17593 0.38437 0.23356 C 0.38836 0.28472 0.26319 0.07454 0.2033 0.07639 C 0.14843 0.08032 0.09722 0.05093 0.0927 0.00463 C 0.09027 -0.03657 0.11996 -0.07685 0.16736 -0.07963 C 0.20902 -0.08171 0.33489 0.21157 0.33767 0.24722 C 0.34027 0.27755 0.32725 0.29282 0.2927 0.29537 C 0.26406 0.29792 0.15 0.34745 0.14826 0.32245 C 0.14583 0.30278 0.14843 -0.03796 0.17014 -0.04051 C 0.1875 -0.04051 0.24496 0.02847 0.24791 0.04143 C 0.24948 0.05023 0.18593 0.28218 0.17725 0.28542 C 0.17326 0.2868 0.00486 -0.00602 0.00069 -0.00718 " pathEditMode="relative" rAng="0" ptsTypes="fffffffffffffffff"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83" y="11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8 0.00509 C 0.00591 -0.05903 0.13889 -0.01713 0.15486 -0.01713 C 0.17257 -0.01713 0.04653 -0.00186 0.05261 0.06226 C 0.06042 0.13356 0.07361 0.2581 0.09358 0.2581 C 0.10521 0.27129 0.13386 0.16944 0.13907 0.14583 C 0.14427 0.12222 0.12622 0.12037 0.12535 0.11597 C 0.129 0.05185 0.1158 0.11921 0.13368 0.11921 C 0.14948 0.11921 0.17865 0.05185 0.1849 0.11597 C 0.1908 0.18726 0.19861 0.2581 0.21667 0.2581 C 0.23455 0.2581 0.21719 0.31388 0.21719 0.31481 C 0.22292 0.24976 0.26042 -0.0088 0.27796 -0.0088 C 0.29566 -0.0088 0.13733 0.15856 0.14341 0.22268 C 0.15122 0.29398 0.32171 0.2581 0.34167 0.2581 C 0.35955 0.2581 0.17813 0.15926 0.18386 0.08796 C 0.19184 0.02384 0.30521 0.16574 0.32309 0.16574 C 0.33889 0.16574 0.42674 0.05185 0.43299 0.11597 C 0.43889 0.18726 0.44671 0.2581 0.46476 0.2581 C 0.44202 0.26921 0.3191 0.29583 0.24167 0.25277 C 0.18976 0.22592 0.19341 0.13935 0.15313 0.09722 C 0.11285 0.05509 0.03195 0.02037 -3.61111E-6 4.07407E-6 " pathEditMode="relative" rAng="0" ptsTypes="ffffaffffffffffffaaf">
                                      <p:cBhvr>
                                        <p:cTn id="8" dur="8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12" y="1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122 -0.00093 0.00278 -0.00139 0.00347 -0.00278 C 0.00486 -0.00556 0.00452 -0.00949 0.00556 -0.01273 C 0.00729 -0.01782 0.00764 -0.01829 0.0099 -0.02269 C 0.0125 -0.04468 0.01181 -0.07685 0.02153 -0.0963 C 0.02465 -0.11366 0.02778 -0.13079 0.03646 -0.14468 C 0.03993 -0.15 0.04184 -0.15509 0.04705 -0.15741 C 0.04844 -0.1632 0.05052 -0.1625 0.05452 -0.16458 C 0.06979 -0.1625 0.08403 -0.15857 0.09913 -0.15463 C 0.10538 -0.1463 0.11059 -0.13704 0.11945 -0.13333 C 0.12552 -0.12732 0.13177 -0.12153 0.1375 -0.11482 C 0.13941 -0.11273 0.14063 -0.10949 0.14271 -0.10764 C 0.14792 -0.10324 0.15347 -0.1 0.15868 -0.09491 C 0.15972 -0.09398 0.16007 -0.0919 0.16094 -0.09074 C 0.16337 -0.08773 0.16667 -0.08449 0.16945 -0.08218 C 0.17188 -0.07732 0.17257 -0.07361 0.1757 -0.06945 C 0.17761 -0.06296 0.17917 -0.05602 0.18108 -0.04954 C 0.18455 -0.00718 0.19202 0.0412 0.17361 0.07801 C 0.1717 0.08611 0.1632 0.1037 0.15868 0.10926 C 0.15261 0.12593 0.14306 0.14074 0.13542 0.15602 C 0.13229 0.16227 0.13004 0.16921 0.1257 0.17454 C 0.12379 0.18218 0.11962 0.18611 0.11511 0.19143 C 0.10764 0.2 0.09896 0.20718 0.09063 0.21412 C 0.08993 0.21458 0.08073 0.2169 0.08004 0.21713 C 0.07101 0.22292 0.06181 0.2243 0.05243 0.22847 C 0.03247 0.22801 0.01268 0.22801 -0.00729 0.22708 C -0.01406 0.22685 -0.0217 0.2213 -0.02864 0.21991 C -0.03125 0.21805 -0.03437 0.21759 -0.03715 0.21574 C -0.03854 0.21458 -0.03958 0.21227 -0.04132 0.21134 C -0.04566 0.2088 -0.05052 0.2081 -0.05503 0.20579 C -0.06059 0.19861 -0.06944 0.19051 -0.07639 0.18588 C -0.0816 0.17546 -0.08073 0.16134 -0.08594 0.15046 C -0.08819 0.14143 -0.09045 0.13241 -0.09236 0.12338 C -0.09392 0.1044 -0.09201 0.08403 -0.10191 0.06944 C -0.10347 0.06296 -0.1066 0.05694 -0.10937 0.05116 C -0.11094 0.04259 -0.1151 0.03819 -0.1191 0.03125 C -0.12031 0.02546 -0.12066 0.01805 -0.12309 0.01273 C -0.12465 0.00926 -0.12847 0.00278 -0.12847 0.00278 C -0.12969 -0.00208 -0.13125 -0.00509 -0.13403 -0.00857 C -0.1342 -0.00995 -0.13437 -0.01134 -0.13489 -0.01273 C -0.13542 -0.01412 -0.1368 -0.01528 -0.13698 -0.0169 C -0.1401 -0.02801 -0.13993 -0.03449 -0.14548 -0.04398 C -0.14705 -0.05 -0.14965 -0.05463 -0.15087 -0.06088 C -0.1526 -0.07014 -0.15417 -0.0794 -0.15729 -0.08796 C -0.1592 -0.09815 -0.16267 -0.10764 -0.16458 -0.11759 C -0.16788 -0.13357 -0.16962 -0.14306 -0.1776 -0.15602 C -0.17934 -0.16389 -0.17726 -0.15718 -0.18281 -0.16736 C -0.18715 -0.17546 -0.18837 -0.18148 -0.19444 -0.18727 C -0.19809 -0.19445 -0.20625 -0.19653 -0.2125 -0.19861 C -0.23055 -0.19815 -0.24878 -0.19954 -0.26684 -0.19722 C -0.27361 -0.1963 -0.2783 -0.18657 -0.28385 -0.18287 C -0.28611 -0.18125 -0.28906 -0.18171 -0.29132 -0.18009 C -0.29635 -0.17685 -0.29965 -0.17199 -0.30399 -0.16736 C -0.30764 -0.16343 -0.31267 -0.16111 -0.3158 -0.15602 C -0.32673 -0.13796 -0.3342 -0.11574 -0.33906 -0.09352 C -0.34097 -0.08449 -0.33906 -0.08912 -0.34132 -0.08218 C -0.34514 -0.0706 -0.35173 -0.05949 -0.35399 -0.04676 C -0.35521 -0.03982 -0.35642 -0.03287 -0.35937 -0.02685 C -0.3618 -0.01343 -0.36007 -0.01898 -0.36354 -0.00995 C -0.36736 0.01343 -0.36441 0.00486 -0.36892 0.01713 C -0.36996 0.02361 -0.37031 0.02847 -0.37309 0.03403 C -0.3743 0.04005 -0.37535 0.04537 -0.37743 0.05116 C -0.37864 0.06157 -0.38194 0.07106 -0.38489 0.08079 C -0.38611 0.09143 -0.38854 0.10255 -0.39236 0.11204 C -0.39479 0.1243 -0.39896 0.14583 -0.40399 0.15602 C -0.40625 0.16875 -0.4118 0.17454 -0.41684 0.18449 C -0.41927 0.19444 -0.42396 0.20278 -0.43055 0.20856 C -0.43472 0.225 -0.4566 0.23218 -0.46788 0.23403 C -0.47743 0.2331 -0.48698 0.23241 -0.49653 0.23125 C -0.50017 0.23079 -0.50729 0.22708 -0.50729 0.22708 C -0.51389 0.2206 -0.52482 0.21713 -0.53281 0.21412 C -0.54062 0.20602 -0.54878 0.19699 -0.55729 0.19005 C -0.55798 0.18773 -0.55851 0.18518 -0.55937 0.1831 C -0.55989 0.18194 -0.56094 0.18125 -0.56146 0.18009 C -0.56354 0.17454 -0.56406 0.16759 -0.5658 0.1618 C -0.56684 0.15393 -0.56875 0.14583 -0.57205 0.13912 C -0.5743 0.12963 -0.57726 0.12014 -0.57951 0.11065 C -0.58403 0.09236 -0.57917 0.10532 -0.58385 0.09375 C -0.58958 0.0625 -0.59167 0.02847 -0.58385 -0.00278 C -0.58298 -0.01713 -0.58212 -0.02824 -0.57743 -0.04097 C -0.57621 -0.04745 -0.575 -0.05278 -0.57205 -0.0581 C -0.57031 -0.06528 -0.56736 -0.06713 -0.56354 -0.07222 C -0.56232 -0.07384 -0.5618 -0.07639 -0.56042 -0.07801 C -0.55469 -0.08495 -0.54739 -0.08843 -0.5401 -0.09074 C -0.53385 -0.09699 -0.52552 -0.09907 -0.51788 -0.1007 C -0.50903 -0.10532 -0.50191 -0.1088 -0.49236 -0.11065 C -0.46649 -0.11019 -0.44045 -0.11019 -0.41458 -0.10926 C -0.40955 -0.10903 -0.40173 -0.10278 -0.39861 -0.1007 C -0.39601 -0.09907 -0.3901 -0.09792 -0.3901 -0.09792 C -0.38194 -0.09097 -0.37569 -0.08472 -0.36788 -0.07662 C -0.36493 -0.07338 -0.36059 -0.07222 -0.35746 -0.06945 C -0.35052 -0.06366 -0.34566 -0.05648 -0.33802 -0.05255 C -0.33107 -0.04282 -0.32292 -0.03634 -0.3158 -0.02685 C -0.3125 -0.02245 -0.31146 -0.01597 -0.30833 -0.01134 C -0.30434 -0.00532 -0.29982 0 -0.29548 0.00579 C -0.2908 0.01204 -0.28385 0.01458 -0.27847 0.01991 C -0.26458 0.03333 -0.25121 0.04722 -0.23698 0.05972 C -0.22778 0.06782 -0.22969 0.05995 -0.21892 0.07384 C -0.21232 0.08218 -0.20955 0.08843 -0.20503 0.0993 C -0.2026 0.10509 -0.19826 0.11088 -0.19548 0.11643 C -0.19253 0.12222 -0.1908 0.12917 -0.18802 0.13472 C -0.18646 0.13843 -0.18351 0.1412 -0.1816 0.14468 C -0.18003 0.15208 -0.17882 0.15949 -0.17535 0.16597 C -0.1743 0.17176 -0.17292 0.17639 -0.17101 0.18171 C -0.16944 0.19236 -0.16215 0.20532 -0.15833 0.21574 C -0.15538 0.22454 -0.15417 0.23472 -0.15191 0.24398 C -0.15087 0.24838 -0.14531 0.25486 -0.1434 0.2581 C -0.14045 0.27106 -0.13194 0.27616 -0.12309 0.28079 C -0.11875 0.28704 -0.12378 0.28079 -0.11684 0.28518 C -0.09965 0.29583 -0.11302 0.29005 -0.10417 0.29375 C -0.09861 0.29861 -0.09219 0.30046 -0.08594 0.30208 C -0.01528 0.30093 -0.02309 0.30463 0.01406 0.29653 C 0.02014 0.29375 0.02604 0.28958 0.03212 0.28657 C 0.0342 0.28565 0.03854 0.2838 0.03854 0.2838 C 0.04288 0.27963 0.04722 0.27616 0.05243 0.27384 C 0.07083 0.25741 0.09063 0.24305 0.10868 0.22569 C 0.11372 0.22083 0.11702 0.21111 0.12049 0.2044 C 0.12153 0.20255 0.12361 0.19861 0.12361 0.19861 C 0.12604 0.18866 0.12483 0.19282 0.12691 0.18588 C 0.12795 0.1787 0.13229 0.16968 0.13646 0.16458 C 0.1375 0.15856 0.13924 0.15694 0.14167 0.15185 C 0.14358 0.14375 0.14653 0.14167 0.15018 0.13472 C 0.15156 0.13194 0.15452 0.12639 0.15452 0.12639 C 0.15486 0.125 0.15504 0.12338 0.15556 0.12199 C 0.15608 0.1206 0.15712 0.11944 0.15764 0.11782 C 0.1599 0.11088 0.16094 0.10255 0.16198 0.09514 C 0.16163 0.06296 0.16198 0.03079 0.16094 -0.00139 C 0.16077 -0.00532 0.15469 -0.02037 0.15347 -0.02546 C 0.14757 -0.04954 0.13646 -0.07153 0.12049 -0.08657 C 0.11754 -0.08935 0.11389 -0.09074 0.11094 -0.09352 C 0.10243 -0.10162 0.09393 -0.11157 0.08542 -0.11921 C 0.07847 -0.12546 0.06997 -0.12963 0.06302 -0.13611 C 0.04618 -0.15162 0.03073 -0.16806 0.0099 -0.17153 C 0.00469 -0.17407 0.00191 -0.17593 -0.00399 -0.17732 C -0.00972 -0.1787 -0.02101 -0.18009 -0.02101 -0.18009 C -0.04792 -0.19653 -0.03073 -0.1882 -0.0901 -0.18426 C -0.09687 -0.1838 -0.10347 -0.17732 -0.11059 -0.17593 C -0.11736 -0.17315 -0.12326 -0.16898 -0.13055 -0.16736 C -0.13889 -0.16204 -0.14722 -0.16019 -0.15503 -0.15324 C -0.15712 -0.15139 -0.15937 -0.14931 -0.16146 -0.14745 C -0.16267 -0.14653 -0.16458 -0.14468 -0.16458 -0.14468 C -0.16632 -0.13843 -0.16996 -0.13472 -0.17205 -0.12894 C -0.17482 -0.12153 -0.17465 -0.11458 -0.17847 -0.10764 C -0.17934 -0.10046 -0.17969 -0.09514 -0.18281 -0.08935 C -0.18177 -0.06435 -0.17969 -0.03218 -0.15937 -0.0213 C -0.14965 -0.00833 -0.1368 0.00231 -0.12309 0.00579 C -0.12153 0.00671 -0.11962 0.00787 -0.11788 0.00856 C -0.1151 0.00972 -0.10937 0.01134 -0.10937 0.01134 C -0.0993 0.02176 -0.08142 0.02106 -0.06892 0.02268 C -0.04601 0.02176 -0.03715 0.02384 -0.01892 0.01574 C -0.01337 0.01319 -0.00625 0.01227 -0.00191 0.00579 C -0.00035 0.00347 0.00504 0 0 0 Z " pathEditMode="relative" ptsTypes="ffffffffffffffffffffffffffffffffffffffffffffffffffffffffffffffffffffffffffffffffffffffffffffffffffffffffffffffffffffffffffffffffffffffffffffffffffffffff">
                                      <p:cBhvr>
                                        <p:cTn id="10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6" grpId="1" animBg="1"/>
      <p:bldP spid="7" grpId="0"/>
      <p:bldP spid="8" grpId="0" animBg="1"/>
      <p:bldP spid="8" grpId="1" animBg="1"/>
      <p:bldP spid="9" grpId="0" animBg="1"/>
      <p:bldP spid="9" grpId="1" animBg="1"/>
      <p:bldP spid="10" grpId="0"/>
      <p:bldP spid="10" grpId="1"/>
      <p:bldP spid="11" grpId="0"/>
      <p:bldP spid="12" grpId="0"/>
      <p:bldP spid="12" grpId="1"/>
      <p:bldP spid="13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  <p:pic>
        <p:nvPicPr>
          <p:cNvPr id="14341" name="BLOGGER_PHOTO_ID_5108647834371968402" descr="jaquar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8" y="2489200"/>
            <a:ext cx="5080000" cy="367665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5664033" y="2158458"/>
            <a:ext cx="3179763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2000" b="1" dirty="0"/>
              <a:t>Первые перфокарты были созданы и использованы в 1804 году. Жозеф Мари </a:t>
            </a:r>
            <a:r>
              <a:rPr lang="ru-RU" sz="2000" b="1" dirty="0" err="1"/>
              <a:t>Жаккард</a:t>
            </a:r>
            <a:r>
              <a:rPr lang="ru-RU" sz="2000" b="1" dirty="0"/>
              <a:t> (Франция) использовал их для того, чтобы задавать рисунок ткани для своего ткацкого станка.</a:t>
            </a:r>
          </a:p>
        </p:txBody>
      </p:sp>
      <p:pic>
        <p:nvPicPr>
          <p:cNvPr id="14347" name="BLOGGER_PHOTO_ID_5108624577124060546" descr="PH0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02441" y="5336691"/>
            <a:ext cx="2043112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8" name="Text Box 12"/>
          <p:cNvSpPr txBox="1">
            <a:spLocks noChangeArrowheads="1"/>
          </p:cNvSpPr>
          <p:nvPr/>
        </p:nvSpPr>
        <p:spPr bwMode="auto">
          <a:xfrm>
            <a:off x="2276478" y="1117602"/>
            <a:ext cx="4525963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rPr>
              <a:t>Перфокарты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Image-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825" y="2233613"/>
            <a:ext cx="4668838" cy="37385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276478" y="1117602"/>
            <a:ext cx="4525963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/>
              <a:t>Перфокарты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5470528" y="2295526"/>
            <a:ext cx="317976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2000" b="1"/>
              <a:t>В 1834 году Чарльз Беббидж начал работать над Аналитической машиной, которая должна была использоваться для решения самых разнообразных математических задач.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1087441" y="6072190"/>
            <a:ext cx="69675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000" b="1"/>
              <a:t>Управление машиной предполагалось осуществлять с помощью перфокарт.</a:t>
            </a:r>
          </a:p>
        </p:txBody>
      </p:sp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276478" y="1117602"/>
            <a:ext cx="4525963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/>
              <a:t>Перфокарты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5470528" y="2495552"/>
            <a:ext cx="3465513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ru-RU" b="1"/>
              <a:t>В 1890 году перфокарты использовались в сложном механическом устройстве (табулятор) для обработки материалов переписи населения США. Эту машину разработал</a:t>
            </a:r>
          </a:p>
          <a:p>
            <a:pPr>
              <a:lnSpc>
                <a:spcPct val="110000"/>
              </a:lnSpc>
            </a:pPr>
            <a:r>
              <a:rPr lang="ru-RU" b="1"/>
              <a:t> Герман</a:t>
            </a:r>
            <a:r>
              <a:rPr lang="en-US" b="1"/>
              <a:t> </a:t>
            </a:r>
            <a:r>
              <a:rPr lang="ru-RU" b="1"/>
              <a:t>Холлерит. 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73088" y="5432425"/>
            <a:ext cx="818991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Данные переписи были полностью обработаны за два с небольшим года (результаты предыдущей переписи обрабатывались в течение семи лет).</a:t>
            </a:r>
          </a:p>
        </p:txBody>
      </p:sp>
      <p:pic>
        <p:nvPicPr>
          <p:cNvPr id="16394" name="Picture 10" descr="image039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 l="7635" t="5118" r="7031" b="49757"/>
          <a:stretch>
            <a:fillRect/>
          </a:stretch>
        </p:blipFill>
        <p:spPr bwMode="auto">
          <a:xfrm>
            <a:off x="412753" y="2513014"/>
            <a:ext cx="4900613" cy="246380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276478" y="1117602"/>
            <a:ext cx="4525963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/>
              <a:t>Перфоленты</a:t>
            </a:r>
          </a:p>
        </p:txBody>
      </p:sp>
      <p:pic>
        <p:nvPicPr>
          <p:cNvPr id="17414" name="BLOGGER_PHOTO_ID_5109224830285424546" descr="Honolulu_IFSS_Teletype19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8803" y="2182814"/>
            <a:ext cx="5794375" cy="3521075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25441" y="4225927"/>
            <a:ext cx="2592387" cy="22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/>
              <a:t>Перфолента впервые появилась в 1846 году и использовалась для того, чтобы посылать телеграммы.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3182941" y="5756275"/>
            <a:ext cx="57165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Благодаря простоте устройств ввода/вывода, перфолента получила распространение в компьютерной технике.</a:t>
            </a:r>
            <a:r>
              <a:rPr lang="ru-RU"/>
              <a:t> </a:t>
            </a:r>
          </a:p>
        </p:txBody>
      </p:sp>
      <p:pic>
        <p:nvPicPr>
          <p:cNvPr id="17420" name="Picture 12" descr="Картинка 6 из 38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</a:blip>
          <a:srcRect/>
          <a:stretch>
            <a:fillRect/>
          </a:stretch>
        </p:blipFill>
        <p:spPr bwMode="auto">
          <a:xfrm>
            <a:off x="307978" y="2174876"/>
            <a:ext cx="2441575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547813" y="1117602"/>
            <a:ext cx="6005512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 dirty="0"/>
              <a:t>Магнитная лента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172075" y="2571751"/>
            <a:ext cx="3130550" cy="222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/>
              <a:t>В 1952 году магнитная лента была использована для хранения, записи и считывания информации в компьютере IBM System 701.</a:t>
            </a:r>
          </a:p>
        </p:txBody>
      </p:sp>
      <p:pic>
        <p:nvPicPr>
          <p:cNvPr id="18439" name="BLOGGER_PHOTO_ID_5109227278416783298" descr="PH5-2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FFE"/>
              </a:clrFrom>
              <a:clrTo>
                <a:srgbClr val="FDFFFE">
                  <a:alpha val="0"/>
                </a:srgbClr>
              </a:clrTo>
            </a:clrChange>
            <a:lum bright="-12000"/>
          </a:blip>
          <a:srcRect/>
          <a:stretch>
            <a:fillRect/>
          </a:stretch>
        </p:blipFill>
        <p:spPr bwMode="auto">
          <a:xfrm>
            <a:off x="755650" y="2128837"/>
            <a:ext cx="4078288" cy="3943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547813" y="1117602"/>
            <a:ext cx="6005512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/>
              <a:t>Магнитный диск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434016" y="2339976"/>
            <a:ext cx="2592387" cy="128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 dirty="0"/>
              <a:t>Магнитный диск был изобретен в компании IBM </a:t>
            </a:r>
            <a:r>
              <a:rPr lang="ru-RU" b="1" dirty="0" smtClean="0"/>
              <a:t>(США) в </a:t>
            </a:r>
            <a:r>
              <a:rPr lang="ru-RU" b="1" dirty="0"/>
              <a:t>начале 50-х годов.</a:t>
            </a:r>
            <a:r>
              <a:rPr lang="ru-RU" dirty="0"/>
              <a:t> </a:t>
            </a:r>
          </a:p>
        </p:txBody>
      </p:sp>
      <p:pic>
        <p:nvPicPr>
          <p:cNvPr id="19463" name="BLOGGER_PHOTO_ID_5109231186837022674" descr="PH4-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0275" y="2220915"/>
            <a:ext cx="3963988" cy="414337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7" name="BLOGGER_PHOTO_ID_5109231186837022690" descr="0001577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263" y="2205040"/>
            <a:ext cx="4597400" cy="3367087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804863" y="1103316"/>
            <a:ext cx="7473950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/>
              <a:t>Гибкий магнитный диск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71488" y="5776913"/>
            <a:ext cx="7091362" cy="39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/>
              <a:t>Первый гибкий диск был впервые представлен в 1969 году.</a:t>
            </a:r>
            <a:r>
              <a:rPr lang="ru-RU"/>
              <a:t> 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5181603" y="2251074"/>
            <a:ext cx="3687763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Гибкий магнитный диск или </a:t>
            </a:r>
            <a:r>
              <a:rPr lang="ru-RU" b="1" dirty="0" smtClean="0"/>
              <a:t>дискета </a:t>
            </a:r>
            <a:r>
              <a:rPr lang="ru-RU" b="1" dirty="0"/>
              <a:t>— портативный магнитный носитель информации, используемый для многократной записи и хранения данных сравнительно небольшого объема. Этот вид носителя был особенно распространён в 1970-х </a:t>
            </a:r>
            <a:r>
              <a:rPr lang="ru-RU" b="1" dirty="0" smtClean="0"/>
              <a:t>- </a:t>
            </a:r>
            <a:r>
              <a:rPr lang="ru-RU" b="1" dirty="0"/>
              <a:t>конце 1990-х годов.</a:t>
            </a:r>
            <a:r>
              <a:rPr lang="ru-RU" dirty="0"/>
              <a:t> </a:t>
            </a:r>
          </a:p>
        </p:txBody>
      </p:sp>
      <p:pic>
        <p:nvPicPr>
          <p:cNvPr id="18439" name="Picture 9" descr="FLPYDSK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00953" y="5086351"/>
            <a:ext cx="13573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515235" y="332990"/>
            <a:ext cx="7091797" cy="3048655"/>
          </a:xfrm>
          <a:prstGeom prst="foldedCorner">
            <a:avLst/>
          </a:prstGeom>
          <a:pattFill prst="dotGrid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9525" cmpd="thinThick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ru-RU" sz="3200" b="1" u="sng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ИНФОРМАЦИЯ</a:t>
            </a:r>
            <a:r>
              <a:rPr lang="ru-RU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 –</a:t>
            </a:r>
          </a:p>
          <a:p>
            <a:pPr>
              <a:spcBef>
                <a:spcPts val="0"/>
              </a:spcBef>
              <a:defRPr/>
            </a:pPr>
            <a:r>
              <a:rPr lang="ru-RU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сведения об окружающем мире и протекающих в нем процессах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,</a:t>
            </a:r>
            <a:r>
              <a:rPr lang="en-US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 </a:t>
            </a:r>
            <a:r>
              <a:rPr lang="ru-RU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воспринимаемые человеком или специальным 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устройством.</a:t>
            </a:r>
            <a:endParaRPr lang="ru-RU" sz="32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Decor" panose="020B7200000000000000" pitchFamily="2" charset="0"/>
              <a:cs typeface="Arial" pitchFamily="34" charset="0"/>
            </a:endParaRPr>
          </a:p>
          <a:p>
            <a:pPr algn="r">
              <a:spcBef>
                <a:spcPts val="0"/>
              </a:spcBef>
              <a:defRPr/>
            </a:pPr>
            <a:r>
              <a:rPr lang="ru-RU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(С.И. Ожегов</a:t>
            </a:r>
            <a:r>
              <a:rPr lang="ru-RU" sz="3200" b="1" dirty="0" smtClean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)</a:t>
            </a:r>
            <a:endParaRPr lang="ru-RU" sz="3200" b="1" dirty="0">
              <a:solidFill>
                <a:srgbClr val="3333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Decor" panose="020B7200000000000000" pitchFamily="2" charset="0"/>
              <a:cs typeface="Arial" pitchFamily="34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204838" y="3783066"/>
            <a:ext cx="6369690" cy="2460962"/>
          </a:xfrm>
          <a:prstGeom prst="foldedCorner">
            <a:avLst/>
          </a:prstGeom>
          <a:pattFill prst="dotGrid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9525" cmpd="thinThick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ts val="0"/>
              </a:spcBef>
              <a:defRPr sz="32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defRPr>
            </a:lvl1pPr>
          </a:lstStyle>
          <a:p>
            <a:r>
              <a:rPr lang="ru-RU" u="sng" dirty="0"/>
              <a:t>НОСИТЕЛЬ ИНФОРМАЦИИ</a:t>
            </a:r>
            <a:r>
              <a:rPr lang="ru-RU" dirty="0"/>
              <a:t> –</a:t>
            </a:r>
          </a:p>
          <a:p>
            <a:r>
              <a:rPr lang="ru-RU" dirty="0"/>
              <a:t>это любое устройство </a:t>
            </a:r>
            <a:r>
              <a:rPr lang="en-US" dirty="0"/>
              <a:t>(</a:t>
            </a:r>
            <a:r>
              <a:rPr lang="ru-RU" dirty="0"/>
              <a:t>предмет</a:t>
            </a:r>
            <a:r>
              <a:rPr lang="en-US" dirty="0"/>
              <a:t>)</a:t>
            </a:r>
            <a:r>
              <a:rPr lang="ru-RU" dirty="0"/>
              <a:t> предназначенное для записи и хранения информации.</a:t>
            </a:r>
          </a:p>
        </p:txBody>
      </p:sp>
      <p:pic>
        <p:nvPicPr>
          <p:cNvPr id="2" name="Picture 5" descr="D:\АРХИВ ФАЙЛОВ\Графические изображения\Картинки\Учеба\Рисунок1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349743" y="4004918"/>
            <a:ext cx="1787001" cy="20172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307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1845925" y="1117602"/>
            <a:ext cx="5452151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 dirty="0"/>
              <a:t>Жесткий диск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986338" y="2222503"/>
            <a:ext cx="4157662" cy="358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/>
              <a:t>Накопитель на жестких магнитных дисках (НЖМД) или винчестер изобретен в 1956 году, но продолжает использоваться и постоянно совершенствоваться.</a:t>
            </a:r>
            <a:r>
              <a:rPr lang="ru-RU"/>
              <a:t> </a:t>
            </a:r>
          </a:p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/>
              <a:t>Это энергонезависимое перезаписываемое компьютерное запоминающее устройство. Является основным накопителем данных практически во всех компьютерах. </a:t>
            </a:r>
          </a:p>
        </p:txBody>
      </p:sp>
      <p:pic>
        <p:nvPicPr>
          <p:cNvPr id="21511" name="BLOGGER_PHOTO_ID_5109240094599194610" descr="storage_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" y="2192338"/>
            <a:ext cx="4484688" cy="3879851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WordArt 4"/>
          <p:cNvSpPr>
            <a:spLocks noChangeArrowheads="1" noChangeShapeType="1" noTextEdit="1"/>
          </p:cNvSpPr>
          <p:nvPr/>
        </p:nvSpPr>
        <p:spPr bwMode="auto">
          <a:xfrm>
            <a:off x="368300" y="201615"/>
            <a:ext cx="8407400" cy="622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844675" y="1117602"/>
            <a:ext cx="5454650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 dirty="0"/>
              <a:t>Лазерные диски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20716" y="2085978"/>
            <a:ext cx="8256587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/>
              <a:t>Компакт-диск был разработан в 1979 году компаниями </a:t>
            </a:r>
            <a:r>
              <a:rPr lang="en-US" b="1"/>
              <a:t>Philips </a:t>
            </a:r>
            <a:r>
              <a:rPr lang="ru-RU" b="1"/>
              <a:t>и </a:t>
            </a:r>
            <a:r>
              <a:rPr lang="en-US" b="1"/>
              <a:t>Sony. </a:t>
            </a:r>
            <a:r>
              <a:rPr lang="ru-RU" b="1"/>
              <a:t>В 1982 году в Германии началось их массовое производство.</a:t>
            </a:r>
            <a:endParaRPr lang="ru-RU"/>
          </a:p>
        </p:txBody>
      </p:sp>
      <p:pic>
        <p:nvPicPr>
          <p:cNvPr id="22535" name="BLOGGER_PHOTO_ID_5109240094599194626" descr="storage_1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5250" r="87500"/>
                    </a14:imgEffect>
                  </a14:imgLayer>
                </a14:imgProps>
              </a:ext>
            </a:extLst>
          </a:blip>
          <a:srcRect l="17868" r="17659"/>
          <a:stretch>
            <a:fillRect/>
          </a:stretch>
        </p:blipFill>
        <p:spPr bwMode="auto">
          <a:xfrm>
            <a:off x="5743575" y="2890839"/>
            <a:ext cx="2457450" cy="2486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BLOGGER_PHOTO_ID_5109240094599194642" descr="storage_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034" r="17160" b="2554"/>
          <a:stretch>
            <a:fillRect/>
          </a:stretch>
        </p:blipFill>
        <p:spPr bwMode="auto">
          <a:xfrm>
            <a:off x="882650" y="2838452"/>
            <a:ext cx="2432050" cy="242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 Box 9"/>
          <p:cNvSpPr txBox="1">
            <a:spLocks noChangeArrowheads="1"/>
          </p:cNvSpPr>
          <p:nvPr/>
        </p:nvSpPr>
        <p:spPr bwMode="auto">
          <a:xfrm>
            <a:off x="677866" y="5446714"/>
            <a:ext cx="28527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/>
              <a:t>CD – Compact Disk</a:t>
            </a:r>
            <a:r>
              <a:rPr lang="ru-RU"/>
              <a:t>. </a:t>
            </a:r>
          </a:p>
        </p:txBody>
      </p:sp>
      <p:sp>
        <p:nvSpPr>
          <p:cNvPr id="22538" name="Text Box 10"/>
          <p:cNvSpPr txBox="1">
            <a:spLocks noChangeArrowheads="1"/>
          </p:cNvSpPr>
          <p:nvPr/>
        </p:nvSpPr>
        <p:spPr bwMode="auto">
          <a:xfrm>
            <a:off x="4722813" y="5430839"/>
            <a:ext cx="4419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ru-RU" b="1" dirty="0"/>
              <a:t>DVD – </a:t>
            </a:r>
            <a:r>
              <a:rPr lang="ru-RU" b="1" dirty="0" err="1"/>
              <a:t>Digital</a:t>
            </a:r>
            <a:r>
              <a:rPr lang="ru-RU" b="1" dirty="0"/>
              <a:t> </a:t>
            </a:r>
            <a:r>
              <a:rPr lang="ru-RU" b="1" dirty="0" err="1"/>
              <a:t>Video</a:t>
            </a:r>
            <a:r>
              <a:rPr lang="ru-RU" b="1" dirty="0"/>
              <a:t> </a:t>
            </a:r>
            <a:r>
              <a:rPr lang="ru-RU" b="1" dirty="0" err="1"/>
              <a:t>Disk</a:t>
            </a:r>
            <a:r>
              <a:rPr lang="ru-RU" b="1" dirty="0"/>
              <a:t>. </a:t>
            </a:r>
            <a:endParaRPr lang="en-US" b="1" dirty="0" smtClean="0"/>
          </a:p>
          <a:p>
            <a:pPr>
              <a:spcBef>
                <a:spcPts val="0"/>
              </a:spcBef>
            </a:pPr>
            <a:r>
              <a:rPr lang="ru-RU" b="1" dirty="0" smtClean="0"/>
              <a:t>Может </a:t>
            </a:r>
            <a:r>
              <a:rPr lang="ru-RU" b="1" dirty="0"/>
              <a:t>быть односторонним или двухсторонним, а на каждой стороне может быть 1 или 2 рабочих слоя.</a:t>
            </a:r>
          </a:p>
        </p:txBody>
      </p:sp>
      <p:pic>
        <p:nvPicPr>
          <p:cNvPr id="22540" name="Picture 12" descr="012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05253" y="3568700"/>
            <a:ext cx="1331913" cy="133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913730" y="1117602"/>
            <a:ext cx="5316540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 dirty="0" err="1"/>
              <a:t>Флеш</a:t>
            </a:r>
            <a:r>
              <a:rPr lang="ru-RU" dirty="0"/>
              <a:t>-память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367216" y="2134034"/>
            <a:ext cx="4319587" cy="198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1600" b="1" dirty="0" err="1"/>
              <a:t>Флеш</a:t>
            </a:r>
            <a:r>
              <a:rPr lang="ru-RU" sz="1600" b="1" dirty="0"/>
              <a:t>-память </a:t>
            </a:r>
            <a:r>
              <a:rPr lang="ru-RU" sz="1600" b="1" dirty="0" smtClean="0"/>
              <a:t>вышла в свет в </a:t>
            </a:r>
            <a:r>
              <a:rPr lang="ru-RU" sz="1600" b="1" dirty="0"/>
              <a:t>1984 г. </a:t>
            </a:r>
            <a:r>
              <a:rPr lang="ru-RU" sz="1600" b="1" dirty="0" smtClean="0"/>
              <a:t>Разработал её инженер </a:t>
            </a:r>
            <a:r>
              <a:rPr lang="ru-RU" sz="1600" b="1" dirty="0"/>
              <a:t>компании </a:t>
            </a:r>
            <a:r>
              <a:rPr lang="ru-RU" sz="1600" b="1" dirty="0" err="1"/>
              <a:t>Toshiba</a:t>
            </a:r>
            <a:r>
              <a:rPr lang="ru-RU" sz="1600" b="1" dirty="0"/>
              <a:t> (Япония</a:t>
            </a:r>
            <a:r>
              <a:rPr lang="ru-RU" sz="1600" b="1" dirty="0" smtClean="0"/>
              <a:t>) </a:t>
            </a:r>
            <a:r>
              <a:rPr lang="ru-RU" sz="1600" b="1" dirty="0" err="1" smtClean="0"/>
              <a:t>Фудзи</a:t>
            </a:r>
            <a:r>
              <a:rPr lang="ru-RU" sz="1600" b="1" dirty="0" smtClean="0"/>
              <a:t> </a:t>
            </a:r>
            <a:r>
              <a:rPr lang="ru-RU" sz="1600" b="1" dirty="0" err="1" smtClean="0"/>
              <a:t>Масуока</a:t>
            </a:r>
            <a:r>
              <a:rPr lang="ru-RU" sz="1600" b="1" dirty="0" smtClean="0"/>
              <a:t>. </a:t>
            </a:r>
            <a:r>
              <a:rPr lang="ru-RU" sz="1600" b="1" dirty="0"/>
              <a:t>Имя «</a:t>
            </a:r>
            <a:r>
              <a:rPr lang="ru-RU" sz="1600" b="1" dirty="0" err="1"/>
              <a:t>флеш</a:t>
            </a:r>
            <a:r>
              <a:rPr lang="ru-RU" sz="1600" b="1" dirty="0"/>
              <a:t>» было придумано коллегой </a:t>
            </a:r>
            <a:r>
              <a:rPr lang="ru-RU" sz="1600" b="1" dirty="0" err="1"/>
              <a:t>Фудзи</a:t>
            </a:r>
            <a:r>
              <a:rPr lang="ru-RU" sz="1600" b="1" dirty="0"/>
              <a:t> - процесс стирания содержимого памяти ему напомнил фотовспышку (англ. </a:t>
            </a:r>
            <a:r>
              <a:rPr lang="ru-RU" sz="1600" b="1" i="1" dirty="0" err="1"/>
              <a:t>flash</a:t>
            </a:r>
            <a:r>
              <a:rPr lang="ru-RU" sz="1600" b="1" dirty="0"/>
              <a:t>).</a:t>
            </a:r>
            <a:r>
              <a:rPr lang="ru-RU" sz="1600" dirty="0"/>
              <a:t> </a:t>
            </a:r>
          </a:p>
        </p:txBody>
      </p:sp>
      <p:pic>
        <p:nvPicPr>
          <p:cNvPr id="23560" name="Picture 8" descr="Файл:Flash memory cards size.jpg"/>
          <p:cNvPicPr>
            <a:picLocks noChangeAspect="1" noChangeArrowheads="1"/>
          </p:cNvPicPr>
          <p:nvPr/>
        </p:nvPicPr>
        <p:blipFill>
          <a:blip r:embed="rId3"/>
          <a:srcRect l="3783" t="7930" r="63771" b="50835"/>
          <a:stretch>
            <a:fillRect/>
          </a:stretch>
        </p:blipFill>
        <p:spPr bwMode="auto">
          <a:xfrm rot="-901174">
            <a:off x="619125" y="2311401"/>
            <a:ext cx="1223963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9" descr="Файл:Flash memory cards size.jpg"/>
          <p:cNvPicPr>
            <a:picLocks noChangeAspect="1" noChangeArrowheads="1"/>
          </p:cNvPicPr>
          <p:nvPr/>
        </p:nvPicPr>
        <p:blipFill>
          <a:blip r:embed="rId3"/>
          <a:srcRect l="3783" t="55704" r="63771" b="3561"/>
          <a:stretch>
            <a:fillRect/>
          </a:stretch>
        </p:blipFill>
        <p:spPr bwMode="auto">
          <a:xfrm rot="979767">
            <a:off x="2516191" y="2414590"/>
            <a:ext cx="1182687" cy="157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Picture 11" descr="Картинка 1 из 1028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7216" y="4767847"/>
            <a:ext cx="1976437" cy="1316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3" descr="Картинка 2 из 1028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2000"/>
          </a:blip>
          <a:srcRect/>
          <a:stretch>
            <a:fillRect/>
          </a:stretch>
        </p:blipFill>
        <p:spPr bwMode="auto">
          <a:xfrm>
            <a:off x="6584950" y="4491354"/>
            <a:ext cx="2190750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480111" y="4860764"/>
            <a:ext cx="3676650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sz="1600" b="1" dirty="0"/>
              <a:t>В настоящее время выпускается широкий ассортимент USB </a:t>
            </a:r>
            <a:r>
              <a:rPr lang="ru-RU" sz="1600" b="1" dirty="0" err="1" smtClean="0"/>
              <a:t>флеш</a:t>
            </a:r>
            <a:r>
              <a:rPr lang="ru-RU" sz="1600" b="1" dirty="0" smtClean="0"/>
              <a:t>-накопителей </a:t>
            </a:r>
            <a:r>
              <a:rPr lang="ru-RU" sz="1600" b="1" dirty="0"/>
              <a:t>разных </a:t>
            </a:r>
            <a:r>
              <a:rPr lang="ru-RU" sz="1600" b="1" dirty="0" smtClean="0"/>
              <a:t>ёмкостей, форм </a:t>
            </a:r>
            <a:r>
              <a:rPr lang="ru-RU" sz="1600" b="1" dirty="0"/>
              <a:t>и цветов. </a:t>
            </a: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5" name="Picture 5" descr="Файл:IFA 2005 Panasonic Blu-ray Disc Dual Layer 50GB BD-RE (LM-BRM50) (Cartridge) (by HDTVTotalDOTcom).jpg"/>
          <p:cNvPicPr>
            <a:picLocks noChangeAspect="1" noChangeArrowheads="1"/>
          </p:cNvPicPr>
          <p:nvPr/>
        </p:nvPicPr>
        <p:blipFill>
          <a:blip r:embed="rId3"/>
          <a:srcRect l="43007" r="1047"/>
          <a:stretch>
            <a:fillRect/>
          </a:stretch>
        </p:blipFill>
        <p:spPr bwMode="auto">
          <a:xfrm>
            <a:off x="673103" y="2122488"/>
            <a:ext cx="2238375" cy="442912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2028775" y="1117602"/>
            <a:ext cx="5086451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 dirty="0" err="1"/>
              <a:t>Blu-ray</a:t>
            </a:r>
            <a:r>
              <a:rPr lang="ru-RU" dirty="0"/>
              <a:t> </a:t>
            </a:r>
            <a:r>
              <a:rPr lang="ru-RU" dirty="0" err="1"/>
              <a:t>Disc</a:t>
            </a:r>
            <a:r>
              <a:rPr lang="ru-RU" dirty="0"/>
              <a:t> 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3314703" y="2149475"/>
            <a:ext cx="4676775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 dirty="0" smtClean="0"/>
              <a:t>В 2006 году был выпущен новый формат лазерных дисков </a:t>
            </a:r>
            <a:r>
              <a:rPr lang="ru-RU" b="1" dirty="0" err="1" smtClean="0"/>
              <a:t>Blu-ray</a:t>
            </a:r>
            <a:r>
              <a:rPr lang="ru-RU" b="1" dirty="0" smtClean="0"/>
              <a:t> </a:t>
            </a:r>
            <a:r>
              <a:rPr lang="ru-RU" b="1" dirty="0" err="1" smtClean="0"/>
              <a:t>Disc</a:t>
            </a:r>
            <a:r>
              <a:rPr lang="ru-RU" dirty="0" smtClean="0"/>
              <a:t>. </a:t>
            </a:r>
            <a:r>
              <a:rPr lang="ru-RU" b="1" dirty="0" err="1"/>
              <a:t>Blu-ray</a:t>
            </a:r>
            <a:r>
              <a:rPr lang="ru-RU" b="1" dirty="0"/>
              <a:t> (букв. «синий-луч») получил своё название от использования для записи и чтения коротковолнового (405 </a:t>
            </a:r>
            <a:r>
              <a:rPr lang="ru-RU" b="1" dirty="0" err="1"/>
              <a:t>нм</a:t>
            </a:r>
            <a:r>
              <a:rPr lang="ru-RU" b="1" dirty="0"/>
              <a:t>) «синего» лазера.</a:t>
            </a:r>
            <a:r>
              <a:rPr lang="ru-RU" dirty="0"/>
              <a:t> 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3175003" y="5443538"/>
            <a:ext cx="53895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i="1"/>
              <a:t>Диски диаметром 120 мм бывают однослойные (33 Гб) и двухслойные (66 Гб).</a:t>
            </a: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accent4">
                    <a:lumMod val="65000"/>
                    <a:lumOff val="3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4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7" name="Text Box 7"/>
          <p:cNvSpPr txBox="1">
            <a:spLocks noChangeArrowheads="1"/>
          </p:cNvSpPr>
          <p:nvPr/>
        </p:nvSpPr>
        <p:spPr bwMode="auto">
          <a:xfrm>
            <a:off x="1143000" y="1117602"/>
            <a:ext cx="6858000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 dirty="0"/>
              <a:t>Облачное хранилище</a:t>
            </a:r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5486407" y="2129276"/>
            <a:ext cx="3499627" cy="3444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 dirty="0" smtClean="0"/>
              <a:t>В </a:t>
            </a:r>
            <a:r>
              <a:rPr lang="ru-RU" b="1" dirty="0"/>
              <a:t>последние годы компьютерные носители информации уступают </a:t>
            </a:r>
            <a:r>
              <a:rPr lang="ru-RU" b="1" dirty="0" smtClean="0"/>
              <a:t>место виртуальному хранению информации – облачному хранилищу. Сегодня </a:t>
            </a:r>
            <a:r>
              <a:rPr lang="ru-RU" b="1" dirty="0"/>
              <a:t>легко подключить </a:t>
            </a:r>
            <a:r>
              <a:rPr lang="ru-RU" b="1" dirty="0" smtClean="0"/>
              <a:t>персональный компьютер к Интернету и хранить информацию на </a:t>
            </a:r>
            <a:r>
              <a:rPr lang="ru-RU" b="1" dirty="0"/>
              <a:t>общих серверах</a:t>
            </a:r>
            <a:r>
              <a:rPr lang="ru-RU" b="1" dirty="0" smtClean="0"/>
              <a:t>. </a:t>
            </a:r>
            <a:endParaRPr lang="ru-RU" dirty="0"/>
          </a:p>
        </p:txBody>
      </p:sp>
      <p:pic>
        <p:nvPicPr>
          <p:cNvPr id="3074" name="Picture 2" descr="D:\Васильева НА\КОНКУРСЫ\Мир конкурсов\IT-эффект\2016-2017\Для презентации\rack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67" y="2129277"/>
            <a:ext cx="5079999" cy="3387724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554" y="5644582"/>
            <a:ext cx="894944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Теперь, </a:t>
            </a:r>
            <a:r>
              <a:rPr lang="ru-RU" b="1" dirty="0"/>
              <a:t>чтобы получить доступ к своим файлам, вовсе не нужен физический носитель. Для взаимодействия с данными на расстоянии достаточно войти в Интернет. </a:t>
            </a:r>
            <a:endParaRPr lang="ru-RU" dirty="0"/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68300" y="87552"/>
            <a:ext cx="8407400" cy="904669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Компьютерная эпоха</a:t>
            </a:r>
          </a:p>
        </p:txBody>
      </p:sp>
    </p:spTree>
    <p:extLst>
      <p:ext uri="{BB962C8B-B14F-4D97-AF65-F5344CB8AC3E}">
        <p14:creationId xmlns:p14="http://schemas.microsoft.com/office/powerpoint/2010/main" val="193282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WordArt 4"/>
          <p:cNvSpPr>
            <a:spLocks noChangeArrowheads="1" noChangeShapeType="1" noTextEdit="1"/>
          </p:cNvSpPr>
          <p:nvPr/>
        </p:nvSpPr>
        <p:spPr bwMode="auto">
          <a:xfrm>
            <a:off x="368300" y="114063"/>
            <a:ext cx="8407400" cy="903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Ближайшее будущее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901295" y="1096965"/>
            <a:ext cx="7341411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 dirty="0"/>
              <a:t>Голографический диск </a:t>
            </a:r>
          </a:p>
        </p:txBody>
      </p:sp>
      <p:pic>
        <p:nvPicPr>
          <p:cNvPr id="27658" name="Picture 10" descr="Картинка 4 из 344"/>
          <p:cNvPicPr>
            <a:picLocks noChangeAspect="1" noChangeArrowheads="1"/>
          </p:cNvPicPr>
          <p:nvPr/>
        </p:nvPicPr>
        <p:blipFill>
          <a:blip r:embed="rId3"/>
          <a:srcRect l="8614" t="7932" r="8272" b="9879"/>
          <a:stretch>
            <a:fillRect/>
          </a:stretch>
        </p:blipFill>
        <p:spPr bwMode="auto">
          <a:xfrm>
            <a:off x="5748338" y="2507678"/>
            <a:ext cx="3027362" cy="2994025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85741" y="2326951"/>
            <a:ext cx="5436849" cy="3748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/>
              <a:t>Работы по созданию голографической памяти начались более 40 лет назад. Р</a:t>
            </a:r>
            <a:r>
              <a:rPr lang="ru-RU" b="1" dirty="0" smtClean="0"/>
              <a:t>яд компаний в Японии и США уже </a:t>
            </a:r>
            <a:r>
              <a:rPr lang="ru-RU" b="1" dirty="0"/>
              <a:t>имеют законченные разработки с голографическими </a:t>
            </a:r>
            <a:r>
              <a:rPr lang="ru-RU" b="1" dirty="0" smtClean="0"/>
              <a:t>дисками, но они до сих пор пока не доступны для широкого использования.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/>
              <a:t>Основные </a:t>
            </a:r>
            <a:r>
              <a:rPr lang="ru-RU" b="1" dirty="0"/>
              <a:t>достоинства: больший </a:t>
            </a:r>
            <a:r>
              <a:rPr lang="ru-RU" b="1" dirty="0" smtClean="0"/>
              <a:t>объем памяти (до 1,6 Тб); большая </a:t>
            </a:r>
            <a:r>
              <a:rPr lang="ru-RU" b="1" dirty="0"/>
              <a:t>скорость записи/считывания </a:t>
            </a:r>
            <a:r>
              <a:rPr lang="ru-RU" b="1" dirty="0" smtClean="0"/>
              <a:t>информации (120 МБ/</a:t>
            </a:r>
            <a:r>
              <a:rPr lang="ru-RU" b="1" dirty="0" err="1" smtClean="0"/>
              <a:t>cек</a:t>
            </a:r>
            <a:r>
              <a:rPr lang="ru-RU" b="1" dirty="0" smtClean="0"/>
              <a:t>); длительный </a:t>
            </a:r>
            <a:r>
              <a:rPr lang="ru-RU" b="1" dirty="0"/>
              <a:t>срок службы (до 50 лет).</a:t>
            </a:r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713091" y="1096965"/>
            <a:ext cx="7717818" cy="769441"/>
          </a:xfrm>
          <a:prstGeom prst="rect">
            <a:avLst/>
          </a:prstGeom>
          <a:solidFill>
            <a:srgbClr val="FFFFFF">
              <a:alpha val="50196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spcBef>
                <a:spcPct val="50000"/>
              </a:spcBef>
              <a:defRPr sz="4400" b="1">
                <a:effectLst>
                  <a:outerShdw blurRad="38100" dist="38100" dir="2700000" algn="tl">
                    <a:srgbClr val="FFFFFF"/>
                  </a:outerShdw>
                </a:effectLst>
                <a:latin typeface="Arbat-Bold" pitchFamily="2" charset="0"/>
              </a:defRPr>
            </a:lvl1pPr>
          </a:lstStyle>
          <a:p>
            <a:r>
              <a:rPr lang="ru-RU" dirty="0"/>
              <a:t>Голографическая карта 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784060" y="2309534"/>
            <a:ext cx="4991643" cy="2529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/>
              <a:t> Компания </a:t>
            </a:r>
            <a:r>
              <a:rPr lang="en-US" b="1" dirty="0" smtClean="0"/>
              <a:t>NTT</a:t>
            </a:r>
            <a:r>
              <a:rPr lang="ru-RU" b="1" dirty="0" smtClean="0"/>
              <a:t> (Япония) разработала голографическую карту памяти размером с почтовую марку. Емкость карты 1 Гб, планируется увеличить ее до 10 Гб.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/>
              <a:t>Первые голографические карты и устройства читающие их уже появились на рынке, но широкое распространение ждет их только в ближайшем будущем.</a:t>
            </a:r>
            <a:endParaRPr lang="ru-RU" dirty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21924" y="5112169"/>
            <a:ext cx="8822076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50000"/>
              </a:spcBef>
            </a:pPr>
            <a:r>
              <a:rPr lang="ru-RU" b="1" dirty="0" smtClean="0"/>
              <a:t>Голографическая технология имеет неоспоримые преимущества, но ее дороговизна сдерживает массовое использование этой технологии на пользовательском рынке.</a:t>
            </a:r>
            <a:endParaRPr lang="ru-RU" dirty="0"/>
          </a:p>
        </p:txBody>
      </p:sp>
      <p:pic>
        <p:nvPicPr>
          <p:cNvPr id="1026" name="Picture 2" descr="D:\Васильева НА\КОНКУРСЫ\Мир конкурсов\IT-эффект\2016-2017\Для презентации\Holo_flash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22" y="2343631"/>
            <a:ext cx="3356901" cy="2461727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368300" y="114063"/>
            <a:ext cx="8407400" cy="903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Ближайшее будущее</a:t>
            </a:r>
          </a:p>
        </p:txBody>
      </p:sp>
    </p:spTree>
    <p:extLst>
      <p:ext uri="{BB962C8B-B14F-4D97-AF65-F5344CB8AC3E}">
        <p14:creationId xmlns:p14="http://schemas.microsoft.com/office/powerpoint/2010/main" val="7828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alphaModFix amt="28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38264" y="1171398"/>
            <a:ext cx="8467472" cy="2834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/>
              <a:t>Люди никогда не останавливаются на достигнутом. И сегодня ученые работают над новыми перспективными и необычными видами компьютерной памяти: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b="1" dirty="0" smtClean="0"/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память на ДНК,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молекулярная память,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err="1" smtClean="0"/>
              <a:t>спинтронная</a:t>
            </a:r>
            <a:r>
              <a:rPr lang="ru-RU" b="1" dirty="0" smtClean="0"/>
              <a:t> память,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err="1" smtClean="0"/>
              <a:t>флешки</a:t>
            </a:r>
            <a:r>
              <a:rPr lang="ru-RU" b="1" dirty="0" smtClean="0"/>
              <a:t> на квантовых точках,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магниторезистивная память.</a:t>
            </a:r>
            <a:endParaRPr lang="ru-RU" b="1" dirty="0"/>
          </a:p>
        </p:txBody>
      </p:sp>
      <p:pic>
        <p:nvPicPr>
          <p:cNvPr id="2050" name="Picture 2" descr="D:\Васильева НА\КОНКУРСЫ\Мир конкурсов\IT-эффект\2016-2017\Для презентации\canstockphoto11803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26" y="2416592"/>
            <a:ext cx="4506110" cy="3384551"/>
          </a:xfrm>
          <a:prstGeom prst="rect">
            <a:avLst/>
          </a:prstGeom>
          <a:noFill/>
          <a:ln w="38100" cmpd="dbl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889405" y="130849"/>
            <a:ext cx="7365189" cy="903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 smtClean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Далекое </a:t>
            </a:r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будущее</a:t>
            </a:r>
          </a:p>
        </p:txBody>
      </p:sp>
    </p:spTree>
    <p:extLst>
      <p:ext uri="{BB962C8B-B14F-4D97-AF65-F5344CB8AC3E}">
        <p14:creationId xmlns:p14="http://schemas.microsoft.com/office/powerpoint/2010/main" val="2192540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>
            <a:hlinkClick r:id="rId4" action="ppaction://hlinksldjump"/>
          </p:cNvPr>
          <p:cNvSpPr txBox="1">
            <a:spLocks noChangeArrowheads="1"/>
          </p:cNvSpPr>
          <p:nvPr/>
        </p:nvSpPr>
        <p:spPr bwMode="auto">
          <a:xfrm>
            <a:off x="1343025" y="2001891"/>
            <a:ext cx="6457950" cy="1873270"/>
          </a:xfrm>
          <a:prstGeom prst="foldedCorner">
            <a:avLst/>
          </a:prstGeom>
          <a:pattFill prst="dotGrid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9525" cmpd="thinThick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ru-RU"/>
            </a:defPPr>
            <a:lvl1pPr>
              <a:spcBef>
                <a:spcPts val="0"/>
              </a:spcBef>
              <a:defRPr sz="3200" b="1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defRPr>
            </a:lvl1pPr>
          </a:lstStyle>
          <a:p>
            <a:pPr algn="ctr"/>
            <a:r>
              <a:rPr lang="ru-RU" sz="9600" dirty="0" smtClean="0"/>
              <a:t>Пройди тест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93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025375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>
            <a:hlinkClick r:id="" action="ppaction://hlinkshowjump?jump=nextslide"/>
          </p:cNvPr>
          <p:cNvSpPr txBox="1"/>
          <p:nvPr/>
        </p:nvSpPr>
        <p:spPr>
          <a:xfrm>
            <a:off x="2483768" y="4953942"/>
            <a:ext cx="42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Растение семейства Осоковые.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09143" y="5363924"/>
            <a:ext cx="428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Растение семейства Рогозовые.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83768" y="5742548"/>
            <a:ext cx="480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Растение </a:t>
            </a:r>
            <a:r>
              <a:rPr lang="ru-RU" b="1" dirty="0">
                <a:solidFill>
                  <a:srgbClr val="800000"/>
                </a:solidFill>
                <a:latin typeface="Comic Sans MS" panose="030F0702030302020204" pitchFamily="66" charset="0"/>
              </a:rPr>
              <a:t>семейства </a:t>
            </a: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Сложноцветные.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590" y="4437112"/>
            <a:ext cx="7380820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Какое растение использовали для изготовления папируса?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1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026105" y="731837"/>
            <a:ext cx="7091797" cy="3048655"/>
          </a:xfrm>
          <a:prstGeom prst="foldedCorner">
            <a:avLst/>
          </a:prstGeom>
          <a:pattFill prst="dotGrid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  <a:ln w="9525" cmpd="thinThick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180975">
              <a:spcBef>
                <a:spcPts val="0"/>
              </a:spcBef>
              <a:defRPr/>
            </a:pPr>
            <a:r>
              <a:rPr lang="ru-RU" sz="3200" b="1" dirty="0">
                <a:solidFill>
                  <a:srgbClr val="33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Decor" panose="020B7200000000000000" pitchFamily="2" charset="0"/>
                <a:cs typeface="Arial" pitchFamily="34" charset="0"/>
              </a:rPr>
              <a:t>Наша цивилизация немыслима в её сегодняшнем состоянии без носителей информации. Наша память ненадёжна, поэтому достаточно давно человечество придумало записывать мысли во всех видах.</a:t>
            </a:r>
          </a:p>
        </p:txBody>
      </p:sp>
      <p:pic>
        <p:nvPicPr>
          <p:cNvPr id="1026" name="Picture 2" descr="D:\Васильева НА\КОНКУРСЫ\Мир конкурсов\IT-эффект\2016-2017\Для презентации\Caveman-ar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0778" y1="21893" x2="10778" y2="21893"/>
                        <a14:foregroundMark x1="6587" y1="49112" x2="6587" y2="49112"/>
                        <a14:foregroundMark x1="10778" y1="59763" x2="10778" y2="59763"/>
                        <a14:foregroundMark x1="14371" y1="79290" x2="14371" y2="79290"/>
                        <a14:foregroundMark x1="14371" y1="84615" x2="14371" y2="84615"/>
                        <a14:foregroundMark x1="16766" y1="90533" x2="16766" y2="90533"/>
                        <a14:foregroundMark x1="31138" y1="92308" x2="31138" y2="92308"/>
                        <a14:foregroundMark x1="80838" y1="81657" x2="80838" y2="81657"/>
                        <a14:foregroundMark x1="96407" y1="25444" x2="96407" y2="25444"/>
                        <a14:foregroundMark x1="72455" y1="6509" x2="72455" y2="6509"/>
                        <a14:foregroundMark x1="41317" y1="7692" x2="41317" y2="76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55" y="4250717"/>
            <a:ext cx="1741368" cy="175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6157610" y="4043122"/>
            <a:ext cx="2193754" cy="1965239"/>
            <a:chOff x="6157610" y="4043122"/>
            <a:chExt cx="2193754" cy="1965238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6861810" y="4281420"/>
              <a:ext cx="777240" cy="10030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30" name="Picture 6" descr="D:\Васильева НА\КОНКУРСЫ\Мир конкурсов\IT-эффект\2016-2017\Для презентации\эцп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43" b="100000" l="0" r="100000">
                          <a14:foregroundMark x1="36667" y1="20818" x2="36667" y2="20818"/>
                          <a14:foregroundMark x1="34000" y1="10409" x2="34000" y2="10409"/>
                          <a14:foregroundMark x1="41667" y1="13011" x2="41667" y2="13011"/>
                          <a14:foregroundMark x1="50667" y1="14126" x2="50667" y2="14126"/>
                          <a14:foregroundMark x1="56667" y1="19331" x2="56667" y2="19331"/>
                          <a14:foregroundMark x1="59667" y1="24535" x2="59667" y2="24535"/>
                          <a14:foregroundMark x1="61667" y1="31970" x2="61667" y2="31970"/>
                          <a14:foregroundMark x1="62333" y1="38662" x2="62333" y2="38662"/>
                          <a14:foregroundMark x1="58667" y1="44610" x2="58667" y2="44610"/>
                          <a14:foregroundMark x1="52667" y1="45353" x2="52667" y2="45353"/>
                          <a14:foregroundMark x1="52000" y1="50929" x2="52000" y2="50929"/>
                          <a14:foregroundMark x1="51667" y1="33457" x2="51667" y2="33457"/>
                          <a14:foregroundMark x1="51667" y1="29740" x2="51667" y2="29740"/>
                          <a14:foregroundMark x1="68333" y1="36431" x2="68333" y2="36431"/>
                          <a14:foregroundMark x1="65667" y1="44238" x2="65667" y2="44238"/>
                          <a14:foregroundMark x1="63000" y1="49814" x2="63000" y2="49814"/>
                          <a14:foregroundMark x1="60333" y1="46468" x2="60333" y2="46468"/>
                          <a14:foregroundMark x1="62333" y1="37546" x2="62333" y2="37546"/>
                          <a14:foregroundMark x1="36333" y1="18587" x2="61333" y2="50558"/>
                          <a14:foregroundMark x1="62667" y1="18959" x2="41000" y2="56134"/>
                          <a14:foregroundMark x1="36333" y1="27509" x2="60333" y2="28996"/>
                          <a14:foregroundMark x1="37000" y1="21933" x2="37667" y2="59108"/>
                          <a14:foregroundMark x1="42667" y1="18959" x2="43333" y2="57993"/>
                          <a14:foregroundMark x1="38000" y1="19331" x2="64333" y2="19703"/>
                          <a14:foregroundMark x1="36333" y1="29740" x2="57667" y2="30112"/>
                          <a14:foregroundMark x1="41000" y1="24164" x2="40333" y2="52045"/>
                          <a14:foregroundMark x1="58333" y1="33086" x2="58333" y2="33086"/>
                          <a14:foregroundMark x1="59667" y1="28253" x2="59667" y2="28253"/>
                          <a14:foregroundMark x1="43667" y1="29368" x2="43667" y2="29368"/>
                          <a14:foregroundMark x1="41667" y1="28996" x2="41667" y2="28996"/>
                          <a14:foregroundMark x1="37333" y1="27509" x2="37333" y2="27509"/>
                          <a14:foregroundMark x1="36333" y1="26022" x2="36333" y2="26022"/>
                          <a14:foregroundMark x1="35667" y1="22677" x2="35667" y2="22677"/>
                          <a14:foregroundMark x1="35333" y1="20074" x2="35333" y2="20074"/>
                          <a14:foregroundMark x1="35667" y1="18587" x2="35667" y2="18587"/>
                          <a14:foregroundMark x1="37667" y1="18216" x2="37667" y2="18216"/>
                          <a14:foregroundMark x1="41667" y1="18216" x2="41667" y2="18216"/>
                          <a14:foregroundMark x1="45000" y1="18216" x2="45000" y2="18216"/>
                          <a14:foregroundMark x1="47667" y1="18216" x2="47667" y2="18216"/>
                          <a14:foregroundMark x1="55000" y1="21190" x2="55000" y2="21190"/>
                          <a14:foregroundMark x1="63000" y1="42379" x2="63000" y2="42379"/>
                          <a14:foregroundMark x1="66333" y1="58736" x2="66333" y2="58736"/>
                          <a14:foregroundMark x1="59000" y1="60967" x2="59000" y2="60967"/>
                          <a14:foregroundMark x1="49667" y1="62082" x2="49667" y2="62082"/>
                          <a14:foregroundMark x1="49333" y1="61338" x2="49333" y2="61338"/>
                          <a14:foregroundMark x1="47667" y1="61710" x2="47667" y2="61710"/>
                          <a14:foregroundMark x1="44000" y1="60223" x2="44000" y2="60223"/>
                          <a14:foregroundMark x1="40000" y1="59480" x2="40000" y2="59480"/>
                          <a14:foregroundMark x1="22333" y1="81041" x2="22333" y2="81041"/>
                          <a14:foregroundMark x1="28333" y1="81041" x2="28333" y2="81041"/>
                          <a14:foregroundMark x1="30667" y1="77695" x2="30667" y2="77695"/>
                          <a14:foregroundMark x1="21667" y1="75465" x2="21667" y2="75465"/>
                          <a14:foregroundMark x1="19000" y1="76952" x2="19000" y2="76952"/>
                          <a14:foregroundMark x1="16667" y1="82528" x2="16667" y2="82528"/>
                          <a14:foregroundMark x1="22000" y1="85874" x2="22000" y2="85874"/>
                          <a14:foregroundMark x1="27000" y1="87732" x2="27000" y2="87732"/>
                          <a14:foregroundMark x1="25333" y1="95539" x2="25333" y2="95539"/>
                          <a14:foregroundMark x1="73333" y1="95167" x2="73333" y2="95167"/>
                          <a14:foregroundMark x1="76667" y1="97398" x2="76667" y2="97398"/>
                          <a14:foregroundMark x1="80000" y1="92937" x2="80000" y2="92937"/>
                          <a14:foregroundMark x1="69000" y1="94796" x2="69000" y2="94796"/>
                          <a14:foregroundMark x1="34667" y1="15985" x2="34667" y2="15985"/>
                          <a14:foregroundMark x1="69667" y1="97398" x2="69667" y2="97398"/>
                          <a14:foregroundMark x1="68333" y1="98141" x2="68333" y2="98141"/>
                          <a14:foregroundMark x1="65333" y1="98885" x2="65333" y2="988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7610" y="4043122"/>
              <a:ext cx="2193754" cy="1965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" name="Прямая соединительная линия 4"/>
          <p:cNvCxnSpPr/>
          <p:nvPr/>
        </p:nvCxnSpPr>
        <p:spPr>
          <a:xfrm>
            <a:off x="2555823" y="5129539"/>
            <a:ext cx="3978142" cy="0"/>
          </a:xfrm>
          <a:prstGeom prst="line">
            <a:avLst/>
          </a:prstGeom>
          <a:ln w="85725" cap="rnd">
            <a:solidFill>
              <a:schemeClr val="tx1"/>
            </a:solidFill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8" name="Picture 4" descr="D:\Васильева НА\КОНКУРСЫ\Мир конкурсов\IT-эффект\2016-2017\Для презентации\bleistift-auf-weissem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1892" y1="7143" x2="91892" y2="7143"/>
                        <a14:foregroundMark x1="90541" y1="4762" x2="90541" y2="4762"/>
                        <a14:backgroundMark x1="97297" y1="1190" x2="97297" y2="1190"/>
                        <a14:backgroundMark x1="34459" y1="25000" x2="34459" y2="25000"/>
                        <a14:backgroundMark x1="20946" y1="28571" x2="20946" y2="28571"/>
                        <a14:backgroundMark x1="8108" y1="33333" x2="8108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052" y="4281420"/>
            <a:ext cx="14097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72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772335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81590" y="4437112"/>
            <a:ext cx="7380820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Первыми носителями информации были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27226" y="4953942"/>
            <a:ext cx="4237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Древние книги.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hlinkClick r:id="" action="ppaction://hlinkshowjump?jump=nextslide"/>
          </p:cNvPr>
          <p:cNvSpPr txBox="1"/>
          <p:nvPr/>
        </p:nvSpPr>
        <p:spPr>
          <a:xfrm>
            <a:off x="2964011" y="5363924"/>
            <a:ext cx="428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Камни и стены пещер.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38636" y="5742548"/>
            <a:ext cx="4801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Глиняные таблички.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0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293298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851920" y="49539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1. Осина.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81590" y="4437112"/>
            <a:ext cx="7380820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Из коры какого дерева делалась береста?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hlinkClick r:id="" action="ppaction://hlinkshowjump?jump=nextslide"/>
          </p:cNvPr>
          <p:cNvSpPr txBox="1"/>
          <p:nvPr/>
        </p:nvSpPr>
        <p:spPr>
          <a:xfrm>
            <a:off x="3851920" y="533468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2. Берёза.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570401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3. Дуб.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2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571752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51920" y="49539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1. Растения.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590" y="4437112"/>
            <a:ext cx="7380820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От названия чего произошло слово пергамент?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533468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2. Дерева.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hlinkClick r:id="" action="ppaction://hlinkshowjump?jump=nextslide"/>
          </p:cNvPr>
          <p:cNvSpPr txBox="1"/>
          <p:nvPr/>
        </p:nvSpPr>
        <p:spPr>
          <a:xfrm>
            <a:off x="3851920" y="570401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3. Города.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95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261037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7" name="TextBox 6">
            <a:hlinkClick r:id="" action="ppaction://hlinkshowjump?jump=nextslide"/>
          </p:cNvPr>
          <p:cNvSpPr txBox="1"/>
          <p:nvPr/>
        </p:nvSpPr>
        <p:spPr>
          <a:xfrm>
            <a:off x="3851920" y="495394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1. Китай.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590" y="4437112"/>
            <a:ext cx="7380820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В какой стране изобрели бумагу?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51920" y="5334683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2. Япония.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570401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3. Индия.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0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970365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19872" y="4953942"/>
            <a:ext cx="230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1. Перфоленты.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590" y="4437112"/>
            <a:ext cx="7380820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Первыми компьютерными носителями информации были?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hlinkClick r:id="" action="ppaction://hlinkshowjump?jump=nextslide"/>
          </p:cNvPr>
          <p:cNvSpPr txBox="1"/>
          <p:nvPr/>
        </p:nvSpPr>
        <p:spPr>
          <a:xfrm>
            <a:off x="3419872" y="5334683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2. Перфокарты.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9872" y="5704015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3. Магнитная лента.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2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725640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851920" y="495394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1. Процессор.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81590" y="4437112"/>
            <a:ext cx="7380820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Что такое НЖМД?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hlinkClick r:id="" action="ppaction://hlinkshowjump?jump=nextslide"/>
          </p:cNvPr>
          <p:cNvSpPr txBox="1"/>
          <p:nvPr/>
        </p:nvSpPr>
        <p:spPr>
          <a:xfrm>
            <a:off x="3851920" y="5334683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2. Винчестер.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5704015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3. Кулер.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2743273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419872" y="495394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1. Виртуальная база.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7564" y="4437112"/>
            <a:ext cx="7848872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Как называется место виртуального хранения информации?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3" y="533468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2. Интернет склад.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>
            <a:hlinkClick r:id="" action="ppaction://hlinkshowjump?jump=nextslide"/>
          </p:cNvPr>
          <p:cNvSpPr txBox="1"/>
          <p:nvPr/>
        </p:nvSpPr>
        <p:spPr>
          <a:xfrm>
            <a:off x="3419873" y="570401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3. Облачное хранилище.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9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4464620"/>
              </p:ext>
            </p:extLst>
          </p:nvPr>
        </p:nvGraphicFramePr>
        <p:xfrm>
          <a:off x="1714500" y="620688"/>
          <a:ext cx="5715000" cy="35147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5000"/>
                <a:gridCol w="1905000"/>
                <a:gridCol w="1905000"/>
              </a:tblGrid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  <a:tr h="117157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cell3D prstMaterial="dkEdge">
                      <a:bevel w="25400" h="25400" prst="angle"/>
                      <a:lightRig rig="flood" dir="t"/>
                    </a:cell3D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19872" y="4953942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1. В 1989 году.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7564" y="4437112"/>
            <a:ext cx="7848872" cy="369332"/>
          </a:xfrm>
          <a:prstGeom prst="rect">
            <a:avLst/>
          </a:prstGeom>
          <a:solidFill>
            <a:schemeClr val="bg1"/>
          </a:solidFill>
          <a:ln w="25400" cmpd="dbl">
            <a:noFill/>
          </a:ln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b="1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defRPr>
            </a:lvl1pPr>
          </a:lstStyle>
          <a:p>
            <a:r>
              <a:rPr lang="ru-RU" dirty="0"/>
              <a:t>Когда вышла в свет </a:t>
            </a:r>
            <a:r>
              <a:rPr lang="ru-RU" dirty="0" err="1"/>
              <a:t>флеш</a:t>
            </a:r>
            <a:r>
              <a:rPr lang="ru-RU" dirty="0"/>
              <a:t>-память?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8591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87824" y="6093296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Неверно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hlinkClick r:id="" action="ppaction://hlinkshowjump?jump=nextslide"/>
          </p:cNvPr>
          <p:cNvSpPr txBox="1"/>
          <p:nvPr/>
        </p:nvSpPr>
        <p:spPr>
          <a:xfrm>
            <a:off x="3419873" y="5334683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2. В 1984 году.</a:t>
            </a:r>
            <a:endParaRPr lang="en-US" b="1" dirty="0" smtClean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19873" y="5704015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800000"/>
                </a:solidFill>
                <a:latin typeface="Comic Sans MS" panose="030F0702030302020204" pitchFamily="66" charset="0"/>
              </a:rPr>
              <a:t>3. В 1991 году.</a:t>
            </a:r>
            <a:endParaRPr lang="en-US" b="1" dirty="0">
              <a:solidFill>
                <a:srgbClr val="8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2000">
              <a:srgbClr val="FFFFCC"/>
            </a:gs>
            <a:gs pos="97000">
              <a:srgbClr val="FDE891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Надежда\КОНКУРСЫ\Мир конкурсов\IT-эффект\2016-2017\62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620689"/>
            <a:ext cx="5715000" cy="351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9572" y="4800054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Молодец!</a:t>
            </a:r>
          </a:p>
        </p:txBody>
      </p:sp>
    </p:spTree>
    <p:extLst>
      <p:ext uri="{BB962C8B-B14F-4D97-AF65-F5344CB8AC3E}">
        <p14:creationId xmlns:p14="http://schemas.microsoft.com/office/powerpoint/2010/main" val="318009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73438" y="5177465"/>
            <a:ext cx="819712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i="1" dirty="0"/>
              <a:t>Автор презентации: Васильева Н.А.</a:t>
            </a:r>
          </a:p>
          <a:p>
            <a:pPr algn="ctr">
              <a:spcBef>
                <a:spcPct val="50000"/>
              </a:spcBef>
            </a:pPr>
            <a:r>
              <a:rPr lang="ru-RU" sz="1600" i="1" dirty="0"/>
              <a:t>Компьютерная секция </a:t>
            </a:r>
            <a:r>
              <a:rPr lang="ru-RU" sz="1600" i="1" dirty="0" err="1"/>
              <a:t>ДДюТ</a:t>
            </a:r>
            <a:endParaRPr lang="ru-RU" sz="1600" i="1" dirty="0"/>
          </a:p>
          <a:p>
            <a:pPr algn="ctr">
              <a:spcBef>
                <a:spcPct val="50000"/>
              </a:spcBef>
            </a:pPr>
            <a:r>
              <a:rPr lang="ru-RU" sz="1600" i="1" dirty="0" smtClean="0"/>
              <a:t>2017 </a:t>
            </a:r>
            <a:r>
              <a:rPr lang="ru-RU" sz="1600" i="1" dirty="0"/>
              <a:t>г.</a:t>
            </a:r>
          </a:p>
        </p:txBody>
      </p:sp>
      <p:pic>
        <p:nvPicPr>
          <p:cNvPr id="3" name="blagodaru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8547" y="1261773"/>
            <a:ext cx="5646906" cy="3176386"/>
          </a:xfrm>
          <a:prstGeom prst="rect">
            <a:avLst/>
          </a:prstGeom>
          <a:ln w="127000" cap="flat">
            <a:solidFill>
              <a:srgbClr val="D9D9D9"/>
            </a:solidFill>
            <a:miter lim="800000"/>
          </a:ln>
          <a:effectLst>
            <a:outerShdw blurRad="190500" dist="25400" dir="5400000" sx="104000" sy="104000" kx="100000" ky="100000" algn="t" rotWithShape="0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 contourW="25400"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465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BLOGGER_PHOTO_ID_5107116111595261186" descr="Lascaux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788" y="2846389"/>
            <a:ext cx="5103812" cy="3835400"/>
          </a:xfrm>
          <a:prstGeom prst="rect">
            <a:avLst/>
          </a:prstGeom>
          <a:noFill/>
          <a:ln w="19050" cmpd="sng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148" name="WordArt 4"/>
          <p:cNvSpPr>
            <a:spLocks noChangeArrowheads="1" noChangeShapeType="1" noTextEdit="1"/>
          </p:cNvSpPr>
          <p:nvPr/>
        </p:nvSpPr>
        <p:spPr bwMode="auto">
          <a:xfrm>
            <a:off x="368300" y="201614"/>
            <a:ext cx="8407400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Докомпьютерная эпоха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00028" y="1200149"/>
            <a:ext cx="3573463" cy="1421928"/>
          </a:xfrm>
          <a:prstGeom prst="rect">
            <a:avLst/>
          </a:prstGeom>
          <a:solidFill>
            <a:srgbClr val="FFFFFF">
              <a:alpha val="30000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-Bold" pitchFamily="2" charset="0"/>
              </a:rPr>
              <a:t>Камни и стены пещер</a:t>
            </a:r>
            <a:endParaRPr lang="en-US" sz="3600" b="1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bat-Bold" pitchFamily="2" charset="0"/>
            </a:endParaRPr>
          </a:p>
          <a:p>
            <a:pPr>
              <a:lnSpc>
                <a:spcPct val="80000"/>
              </a:lnSpc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(от 40 до 10 тыс. лет до н. э.)</a:t>
            </a:r>
            <a:r>
              <a:rPr lang="ru-RU"/>
              <a:t> </a:t>
            </a:r>
            <a:r>
              <a:rPr lang="ru-RU" sz="360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-Bold" pitchFamily="2" charset="0"/>
              </a:rPr>
              <a:t> 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3887790" y="1211262"/>
            <a:ext cx="551497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>
                <a:latin typeface="Tahoma" pitchFamily="34" charset="0"/>
              </a:rPr>
              <a:t>Первыми носителями информации были стены пещер. Наскальные изображения и петроглифы (от греч. </a:t>
            </a:r>
            <a:r>
              <a:rPr lang="ru-RU" b="1" dirty="0" err="1">
                <a:latin typeface="Tahoma" pitchFamily="34" charset="0"/>
              </a:rPr>
              <a:t>petros</a:t>
            </a:r>
            <a:r>
              <a:rPr lang="ru-RU" b="1" dirty="0">
                <a:latin typeface="Tahoma" pitchFamily="34" charset="0"/>
              </a:rPr>
              <a:t> - камень и </a:t>
            </a:r>
            <a:r>
              <a:rPr lang="ru-RU" b="1" dirty="0" err="1">
                <a:latin typeface="Tahoma" pitchFamily="34" charset="0"/>
              </a:rPr>
              <a:t>glyphe</a:t>
            </a:r>
            <a:r>
              <a:rPr lang="ru-RU" b="1" dirty="0">
                <a:latin typeface="Tahoma" pitchFamily="34" charset="0"/>
              </a:rPr>
              <a:t> - резьба) изображали животных, охоту и бытовые сцены. 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5430838" y="3101975"/>
            <a:ext cx="3713162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>
                <a:latin typeface="Tahoma" pitchFamily="34" charset="0"/>
              </a:rPr>
              <a:t>На самом деле точно неизвестно, предназначались ли наскальные рисунки для передачи информации, служили простым украшением, совмещали эти функции или вообще нужны были для чего-то ещё. Тем не менее, это самые старые носители информации, известные сейчас.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WordArt 4"/>
          <p:cNvSpPr>
            <a:spLocks noChangeArrowheads="1" noChangeShapeType="1" noTextEdit="1"/>
          </p:cNvSpPr>
          <p:nvPr/>
        </p:nvSpPr>
        <p:spPr bwMode="auto">
          <a:xfrm>
            <a:off x="368300" y="201614"/>
            <a:ext cx="8407400" cy="81121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Докомпьютерная эпоха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00025" y="1200150"/>
            <a:ext cx="3079750" cy="1338828"/>
          </a:xfrm>
          <a:prstGeom prst="rect">
            <a:avLst/>
          </a:prstGeom>
          <a:solidFill>
            <a:srgbClr val="FFFFFF">
              <a:alpha val="30000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-Bold" pitchFamily="2" charset="0"/>
              </a:rPr>
              <a:t>Глиняные таблички</a:t>
            </a: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(7-й век до нашей эры)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481388" y="1509715"/>
            <a:ext cx="5181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На глиняных табличках писали пока глина была сырой, а затем обжигали в печи.</a:t>
            </a:r>
          </a:p>
        </p:txBody>
      </p:sp>
      <p:pic>
        <p:nvPicPr>
          <p:cNvPr id="8199" name="BLOGGER_PHOTO_ID_5108598326283947282" descr="tablet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8" y="2787651"/>
            <a:ext cx="5046663" cy="3922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5392738" y="2492377"/>
            <a:ext cx="338296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Именно глиняные таблички составили основы первых в истории библиотек, наиболее известной из которых является библиотека Ашшурбанипала </a:t>
            </a:r>
            <a:r>
              <a:rPr lang="ru-RU"/>
              <a:t>(царь в Ассирии - древнее государство на территории современного Ирака) </a:t>
            </a:r>
            <a:r>
              <a:rPr lang="ru-RU" b="1"/>
              <a:t>в Ниневии </a:t>
            </a:r>
            <a:r>
              <a:rPr lang="ru-RU"/>
              <a:t>(столица Ассирии)</a:t>
            </a:r>
            <a:r>
              <a:rPr lang="ru-RU" b="1"/>
              <a:t>, которая насчитывала около 30 тысяч табличек.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BLOGGER_PHOTO_ID_5108601543214452002" descr="WaxTabl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400" y="2541589"/>
            <a:ext cx="4489450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WordArt 4"/>
          <p:cNvSpPr>
            <a:spLocks noChangeArrowheads="1" noChangeShapeType="1" noTextEdit="1"/>
          </p:cNvSpPr>
          <p:nvPr/>
        </p:nvSpPr>
        <p:spPr bwMode="auto">
          <a:xfrm>
            <a:off x="368300" y="201614"/>
            <a:ext cx="8407400" cy="81121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Докомпьютерная эпоха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460375" y="1189040"/>
            <a:ext cx="2992438" cy="1200329"/>
          </a:xfrm>
          <a:prstGeom prst="rect">
            <a:avLst/>
          </a:prstGeom>
          <a:solidFill>
            <a:srgbClr val="FFFFFF">
              <a:alpha val="30000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b="1" dirty="0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-Bold" pitchFamily="2" charset="0"/>
              </a:rPr>
              <a:t>Восковые таблички</a:t>
            </a:r>
          </a:p>
          <a:p>
            <a:pPr>
              <a:lnSpc>
                <a:spcPct val="80000"/>
              </a:lnSpc>
              <a:defRPr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(7-й век до нашей эры)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4975225" y="1247776"/>
            <a:ext cx="3803650" cy="4552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b="1" dirty="0"/>
              <a:t>Восковые таблички - это деревянные таблички, внутренняя сторона которых покрывалась цветным воском для нанесения надписей острым предметом (</a:t>
            </a:r>
            <a:r>
              <a:rPr lang="ru-RU" b="1" dirty="0" err="1"/>
              <a:t>стилосом</a:t>
            </a:r>
            <a:r>
              <a:rPr lang="ru-RU" b="1" dirty="0"/>
              <a:t>). Использовались в древнем Риме.</a:t>
            </a:r>
          </a:p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b="1" dirty="0"/>
              <a:t>Самая древняя такая табличка открыта археологами на территории античной Этрурии (Италия). Вырезана она из слоновой кости.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BLOGGER_PHOTO_ID_5108605992800570690" descr="Egy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3" y="2393951"/>
            <a:ext cx="5421313" cy="40624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244" name="WordArt 4"/>
          <p:cNvSpPr>
            <a:spLocks noChangeArrowheads="1" noChangeShapeType="1" noTextEdit="1"/>
          </p:cNvSpPr>
          <p:nvPr/>
        </p:nvSpPr>
        <p:spPr bwMode="auto">
          <a:xfrm>
            <a:off x="368300" y="201614"/>
            <a:ext cx="8407400" cy="81121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Докомпьютерная эпоха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200025" y="1200150"/>
            <a:ext cx="3079750" cy="895630"/>
          </a:xfrm>
          <a:prstGeom prst="rect">
            <a:avLst/>
          </a:prstGeom>
          <a:solidFill>
            <a:srgbClr val="FFFFFF">
              <a:alpha val="30000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sz="36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-Bold" pitchFamily="2" charset="0"/>
              </a:rPr>
              <a:t>Папирус</a:t>
            </a: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(3000 лет до нашей эры</a:t>
            </a:r>
            <a:r>
              <a:rPr lang="ru-RU"/>
              <a:t> )</a:t>
            </a:r>
            <a:endParaRPr lang="ru-RU" b="1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630863" y="1204914"/>
            <a:ext cx="323691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 dirty="0"/>
              <a:t>Папирус - писчий материал, получивший распространение в Египте и во всем Средиземноморье, для изготовления которого использовалось растение </a:t>
            </a:r>
            <a:r>
              <a:rPr lang="ru-RU" b="1"/>
              <a:t>семейства </a:t>
            </a:r>
            <a:r>
              <a:rPr lang="ru-RU" b="1" smtClean="0"/>
              <a:t>Осоковые.</a:t>
            </a:r>
            <a:endParaRPr lang="ru-RU" b="1"/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5676903" y="3773490"/>
            <a:ext cx="303212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Писали на нем при помощи специального пера.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00025" y="1200150"/>
            <a:ext cx="3079750" cy="895630"/>
          </a:xfrm>
          <a:prstGeom prst="rect">
            <a:avLst/>
          </a:prstGeom>
          <a:solidFill>
            <a:srgbClr val="FFFFFF">
              <a:alpha val="30000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-Bold" pitchFamily="2" charset="0"/>
              </a:rPr>
              <a:t>Пергамент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(2-й век до нашей эры)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481388" y="1509714"/>
            <a:ext cx="5181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b="1"/>
              <a:t>Название материала происходит от города Пергам, где стали впервые изготавливать этот материал. Пергамент представляет собой недубленую выделанную кожу животных - овечью, телячью или козью.</a:t>
            </a:r>
          </a:p>
        </p:txBody>
      </p:sp>
      <p:pic>
        <p:nvPicPr>
          <p:cNvPr id="11271" name="BLOGGER_PHOTO_ID_5108611614912761170" descr="vellum_l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575" y="2320926"/>
            <a:ext cx="2363788" cy="4379914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3133725" y="3844927"/>
            <a:ext cx="582295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ru-RU" b="1"/>
              <a:t>Популярности пергамента способствовало то, что на нём (в отличие от папируса) есть возможность смыть текст, написанный растворимыми в воде чернилами и нанести новый. Кроме того, на пергаменте можно писать с обоих сторон листа.</a:t>
            </a:r>
          </a:p>
        </p:txBody>
      </p:sp>
      <p:sp>
        <p:nvSpPr>
          <p:cNvPr id="7" name="WordArt 4"/>
          <p:cNvSpPr>
            <a:spLocks noChangeArrowheads="1" noChangeShapeType="1" noTextEdit="1"/>
          </p:cNvSpPr>
          <p:nvPr/>
        </p:nvSpPr>
        <p:spPr bwMode="auto">
          <a:xfrm>
            <a:off x="368300" y="201614"/>
            <a:ext cx="8407400" cy="81121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Докомпьютерная эпоха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50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WordArt 4"/>
          <p:cNvSpPr>
            <a:spLocks noChangeArrowheads="1" noChangeShapeType="1" noTextEdit="1"/>
          </p:cNvSpPr>
          <p:nvPr/>
        </p:nvSpPr>
        <p:spPr bwMode="auto">
          <a:xfrm>
            <a:off x="368300" y="201614"/>
            <a:ext cx="8407400" cy="811212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b="1" kern="10" dirty="0">
                <a:ln w="25400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964B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Докомпьютерная эпоха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200028" y="1200150"/>
            <a:ext cx="3878263" cy="895630"/>
          </a:xfrm>
          <a:prstGeom prst="rect">
            <a:avLst/>
          </a:prstGeom>
          <a:solidFill>
            <a:srgbClr val="FFFFFF">
              <a:alpha val="30000"/>
            </a:srgbClr>
          </a:solidFill>
          <a:ln w="57150" cmpd="thinThick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3600" b="1">
                <a:solidFill>
                  <a:srgbClr val="00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bat-Bold" pitchFamily="2" charset="0"/>
              </a:rPr>
              <a:t>Бумага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(1-й или начало 2</a:t>
            </a:r>
            <a:r>
              <a:rPr lang="en-US" b="1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ru-RU" b="1">
                <a:effectLst>
                  <a:outerShdw blurRad="38100" dist="38100" dir="2700000" algn="tl">
                    <a:srgbClr val="C0C0C0"/>
                  </a:outerShdw>
                </a:effectLst>
              </a:rPr>
              <a:t>ого века н. э.)</a:t>
            </a: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4572000" y="1377950"/>
            <a:ext cx="4224338" cy="142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ru-RU" b="1"/>
              <a:t>Предполагается, что бумага была изобретена в Китае в конце первого или начале второго века нашей эры.</a:t>
            </a:r>
          </a:p>
        </p:txBody>
      </p:sp>
      <p:pic>
        <p:nvPicPr>
          <p:cNvPr id="12295" name="BLOGGER_PHOTO_ID_5108621579236887906" descr="Jingangj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3" y="2495551"/>
            <a:ext cx="4295775" cy="2614613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2296" name="BLOGGER_PHOTO_ID_5108623305813740914" descr="gutenberg-lar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2"/>
              </a:clrFrom>
              <a:clrTo>
                <a:srgbClr val="0000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4863" y="3262313"/>
            <a:ext cx="4330700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392113" y="5370514"/>
            <a:ext cx="400526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b="1"/>
              <a:t>Широкое распространение бумага получила благодаря арабам только в 8-9 веках.</a:t>
            </a:r>
            <a:r>
              <a:rPr lang="ru-RU"/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2476</TotalTime>
  <Words>1482</Words>
  <Application>Microsoft Office PowerPoint</Application>
  <PresentationFormat>Экран (4:3)</PresentationFormat>
  <Paragraphs>187</Paragraphs>
  <Slides>39</Slides>
  <Notes>6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6" baseType="lpstr">
      <vt:lpstr>Arial</vt:lpstr>
      <vt:lpstr>Decor</vt:lpstr>
      <vt:lpstr>Arial Black</vt:lpstr>
      <vt:lpstr>Arbat-Bold</vt:lpstr>
      <vt:lpstr>Tahoma</vt:lpstr>
      <vt:lpstr>Comic Sans MS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ДДюТ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Васильева НА</dc:creator>
  <cp:lastModifiedBy>Vladimir</cp:lastModifiedBy>
  <cp:revision>172</cp:revision>
  <dcterms:created xsi:type="dcterms:W3CDTF">2009-09-14T06:27:47Z</dcterms:created>
  <dcterms:modified xsi:type="dcterms:W3CDTF">2017-12-11T19:37:02Z</dcterms:modified>
</cp:coreProperties>
</file>